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7" r:id="rId3"/>
    <p:sldId id="28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9" r:id="rId12"/>
    <p:sldId id="266" r:id="rId13"/>
    <p:sldId id="290" r:id="rId14"/>
    <p:sldId id="291" r:id="rId15"/>
    <p:sldId id="268" r:id="rId16"/>
    <p:sldId id="269" r:id="rId17"/>
    <p:sldId id="270" r:id="rId18"/>
    <p:sldId id="271" r:id="rId19"/>
    <p:sldId id="287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DA61-832F-4A6C-872A-DC4789E0252C}" type="datetimeFigureOut">
              <a:rPr lang="en-GB" smtClean="0"/>
              <a:t>03/03/21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© UKCEH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72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DA61-832F-4A6C-872A-DC4789E0252C}" type="datetimeFigureOut">
              <a:rPr lang="en-GB" smtClean="0"/>
              <a:t>03/03/21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2E8B-BEE1-4DE2-8575-FB322FDD2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8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DA61-832F-4A6C-872A-DC4789E0252C}" type="datetimeFigureOut">
              <a:rPr lang="en-GB" smtClean="0"/>
              <a:t>03/03/21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2E8B-BEE1-4DE2-8575-FB322FDD2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7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DA61-832F-4A6C-872A-DC4789E0252C}" type="datetimeFigureOut">
              <a:rPr lang="en-GB" smtClean="0"/>
              <a:t>03/03/21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2E8B-BEE1-4DE2-8575-FB322FDD2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69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DA61-832F-4A6C-872A-DC4789E0252C}" type="datetimeFigureOut">
              <a:rPr lang="en-GB" smtClean="0"/>
              <a:t>03/03/21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© UKCEH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48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DA61-832F-4A6C-872A-DC4789E0252C}" type="datetimeFigureOut">
              <a:rPr lang="en-GB" smtClean="0"/>
              <a:t>03/03/21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2E8B-BEE1-4DE2-8575-FB322FDD2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4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DA61-832F-4A6C-872A-DC4789E0252C}" type="datetimeFigureOut">
              <a:rPr lang="en-GB" smtClean="0"/>
              <a:t>03/03/21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2E8B-BEE1-4DE2-8575-FB322FDD2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59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DA61-832F-4A6C-872A-DC4789E0252C}" type="datetimeFigureOut">
              <a:rPr lang="en-GB" smtClean="0"/>
              <a:t>03/03/21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© UKCEH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04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DA61-832F-4A6C-872A-DC4789E0252C}" type="datetimeFigureOut">
              <a:rPr lang="en-GB" smtClean="0"/>
              <a:t>03/03/21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© UKCEH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89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DA61-832F-4A6C-872A-DC4789E0252C}" type="datetimeFigureOut">
              <a:rPr lang="en-GB" smtClean="0"/>
              <a:t>03/03/21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2E8B-BEE1-4DE2-8575-FB322FDD2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5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DA61-832F-4A6C-872A-DC4789E0252C}" type="datetimeFigureOut">
              <a:rPr lang="en-GB" smtClean="0"/>
              <a:t>03/03/21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2E8B-BEE1-4DE2-8575-FB322FDD2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4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DA61-832F-4A6C-872A-DC4789E0252C}" type="datetimeFigureOut">
              <a:rPr lang="en-GB" smtClean="0"/>
              <a:t>03/03/21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© UKCEH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18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UKCEHtraining@ceh.ac.uk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10" y="725557"/>
            <a:ext cx="841844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Zoom help slides for the Zoom host</a:t>
            </a:r>
          </a:p>
          <a:p>
            <a:endParaRPr lang="en-GB" dirty="0"/>
          </a:p>
          <a:p>
            <a:r>
              <a:rPr lang="en-GB" dirty="0" smtClean="0"/>
              <a:t>A UKCEH branded version is available from Dr Ingo Schüder via </a:t>
            </a:r>
            <a:r>
              <a:rPr lang="en-GB" dirty="0" smtClean="0">
                <a:hlinkClick r:id="rId2"/>
              </a:rPr>
              <a:t>UKCEHtraining@ceh.ac.uk</a:t>
            </a:r>
            <a:r>
              <a:rPr lang="en-GB" dirty="0" smtClean="0"/>
              <a:t>  </a:t>
            </a:r>
          </a:p>
          <a:p>
            <a:endParaRPr lang="en-GB" dirty="0" smtClean="0"/>
          </a:p>
          <a:p>
            <a:r>
              <a:rPr lang="en-GB" dirty="0" smtClean="0"/>
              <a:t>Version: 3 March 2021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© UK Centre for Ecology &amp; Hydrology 2021</a:t>
            </a:r>
          </a:p>
          <a:p>
            <a:endParaRPr lang="en-GB" dirty="0" smtClean="0"/>
          </a:p>
          <a:p>
            <a:r>
              <a:rPr lang="en-GB" dirty="0" smtClean="0"/>
              <a:t>Licence:  CC BY</a:t>
            </a:r>
          </a:p>
          <a:p>
            <a:r>
              <a:rPr lang="en-GB" dirty="0" smtClean="0"/>
              <a:t>You distribute</a:t>
            </a:r>
            <a:r>
              <a:rPr lang="en-GB" dirty="0"/>
              <a:t>, remix, adapt, and build upon </a:t>
            </a:r>
            <a:r>
              <a:rPr lang="en-GB" dirty="0" smtClean="0"/>
              <a:t>this file, </a:t>
            </a:r>
            <a:r>
              <a:rPr lang="en-GB" dirty="0"/>
              <a:t>even commercially, as long as </a:t>
            </a:r>
            <a:r>
              <a:rPr lang="en-GB" dirty="0" smtClean="0"/>
              <a:t>you </a:t>
            </a:r>
            <a:r>
              <a:rPr lang="en-GB" dirty="0"/>
              <a:t>credit </a:t>
            </a:r>
            <a:r>
              <a:rPr lang="en-GB" dirty="0" smtClean="0"/>
              <a:t>the </a:t>
            </a:r>
            <a:r>
              <a:rPr lang="en-GB" dirty="0"/>
              <a:t>UK Centre for Ecology &amp; Hydrology</a:t>
            </a:r>
            <a:r>
              <a:rPr lang="en-GB" dirty="0" smtClean="0"/>
              <a:t> </a:t>
            </a:r>
            <a:r>
              <a:rPr lang="en-GB" dirty="0"/>
              <a:t>for the original creation. 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98" y="5319568"/>
            <a:ext cx="3742857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9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129" y="1797549"/>
            <a:ext cx="7907485" cy="8330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If sound and video works (both ways), please join us again at </a:t>
            </a:r>
            <a:r>
              <a:rPr lang="en-GB" dirty="0" smtClean="0">
                <a:solidFill>
                  <a:srgbClr val="FF0000"/>
                </a:solidFill>
              </a:rPr>
              <a:t>[TIME]!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W</a:t>
            </a:r>
            <a:r>
              <a:rPr lang="en-GB" dirty="0" smtClean="0"/>
              <a:t>e will then introduce some of the interactive functions of Zoom.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26" y="3406960"/>
            <a:ext cx="4184374" cy="278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INTRODUCING BASIC ZOOM FUNCTIONS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338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3110" y="1674485"/>
            <a:ext cx="4338258" cy="36686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3200" dirty="0" smtClean="0"/>
              <a:t>Between now and </a:t>
            </a:r>
            <a:r>
              <a:rPr lang="en-GB" sz="3200" dirty="0" smtClean="0">
                <a:solidFill>
                  <a:srgbClr val="FF0000"/>
                </a:solidFill>
              </a:rPr>
              <a:t>[TIME],  </a:t>
            </a:r>
            <a:r>
              <a:rPr lang="en-GB" sz="3200" dirty="0" smtClean="0"/>
              <a:t>I will introduce you to some of the </a:t>
            </a:r>
            <a:r>
              <a:rPr lang="en-GB" sz="3200" b="1" dirty="0" smtClean="0"/>
              <a:t>Zoom functions</a:t>
            </a:r>
            <a:r>
              <a:rPr lang="en-GB" sz="3200" dirty="0" smtClean="0"/>
              <a:t>, so you can use it effectively and for the interaction.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back!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84080" y="1379263"/>
            <a:ext cx="2819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Consider putting your head &amp; shoulder image here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AA7F-8CB6-4236-B5E0-AB944483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27" y="256228"/>
            <a:ext cx="9019309" cy="758150"/>
          </a:xfrm>
        </p:spPr>
        <p:txBody>
          <a:bodyPr/>
          <a:lstStyle/>
          <a:p>
            <a:r>
              <a:rPr lang="en-GB" sz="3200" dirty="0" smtClean="0"/>
              <a:t>Zoom views during screen share</a:t>
            </a:r>
            <a:endParaRPr lang="de-DE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111A4-D9CC-43A8-8B87-3421F0242B40}"/>
              </a:ext>
            </a:extLst>
          </p:cNvPr>
          <p:cNvSpPr txBox="1"/>
          <p:nvPr/>
        </p:nvSpPr>
        <p:spPr>
          <a:xfrm>
            <a:off x="262260" y="1120854"/>
            <a:ext cx="2449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SPEAKER VIEW</a:t>
            </a:r>
          </a:p>
          <a:p>
            <a:r>
              <a:rPr lang="en-GB" sz="2100" dirty="0" smtClean="0"/>
              <a:t>Screen share is Large - Presenter  has small image</a:t>
            </a:r>
            <a:endParaRPr lang="de-DE" sz="2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8379DE-E3C7-416C-B645-09145432DD83}"/>
              </a:ext>
            </a:extLst>
          </p:cNvPr>
          <p:cNvSpPr txBox="1"/>
          <p:nvPr/>
        </p:nvSpPr>
        <p:spPr>
          <a:xfrm>
            <a:off x="130149" y="3219592"/>
            <a:ext cx="2606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GALLERY VIEW</a:t>
            </a:r>
          </a:p>
          <a:p>
            <a:r>
              <a:rPr lang="en-GB" sz="2400" dirty="0"/>
              <a:t>Every screen is the same </a:t>
            </a:r>
            <a:r>
              <a:rPr lang="en-GB" sz="2400" dirty="0" smtClean="0"/>
              <a:t>size</a:t>
            </a:r>
          </a:p>
          <a:p>
            <a:r>
              <a:rPr lang="en-GB" sz="2400" dirty="0" smtClean="0"/>
              <a:t>FOR DISCUSSIONS</a:t>
            </a:r>
            <a:endParaRPr lang="de-DE" sz="2400" dirty="0"/>
          </a:p>
        </p:txBody>
      </p:sp>
      <p:sp>
        <p:nvSpPr>
          <p:cNvPr id="13" name="Cloud Callout 12"/>
          <p:cNvSpPr/>
          <p:nvPr/>
        </p:nvSpPr>
        <p:spPr>
          <a:xfrm>
            <a:off x="6408661" y="2970222"/>
            <a:ext cx="3050120" cy="2006933"/>
          </a:xfrm>
          <a:prstGeom prst="cloudCallout">
            <a:avLst>
              <a:gd name="adj1" fmla="val -80650"/>
              <a:gd name="adj2" fmla="val -12284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Hover over the top right corner to see the Gallery view/ Speaker view Symbol</a:t>
            </a:r>
            <a:endParaRPr lang="de-DE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14131" y="2778514"/>
            <a:ext cx="0" cy="454365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171423" y="2743039"/>
            <a:ext cx="0" cy="454365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395" y="147602"/>
            <a:ext cx="2143233" cy="2216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0246" y="1123004"/>
            <a:ext cx="2711728" cy="170749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339" y="1125512"/>
            <a:ext cx="606123" cy="3837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50246" y="1282795"/>
            <a:ext cx="1902936" cy="1384995"/>
          </a:xfrm>
          <a:prstGeom prst="rect">
            <a:avLst/>
          </a:prstGeom>
          <a:solidFill>
            <a:srgbClr val="2480B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Shared screen (PPT or WWW)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25832" y="3286628"/>
            <a:ext cx="2711728" cy="1740919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925" y="3283584"/>
            <a:ext cx="706635" cy="38375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25832" y="3440867"/>
            <a:ext cx="1902936" cy="1384995"/>
          </a:xfrm>
          <a:prstGeom prst="rect">
            <a:avLst/>
          </a:prstGeom>
          <a:solidFill>
            <a:srgbClr val="2480B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Shared screen (PPT or WWW)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925" y="3694822"/>
            <a:ext cx="726993" cy="413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925" y="4147786"/>
            <a:ext cx="706635" cy="401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477" y="4562407"/>
            <a:ext cx="777441" cy="446683"/>
          </a:xfrm>
          <a:prstGeom prst="rect">
            <a:avLst/>
          </a:prstGeom>
        </p:spPr>
      </p:pic>
      <p:sp>
        <p:nvSpPr>
          <p:cNvPr id="14" name="Left-Right Arrow 13"/>
          <p:cNvSpPr/>
          <p:nvPr/>
        </p:nvSpPr>
        <p:spPr>
          <a:xfrm>
            <a:off x="4776717" y="4060123"/>
            <a:ext cx="375314" cy="14330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4980477" y="3280714"/>
            <a:ext cx="0" cy="172837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81401" y="5229233"/>
            <a:ext cx="6353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Screen Share Gallery View you can drag and drop the separation between the shared screen &amp; learners’ video screen to make the shared screen smaller and see more learners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2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AA7F-8CB6-4236-B5E0-AB944483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" y="124404"/>
            <a:ext cx="9019309" cy="758150"/>
          </a:xfrm>
        </p:spPr>
        <p:txBody>
          <a:bodyPr/>
          <a:lstStyle/>
          <a:p>
            <a:r>
              <a:rPr lang="en-GB" sz="3200" dirty="0" smtClean="0"/>
              <a:t>Zoom views while </a:t>
            </a:r>
            <a:r>
              <a:rPr lang="en-GB" sz="3200" dirty="0" smtClean="0">
                <a:solidFill>
                  <a:srgbClr val="FF0000"/>
                </a:solidFill>
              </a:rPr>
              <a:t>no</a:t>
            </a:r>
            <a:r>
              <a:rPr lang="en-GB" sz="3200" dirty="0" smtClean="0"/>
              <a:t> screen share</a:t>
            </a:r>
            <a:endParaRPr lang="de-DE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111A4-D9CC-43A8-8B87-3421F0242B40}"/>
              </a:ext>
            </a:extLst>
          </p:cNvPr>
          <p:cNvSpPr txBox="1"/>
          <p:nvPr/>
        </p:nvSpPr>
        <p:spPr>
          <a:xfrm>
            <a:off x="78787" y="1615041"/>
            <a:ext cx="24492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SPEAKER VIEW</a:t>
            </a:r>
          </a:p>
          <a:p>
            <a:r>
              <a:rPr lang="en-GB" sz="2100" dirty="0"/>
              <a:t>Presenter is </a:t>
            </a:r>
            <a:r>
              <a:rPr lang="en-GB" sz="2100" dirty="0" smtClean="0"/>
              <a:t>large</a:t>
            </a:r>
            <a:r>
              <a:rPr lang="en-GB" sz="2100" dirty="0"/>
              <a:t>, all others have small images on top of presenter image</a:t>
            </a:r>
            <a:endParaRPr lang="de-DE" sz="2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8379DE-E3C7-416C-B645-09145432DD83}"/>
              </a:ext>
            </a:extLst>
          </p:cNvPr>
          <p:cNvSpPr txBox="1"/>
          <p:nvPr/>
        </p:nvSpPr>
        <p:spPr>
          <a:xfrm>
            <a:off x="200227" y="4082107"/>
            <a:ext cx="2606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GALLERY VIEW</a:t>
            </a:r>
          </a:p>
          <a:p>
            <a:r>
              <a:rPr lang="en-GB" sz="2400" dirty="0"/>
              <a:t>Every screen is the same </a:t>
            </a:r>
            <a:r>
              <a:rPr lang="en-GB" sz="2400" dirty="0" smtClean="0"/>
              <a:t>size</a:t>
            </a:r>
          </a:p>
          <a:p>
            <a:r>
              <a:rPr lang="en-GB" sz="2400" dirty="0" smtClean="0"/>
              <a:t>FOR DISCUSSIONS</a:t>
            </a:r>
            <a:endParaRPr lang="de-DE" sz="2400" dirty="0"/>
          </a:p>
        </p:txBody>
      </p:sp>
      <p:sp>
        <p:nvSpPr>
          <p:cNvPr id="13" name="Cloud Callout 12"/>
          <p:cNvSpPr/>
          <p:nvPr/>
        </p:nvSpPr>
        <p:spPr>
          <a:xfrm>
            <a:off x="6603287" y="2363900"/>
            <a:ext cx="3050120" cy="2146819"/>
          </a:xfrm>
          <a:prstGeom prst="cloudCallout">
            <a:avLst>
              <a:gd name="adj1" fmla="val -68793"/>
              <a:gd name="adj2" fmla="val -8067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Hover over the top right corner to see the Gallery view/ Speaker view Symbol</a:t>
            </a:r>
            <a:endParaRPr lang="de-DE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53990" y="3324578"/>
            <a:ext cx="0" cy="454365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232838" y="3281444"/>
            <a:ext cx="0" cy="454365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5BE4C668-BFDD-4AB5-AC06-F46AC7E6B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707" y="1370187"/>
            <a:ext cx="3497166" cy="20544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3DD2785-D15B-4CB1-ADA9-4CCE0D43DA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890" y="3845247"/>
            <a:ext cx="3395983" cy="2230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826" y="87443"/>
            <a:ext cx="2054711" cy="19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5C3AE39-3485-4136-B75D-C39580017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3" y="1288913"/>
            <a:ext cx="8953500" cy="544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3" y="6204256"/>
            <a:ext cx="8978065" cy="53295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14440" y="1720314"/>
            <a:ext cx="6716111" cy="470584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Show your appreciation for the speaker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Indicate you understand the instructions for the next exercise</a:t>
            </a:r>
          </a:p>
          <a:p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dirty="0" smtClean="0">
                <a:solidFill>
                  <a:schemeClr val="bg1"/>
                </a:solidFill>
              </a:rPr>
              <a:t>or just for fun)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8349" y="62879"/>
            <a:ext cx="7907485" cy="833006"/>
          </a:xfrm>
        </p:spPr>
        <p:txBody>
          <a:bodyPr/>
          <a:lstStyle/>
          <a:p>
            <a:r>
              <a:rPr lang="en-GB" dirty="0" smtClean="0"/>
              <a:t>Using Reactions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128" y="5545603"/>
            <a:ext cx="885825" cy="11811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604791" y="4835887"/>
            <a:ext cx="18473" cy="48029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19128" y="4321064"/>
            <a:ext cx="128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Reactions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73" y="1385559"/>
            <a:ext cx="1809750" cy="1714500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420414" y="3121079"/>
            <a:ext cx="2617076" cy="1603230"/>
          </a:xfrm>
          <a:prstGeom prst="cloudCallout">
            <a:avLst>
              <a:gd name="adj1" fmla="val -19978"/>
              <a:gd name="adj2" fmla="val -771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 large yellow symbol will appear here for 30 seconds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480441" y="6558455"/>
            <a:ext cx="399393" cy="11153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7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D1AA39-9BF8-4426-B654-45D605A4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8" y="1221688"/>
            <a:ext cx="8953500" cy="544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3" y="6204256"/>
            <a:ext cx="8978065" cy="53295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8799" y="1409233"/>
            <a:ext cx="6716111" cy="470584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Another way to get the attention of the hosts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8349" y="62879"/>
            <a:ext cx="7907485" cy="833006"/>
          </a:xfrm>
        </p:spPr>
        <p:txBody>
          <a:bodyPr/>
          <a:lstStyle/>
          <a:p>
            <a:r>
              <a:rPr lang="en-GB" dirty="0" smtClean="0"/>
              <a:t>Using Participants/ raise hand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90750" y="5545603"/>
            <a:ext cx="18473" cy="48029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80441" y="5012646"/>
            <a:ext cx="1576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P</a:t>
            </a:r>
            <a:r>
              <a:rPr lang="en-GB" sz="2000" dirty="0" smtClean="0">
                <a:solidFill>
                  <a:schemeClr val="bg1"/>
                </a:solidFill>
              </a:rPr>
              <a:t>articipants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0441" y="6558455"/>
            <a:ext cx="399393" cy="11153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1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54F9AB-57AE-43C9-A190-6B1A7ABE4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5" y="1275249"/>
            <a:ext cx="8953500" cy="544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3" y="6204256"/>
            <a:ext cx="8978065" cy="53295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470" y="1848410"/>
            <a:ext cx="7907485" cy="4530844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Ask presenter a question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Share info with all participants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(communicate with people who have audio problems)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0439" y="67828"/>
            <a:ext cx="7907485" cy="833006"/>
          </a:xfrm>
        </p:spPr>
        <p:txBody>
          <a:bodyPr/>
          <a:lstStyle/>
          <a:p>
            <a:r>
              <a:rPr lang="en-GB" dirty="0" smtClean="0"/>
              <a:t>Using Chat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39660" y="5596313"/>
            <a:ext cx="18473" cy="48029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39343" y="5063605"/>
            <a:ext cx="778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Chat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0441" y="6558455"/>
            <a:ext cx="399393" cy="11153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7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will use chat in this Zoom meeting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81" y="1379537"/>
            <a:ext cx="3412643" cy="4328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" y="1995055"/>
            <a:ext cx="47451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main Zoom menu, click on ‘Chat’ (see previous slide)</a:t>
            </a:r>
          </a:p>
          <a:p>
            <a:endParaRPr lang="en-GB" sz="2400" dirty="0" smtClean="0"/>
          </a:p>
          <a:p>
            <a:r>
              <a:rPr lang="en-GB" sz="2400" dirty="0" smtClean="0"/>
              <a:t>This side-window will open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</a:p>
          <a:p>
            <a:endParaRPr lang="en-GB" sz="2400" dirty="0" smtClean="0">
              <a:sym typeface="Wingdings" panose="05000000000000000000" pitchFamily="2" charset="2"/>
            </a:endParaRPr>
          </a:p>
          <a:p>
            <a:r>
              <a:rPr lang="en-GB" sz="2400" dirty="0" smtClean="0">
                <a:sym typeface="Wingdings" panose="05000000000000000000" pitchFamily="2" charset="2"/>
              </a:rPr>
              <a:t>You can chat to everyone (default), to another participant or to the host </a:t>
            </a:r>
            <a:r>
              <a:rPr lang="en-GB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[Host name] </a:t>
            </a:r>
            <a:r>
              <a:rPr lang="en-GB" sz="2400" dirty="0" smtClean="0">
                <a:sym typeface="Wingdings" panose="05000000000000000000" pitchFamily="2" charset="2"/>
              </a:rPr>
              <a:t>or co-host </a:t>
            </a:r>
            <a:r>
              <a:rPr lang="en-GB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[co-host name]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53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0439" y="1655064"/>
            <a:ext cx="7907485" cy="434376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A quick and easy way to unmute yourself is to use the space bar </a:t>
            </a:r>
            <a:r>
              <a:rPr lang="en-GB" sz="2800" dirty="0" smtClean="0"/>
              <a:t>– just hold the spacebar down while you are speaking and when you release </a:t>
            </a:r>
            <a:r>
              <a:rPr lang="en-GB" sz="2800" dirty="0" smtClean="0"/>
              <a:t>it, </a:t>
            </a:r>
            <a:r>
              <a:rPr lang="en-GB" sz="2800" dirty="0" smtClean="0"/>
              <a:t>you will return to muted!</a:t>
            </a:r>
          </a:p>
          <a:p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71896" y="6379254"/>
            <a:ext cx="1226029" cy="290734"/>
          </a:xfrm>
          <a:prstGeom prst="rect">
            <a:avLst/>
          </a:prstGeom>
        </p:spPr>
        <p:txBody>
          <a:bodyPr/>
          <a:lstStyle/>
          <a:p>
            <a:fld id="{961FDFF3-09F3-4B48-A0F3-AE2314ADC9E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Unmuting yourself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616" y="3339159"/>
            <a:ext cx="3547872" cy="236524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63823" y="4456327"/>
            <a:ext cx="2842343" cy="10117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40" y="367043"/>
            <a:ext cx="7907485" cy="14709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These slides </a:t>
            </a:r>
            <a:r>
              <a:rPr lang="en-GB" dirty="0" smtClean="0"/>
              <a:t>help </a:t>
            </a:r>
            <a:r>
              <a:rPr lang="en-GB" dirty="0" smtClean="0"/>
              <a:t>the person fulfilling the Zoom Host role to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16735" y="1556614"/>
            <a:ext cx="7384774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432000">
              <a:spcAft>
                <a:spcPts val="300"/>
              </a:spcAft>
              <a:buFont typeface="+mj-lt"/>
              <a:buAutoNum type="arabicPeriod"/>
            </a:pPr>
            <a:r>
              <a:rPr lang="en-GB" sz="2400" dirty="0" smtClean="0"/>
              <a:t>Welcome learners</a:t>
            </a:r>
          </a:p>
          <a:p>
            <a:pPr marL="342900" indent="-432000">
              <a:spcAft>
                <a:spcPts val="300"/>
              </a:spcAft>
              <a:buFont typeface="+mj-lt"/>
              <a:buAutoNum type="arabicPeriod"/>
            </a:pPr>
            <a:r>
              <a:rPr lang="en-GB" sz="2400" dirty="0" smtClean="0"/>
              <a:t>Trouble </a:t>
            </a:r>
            <a:r>
              <a:rPr lang="en-GB" sz="2400" dirty="0"/>
              <a:t>shoot audio &amp; video </a:t>
            </a:r>
            <a:r>
              <a:rPr lang="en-GB" sz="2400" dirty="0" smtClean="0"/>
              <a:t>issues</a:t>
            </a:r>
          </a:p>
          <a:p>
            <a:pPr marL="342900" indent="-432000">
              <a:spcAft>
                <a:spcPts val="300"/>
              </a:spcAft>
              <a:buFont typeface="+mj-lt"/>
              <a:buAutoNum type="arabicPeriod"/>
            </a:pPr>
            <a:r>
              <a:rPr lang="en-GB" sz="2400" dirty="0" smtClean="0"/>
              <a:t>Introduce the learners to the key Zoom functions for interactive learning/ participation</a:t>
            </a:r>
          </a:p>
          <a:p>
            <a:pPr marL="342900" indent="-432000">
              <a:spcAft>
                <a:spcPts val="300"/>
              </a:spcAft>
              <a:buFont typeface="+mj-lt"/>
              <a:buAutoNum type="arabicPeriod"/>
            </a:pPr>
            <a:r>
              <a:rPr lang="en-GB" sz="2400" dirty="0" smtClean="0"/>
              <a:t>Introduce breakout rooms and screen sharing/ collaboration</a:t>
            </a:r>
          </a:p>
          <a:p>
            <a:pPr marL="342900" indent="-432000">
              <a:spcAft>
                <a:spcPts val="300"/>
              </a:spcAft>
              <a:buFont typeface="+mj-lt"/>
              <a:buAutoNum type="arabicPeriod"/>
            </a:pPr>
            <a:endParaRPr lang="en-GB" sz="2400" dirty="0"/>
          </a:p>
          <a:p>
            <a:pPr>
              <a:spcAft>
                <a:spcPts val="300"/>
              </a:spcAft>
            </a:pPr>
            <a:r>
              <a:rPr lang="en-GB" sz="2400" b="1" dirty="0" smtClean="0"/>
              <a:t>Show them at the start of your meeting via Screen Share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010733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Let’s start the training!</a:t>
            </a:r>
          </a:p>
          <a:p>
            <a:endParaRPr lang="en-GB" sz="4400" dirty="0"/>
          </a:p>
          <a:p>
            <a:pPr marL="0" indent="0">
              <a:buNone/>
            </a:pPr>
            <a:r>
              <a:rPr lang="en-GB" sz="4400" dirty="0" smtClean="0">
                <a:solidFill>
                  <a:srgbClr val="FF0000"/>
                </a:solidFill>
              </a:rPr>
              <a:t>We will start the recording NOW!</a:t>
            </a:r>
          </a:p>
          <a:p>
            <a:endParaRPr lang="en-GB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Zoom functions later!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3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2" y="2518183"/>
            <a:ext cx="9020908" cy="1399944"/>
          </a:xfrm>
        </p:spPr>
        <p:txBody>
          <a:bodyPr/>
          <a:lstStyle/>
          <a:p>
            <a:pPr algn="ctr"/>
            <a:r>
              <a:rPr lang="en-GB" dirty="0" smtClean="0"/>
              <a:t>BREAKOUT ROOM HELP SLIDES</a:t>
            </a:r>
            <a:br>
              <a:rPr lang="en-GB" dirty="0" smtClean="0"/>
            </a:br>
            <a:r>
              <a:rPr lang="en-GB" sz="2400" dirty="0" smtClean="0">
                <a:solidFill>
                  <a:schemeClr val="tx1"/>
                </a:solidFill>
              </a:rPr>
              <a:t>suggest to use these just before you use BOR,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i.e. not at the start of the day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742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In a moment, we will send you to a virtual breakout room.</a:t>
            </a:r>
          </a:p>
          <a:p>
            <a:endParaRPr lang="en-GB" sz="800" dirty="0"/>
          </a:p>
          <a:p>
            <a:r>
              <a:rPr lang="en-GB" sz="2800" dirty="0" smtClean="0"/>
              <a:t>You will work in groups of </a:t>
            </a:r>
            <a:r>
              <a:rPr lang="en-GB" sz="2800" dirty="0" smtClean="0">
                <a:solidFill>
                  <a:srgbClr val="FF0000"/>
                </a:solidFill>
              </a:rPr>
              <a:t>[NUMBER] </a:t>
            </a:r>
            <a:r>
              <a:rPr lang="en-GB" sz="2800" dirty="0" smtClean="0"/>
              <a:t>people</a:t>
            </a:r>
          </a:p>
          <a:p>
            <a:endParaRPr lang="en-GB" sz="800" dirty="0"/>
          </a:p>
          <a:p>
            <a:r>
              <a:rPr lang="en-GB" sz="2800" dirty="0" smtClean="0"/>
              <a:t>Before you go, a few more functions of Zoom!</a:t>
            </a:r>
          </a:p>
          <a:p>
            <a:endParaRPr lang="en-GB" sz="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Interactive group Exercises – Breakout room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8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154" y="1287873"/>
            <a:ext cx="8343278" cy="470584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You </a:t>
            </a:r>
            <a:r>
              <a:rPr lang="en-GB" u="sng" dirty="0" smtClean="0"/>
              <a:t>cannot</a:t>
            </a:r>
            <a:r>
              <a:rPr lang="en-GB" dirty="0" smtClean="0"/>
              <a:t> use chat to share a message with the host or co-host.</a:t>
            </a:r>
          </a:p>
          <a:p>
            <a:r>
              <a:rPr lang="en-GB" dirty="0"/>
              <a:t>When you </a:t>
            </a:r>
            <a:r>
              <a:rPr lang="en-GB" b="1" dirty="0"/>
              <a:t>Chat </a:t>
            </a:r>
            <a:r>
              <a:rPr lang="en-GB" dirty="0"/>
              <a:t>in breakout room, only the people in your room can see the chat.</a:t>
            </a:r>
          </a:p>
          <a:p>
            <a:endParaRPr lang="en-GB" dirty="0" smtClean="0"/>
          </a:p>
          <a:p>
            <a:r>
              <a:rPr lang="en-GB" b="1" dirty="0"/>
              <a:t>Raise your Hand </a:t>
            </a:r>
            <a:r>
              <a:rPr lang="en-GB" dirty="0"/>
              <a:t>to get the </a:t>
            </a:r>
            <a:r>
              <a:rPr lang="en-GB" dirty="0" smtClean="0"/>
              <a:t>host’s </a:t>
            </a:r>
            <a:r>
              <a:rPr lang="en-GB" dirty="0"/>
              <a:t>attention. </a:t>
            </a:r>
          </a:p>
          <a:p>
            <a:r>
              <a:rPr lang="en-GB" dirty="0" smtClean="0"/>
              <a:t>There is a ‘</a:t>
            </a:r>
            <a:r>
              <a:rPr lang="en-GB" b="1" dirty="0" smtClean="0"/>
              <a:t>Ask for Help’ </a:t>
            </a:r>
            <a:r>
              <a:rPr lang="en-GB" dirty="0" smtClean="0"/>
              <a:t>function in each breakout room. The host will respond ASAP.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following people will facilitate your breakout room exercise: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[FACILITATOR NAMES]</a:t>
            </a:r>
          </a:p>
          <a:p>
            <a:r>
              <a:rPr lang="en-GB" dirty="0">
                <a:solidFill>
                  <a:srgbClr val="FF0000"/>
                </a:solidFill>
              </a:rPr>
              <a:t>[</a:t>
            </a:r>
            <a:r>
              <a:rPr lang="en-GB" dirty="0" smtClean="0">
                <a:solidFill>
                  <a:srgbClr val="FF0000"/>
                </a:solidFill>
              </a:rPr>
              <a:t>GROUP/ROOM NAMES]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 in breakout room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337154" y="3877972"/>
            <a:ext cx="7971575" cy="561975"/>
            <a:chOff x="755934" y="3137796"/>
            <a:chExt cx="7971575" cy="5619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934" y="3137796"/>
              <a:ext cx="2247900" cy="5619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3834" y="3137796"/>
              <a:ext cx="4429125" cy="5619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2959" y="3137796"/>
              <a:ext cx="1294550" cy="561975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5613601-9C78-4853-BCA5-3EB57E2984F1}"/>
              </a:ext>
            </a:extLst>
          </p:cNvPr>
          <p:cNvSpPr/>
          <p:nvPr/>
        </p:nvSpPr>
        <p:spPr>
          <a:xfrm>
            <a:off x="5163290" y="3704341"/>
            <a:ext cx="933251" cy="735606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9009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921" y="2028588"/>
            <a:ext cx="7907485" cy="4705842"/>
          </a:xfrm>
        </p:spPr>
        <p:txBody>
          <a:bodyPr/>
          <a:lstStyle/>
          <a:p>
            <a:r>
              <a:rPr lang="en-GB" sz="4800" dirty="0" smtClean="0"/>
              <a:t>Breakout room </a:t>
            </a:r>
            <a:r>
              <a:rPr lang="en-GB" sz="4800" dirty="0" smtClean="0">
                <a:solidFill>
                  <a:srgbClr val="FF0000"/>
                </a:solidFill>
              </a:rPr>
              <a:t>1-5</a:t>
            </a:r>
            <a:r>
              <a:rPr lang="en-GB" sz="4800" dirty="0" smtClean="0"/>
              <a:t>:	 </a:t>
            </a:r>
            <a:r>
              <a:rPr lang="en-GB" sz="4800" dirty="0" smtClean="0">
                <a:solidFill>
                  <a:srgbClr val="FF0000"/>
                </a:solidFill>
              </a:rPr>
              <a:t>[facilitator name]</a:t>
            </a:r>
          </a:p>
          <a:p>
            <a:r>
              <a:rPr lang="en-GB" sz="4800" dirty="0" smtClean="0"/>
              <a:t>Breakout room </a:t>
            </a:r>
            <a:r>
              <a:rPr lang="en-GB" sz="4800" dirty="0" smtClean="0">
                <a:solidFill>
                  <a:srgbClr val="FF0000"/>
                </a:solidFill>
              </a:rPr>
              <a:t>6-10</a:t>
            </a:r>
            <a:r>
              <a:rPr lang="en-GB" sz="4800" dirty="0" smtClean="0"/>
              <a:t>:	</a:t>
            </a:r>
            <a:r>
              <a:rPr lang="en-GB" sz="4800" dirty="0">
                <a:solidFill>
                  <a:srgbClr val="FF0000"/>
                </a:solidFill>
              </a:rPr>
              <a:t>[facilitator name]</a:t>
            </a:r>
          </a:p>
          <a:p>
            <a:endParaRPr lang="en-GB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Facilitators in Breakout rooms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387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en-GB" b="1" dirty="0" smtClean="0"/>
              <a:t>Work independently </a:t>
            </a:r>
            <a:r>
              <a:rPr lang="en-GB" dirty="0" smtClean="0"/>
              <a:t>as an individual to start with</a:t>
            </a:r>
          </a:p>
          <a:p>
            <a:r>
              <a:rPr lang="en-GB" b="1" u="sng" dirty="0" smtClean="0"/>
              <a:t>Peer learning</a:t>
            </a:r>
            <a:r>
              <a:rPr lang="en-GB" b="1" dirty="0" smtClean="0"/>
              <a:t>:</a:t>
            </a:r>
          </a:p>
          <a:p>
            <a:r>
              <a:rPr lang="en-GB" dirty="0"/>
              <a:t>Before you ask the host for help, ask your peer </a:t>
            </a:r>
            <a:r>
              <a:rPr lang="en-GB" dirty="0" smtClean="0"/>
              <a:t>learner!</a:t>
            </a:r>
            <a:endParaRPr lang="en-GB" dirty="0"/>
          </a:p>
          <a:p>
            <a:r>
              <a:rPr lang="en-GB" dirty="0" smtClean="0"/>
              <a:t>You can “</a:t>
            </a:r>
            <a:r>
              <a:rPr lang="en-GB" b="1" dirty="0" smtClean="0"/>
              <a:t>share screens</a:t>
            </a:r>
            <a:r>
              <a:rPr lang="en-GB" dirty="0" smtClean="0"/>
              <a:t>” &amp; “</a:t>
            </a:r>
            <a:r>
              <a:rPr lang="en-GB" b="1" dirty="0" smtClean="0"/>
              <a:t>remote control</a:t>
            </a:r>
            <a:r>
              <a:rPr lang="en-GB" dirty="0" smtClean="0"/>
              <a:t>” with each other and show what your problem is / what you did to overcome the problem.</a:t>
            </a:r>
            <a:endParaRPr lang="en-GB" dirty="0"/>
          </a:p>
          <a:p>
            <a:r>
              <a:rPr lang="en-GB" b="1" dirty="0" smtClean="0"/>
              <a:t>b)    Work as a team </a:t>
            </a:r>
            <a:r>
              <a:rPr lang="en-GB" dirty="0" smtClean="0"/>
              <a:t>with the other person in your breakout room right from the start</a:t>
            </a:r>
          </a:p>
          <a:p>
            <a:pPr marL="638175" lvl="1" indent="-457200">
              <a:buFont typeface="Wingdings" panose="05000000000000000000" pitchFamily="2" charset="2"/>
              <a:buChar char="§"/>
            </a:pPr>
            <a:r>
              <a:rPr lang="en-GB" dirty="0" smtClean="0"/>
              <a:t>One person takes the lead and shares their screen</a:t>
            </a:r>
          </a:p>
          <a:p>
            <a:pPr marL="638175" lvl="1" indent="-457200">
              <a:buFont typeface="Wingdings" panose="05000000000000000000" pitchFamily="2" charset="2"/>
              <a:buChar char="§"/>
            </a:pPr>
            <a:r>
              <a:rPr lang="en-GB" dirty="0" smtClean="0"/>
              <a:t>You use chat and verbal communication to jointly work through the exercise</a:t>
            </a:r>
          </a:p>
          <a:p>
            <a:pPr marL="638175" lvl="1" indent="-457200">
              <a:buFont typeface="Wingdings" panose="05000000000000000000" pitchFamily="2" charset="2"/>
              <a:buChar char="§"/>
            </a:pPr>
            <a:r>
              <a:rPr lang="en-GB" dirty="0" smtClean="0"/>
              <a:t>You can use the “remote control” function, so that both of you work on the shared screen</a:t>
            </a:r>
          </a:p>
          <a:p>
            <a:pPr marL="638175" lvl="1" indent="-457200">
              <a:buFont typeface="Wingdings" panose="05000000000000000000" pitchFamily="2" charset="2"/>
              <a:buChar char="§"/>
            </a:pPr>
            <a:endParaRPr lang="en-GB" dirty="0"/>
          </a:p>
          <a:p>
            <a:pPr lvl="1" indent="0">
              <a:buNone/>
            </a:pPr>
            <a:r>
              <a:rPr lang="en-GB" dirty="0" smtClean="0"/>
              <a:t>When you are both stuck, “</a:t>
            </a:r>
            <a:r>
              <a:rPr lang="en-GB" b="1" dirty="0" smtClean="0"/>
              <a:t>ask for help” </a:t>
            </a:r>
            <a:r>
              <a:rPr lang="en-GB" dirty="0" smtClean="0"/>
              <a:t>and “</a:t>
            </a:r>
            <a:r>
              <a:rPr lang="en-GB" b="1" dirty="0" smtClean="0"/>
              <a:t>share screen” </a:t>
            </a:r>
            <a:r>
              <a:rPr lang="en-GB" dirty="0" smtClean="0"/>
              <a:t>to show the facilitator what you have done so far</a:t>
            </a:r>
          </a:p>
          <a:p>
            <a:pPr lvl="1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exercise </a:t>
            </a:r>
            <a:r>
              <a:rPr lang="en-GB" sz="2000" dirty="0" smtClean="0">
                <a:solidFill>
                  <a:srgbClr val="FF0000"/>
                </a:solidFill>
              </a:rPr>
              <a:t>chose this slide or the next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01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0439" y="2038470"/>
            <a:ext cx="7907485" cy="3960353"/>
          </a:xfrm>
        </p:spPr>
        <p:txBody>
          <a:bodyPr/>
          <a:lstStyle/>
          <a:p>
            <a:r>
              <a:rPr lang="en-GB" sz="2400" dirty="0" smtClean="0"/>
              <a:t>One person in breakout room takes the lead and shares the </a:t>
            </a:r>
            <a:r>
              <a:rPr lang="en-GB" sz="2400" dirty="0" smtClean="0">
                <a:solidFill>
                  <a:srgbClr val="FF0000"/>
                </a:solidFill>
              </a:rPr>
              <a:t>[document]</a:t>
            </a:r>
          </a:p>
          <a:p>
            <a:r>
              <a:rPr lang="en-GB" sz="2400" dirty="0" smtClean="0"/>
              <a:t>Two ways to work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The other breakout room members </a:t>
            </a:r>
            <a:r>
              <a:rPr lang="en-GB" sz="2400" b="1" dirty="0" smtClean="0"/>
              <a:t>contribute verbally or via chat.</a:t>
            </a:r>
          </a:p>
          <a:p>
            <a:r>
              <a:rPr lang="en-GB" sz="2400" dirty="0" smtClean="0"/>
              <a:t>The lead person enters their contribution into the </a:t>
            </a:r>
            <a:r>
              <a:rPr lang="en-GB" sz="2400" dirty="0" smtClean="0">
                <a:solidFill>
                  <a:srgbClr val="FF0000"/>
                </a:solidFill>
              </a:rPr>
              <a:t>[document]</a:t>
            </a:r>
          </a:p>
          <a:p>
            <a:r>
              <a:rPr lang="en-GB" sz="2400" b="1" dirty="0" smtClean="0"/>
              <a:t>2. Other learners get remote control to the Shared Screen and enter their contributions directly</a:t>
            </a:r>
            <a:endParaRPr lang="en-GB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387" y="347121"/>
            <a:ext cx="8515862" cy="8330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Collaborative work during Screen Share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334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7" y="1028487"/>
            <a:ext cx="8978064" cy="5641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3" y="6204256"/>
            <a:ext cx="8978065" cy="5329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8349" y="62879"/>
            <a:ext cx="7907485" cy="833006"/>
          </a:xfrm>
        </p:spPr>
        <p:txBody>
          <a:bodyPr/>
          <a:lstStyle/>
          <a:p>
            <a:r>
              <a:rPr lang="en-GB" dirty="0" smtClean="0"/>
              <a:t>Sharing your screen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17126" y="5624053"/>
            <a:ext cx="18473" cy="48029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9645" y="5173987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Share Screen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0441" y="6558455"/>
            <a:ext cx="399393" cy="11153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1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889" y="347121"/>
            <a:ext cx="8554360" cy="44351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Selecting the correct screen for sharing</a:t>
            </a:r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844" y="1040352"/>
            <a:ext cx="7907337" cy="3671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630" y="4858259"/>
            <a:ext cx="8485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others in your group can now see your screen or your document</a:t>
            </a:r>
            <a:endParaRPr lang="en-GB" sz="2000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29500" y="4248909"/>
            <a:ext cx="1167638" cy="4775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52844" y="2975044"/>
            <a:ext cx="1985995" cy="13385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75367" y="1563087"/>
            <a:ext cx="1985995" cy="13385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7059" y="3412398"/>
            <a:ext cx="51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5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062870"/>
            <a:ext cx="2117035" cy="795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8313" y="167076"/>
            <a:ext cx="7907485" cy="49156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Remote control in screen share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67CB84-0DD2-43D9-B68F-B8DFF9102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901" y="3784050"/>
            <a:ext cx="7106389" cy="25705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62195" y="4646617"/>
            <a:ext cx="2842211" cy="4775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1074" y="743227"/>
            <a:ext cx="847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Screen sharer: </a:t>
            </a:r>
            <a:r>
              <a:rPr lang="en-GB" dirty="0" smtClean="0"/>
              <a:t>Sharing menu bar/ Remote </a:t>
            </a:r>
            <a:r>
              <a:rPr lang="en-GB" dirty="0"/>
              <a:t>C</a:t>
            </a:r>
            <a:r>
              <a:rPr lang="en-GB" dirty="0" smtClean="0"/>
              <a:t>ontrol/ Give Mouse/Keyboard control to/ (select a learner from list)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20284" y="3336956"/>
            <a:ext cx="13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39431" y="2603419"/>
            <a:ext cx="3028507" cy="73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loggs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955063" y="2292882"/>
            <a:ext cx="1637107" cy="73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loggs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950" y="1385239"/>
            <a:ext cx="5180920" cy="17138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56459" y="1387906"/>
            <a:ext cx="1297789" cy="5963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346243" y="2129447"/>
            <a:ext cx="2665615" cy="6087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13389" y="3414718"/>
            <a:ext cx="847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Other learner: </a:t>
            </a:r>
            <a:r>
              <a:rPr lang="en-GB" dirty="0"/>
              <a:t>Sharing menu bar/ Remote Control/ </a:t>
            </a:r>
            <a:r>
              <a:rPr lang="en-GB" dirty="0" smtClean="0"/>
              <a:t>Request remote Control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900656" y="2457850"/>
            <a:ext cx="366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Screen sharer </a:t>
            </a:r>
            <a:r>
              <a:rPr lang="en-GB" dirty="0" smtClean="0"/>
              <a:t>can also tick “</a:t>
            </a:r>
            <a:r>
              <a:rPr lang="en-GB" b="1" dirty="0" smtClean="0"/>
              <a:t>Auto Accept all requests”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5728314" y="2779499"/>
            <a:ext cx="974970" cy="390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193" y="5654357"/>
            <a:ext cx="3114675" cy="1257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7687" y="4677370"/>
            <a:ext cx="427043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If the Screen sharer has not ticked: Auto accept, she/ he will have to approve your screen share request</a:t>
            </a:r>
            <a:endParaRPr lang="en-GB" dirty="0"/>
          </a:p>
        </p:txBody>
      </p:sp>
      <p:sp>
        <p:nvSpPr>
          <p:cNvPr id="22" name="Down Arrow 21"/>
          <p:cNvSpPr/>
          <p:nvPr/>
        </p:nvSpPr>
        <p:spPr>
          <a:xfrm rot="3324421">
            <a:off x="5010700" y="4694956"/>
            <a:ext cx="257036" cy="136020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1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TROUBLE-SHOOTING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582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Stop sharing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F121A-6A07-4EF2-8EB6-D3E6DC2BDB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4094" y="2143874"/>
            <a:ext cx="7556846" cy="25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5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a moment, please accept invitation to join a breakout room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79" y="2821094"/>
            <a:ext cx="3580638" cy="1917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2971" y="5143271"/>
            <a:ext cx="476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Once in breakout room, please </a:t>
            </a:r>
            <a:r>
              <a:rPr lang="en-GB" sz="2400" b="1" dirty="0" smtClean="0"/>
              <a:t>Start Video </a:t>
            </a:r>
            <a:r>
              <a:rPr lang="en-GB" sz="2400" dirty="0" smtClean="0"/>
              <a:t>and </a:t>
            </a:r>
            <a:r>
              <a:rPr lang="en-GB" sz="2400" b="1" dirty="0" smtClean="0"/>
              <a:t>Unmute </a:t>
            </a:r>
            <a:r>
              <a:rPr lang="en-GB" sz="2400" dirty="0" smtClean="0"/>
              <a:t>yourself!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127" y="3750353"/>
            <a:ext cx="2228850" cy="2628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720" y="3882720"/>
            <a:ext cx="396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will very briefly see this …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73426" y="1684841"/>
            <a:ext cx="618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You </a:t>
            </a:r>
            <a:r>
              <a:rPr lang="en-GB" dirty="0" smtClean="0">
                <a:solidFill>
                  <a:srgbClr val="FF0000"/>
                </a:solidFill>
              </a:rPr>
              <a:t>will be placed </a:t>
            </a:r>
            <a:r>
              <a:rPr lang="en-GB" dirty="0" smtClean="0">
                <a:solidFill>
                  <a:srgbClr val="FF0000"/>
                </a:solidFill>
              </a:rPr>
              <a:t>in the breakout room automatically – HOST please see latest BOR guidance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3763" y="1322799"/>
            <a:ext cx="7907485" cy="4705842"/>
          </a:xfrm>
        </p:spPr>
        <p:txBody>
          <a:bodyPr/>
          <a:lstStyle/>
          <a:p>
            <a:r>
              <a:rPr lang="en-GB" sz="2400" dirty="0" smtClean="0"/>
              <a:t>You can come back to the main meeting at any time (Click on </a:t>
            </a:r>
            <a:r>
              <a:rPr lang="en-GB" sz="2400" dirty="0" smtClean="0"/>
              <a:t>the blue ‘Leave </a:t>
            </a:r>
            <a:r>
              <a:rPr lang="en-GB" sz="2400" dirty="0" smtClean="0"/>
              <a:t>Room</a:t>
            </a:r>
            <a:r>
              <a:rPr lang="en-GB" sz="2400" dirty="0" smtClean="0"/>
              <a:t>’ button).</a:t>
            </a:r>
            <a:endParaRPr lang="en-GB" sz="2400" dirty="0" smtClean="0"/>
          </a:p>
          <a:p>
            <a:r>
              <a:rPr lang="en-GB" sz="2400" dirty="0" smtClean="0"/>
              <a:t>We will broadcast a message to give you a </a:t>
            </a:r>
            <a:r>
              <a:rPr lang="en-GB" sz="2400" dirty="0" smtClean="0">
                <a:solidFill>
                  <a:srgbClr val="FF0000"/>
                </a:solidFill>
              </a:rPr>
              <a:t>[TIME] </a:t>
            </a:r>
            <a:r>
              <a:rPr lang="en-GB" sz="2400" dirty="0" smtClean="0"/>
              <a:t>min warning that the group exercise is ending.</a:t>
            </a:r>
          </a:p>
          <a:p>
            <a:r>
              <a:rPr lang="en-GB" sz="2400" dirty="0" smtClean="0"/>
              <a:t>You will get a </a:t>
            </a:r>
            <a:r>
              <a:rPr lang="en-GB" sz="2400" dirty="0" smtClean="0">
                <a:solidFill>
                  <a:srgbClr val="FF0000"/>
                </a:solidFill>
              </a:rPr>
              <a:t>[TIME default: 60 second] </a:t>
            </a:r>
            <a:r>
              <a:rPr lang="en-GB" sz="2400" dirty="0" smtClean="0"/>
              <a:t>warning that the breakout room session is ending.</a:t>
            </a:r>
          </a:p>
          <a:p>
            <a:r>
              <a:rPr lang="en-GB" sz="2400" dirty="0" smtClean="0"/>
              <a:t>You will then automatically re-join the main meeting.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Never </a:t>
            </a:r>
            <a:r>
              <a:rPr lang="en-GB" sz="2400" dirty="0" smtClean="0">
                <a:solidFill>
                  <a:srgbClr val="FF0000"/>
                </a:solidFill>
              </a:rPr>
              <a:t>click on the red ‘Leave Meeting’ button!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Coming back to the main meeting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50804" y="4417943"/>
            <a:ext cx="1774135" cy="636105"/>
          </a:xfrm>
          <a:prstGeom prst="line">
            <a:avLst/>
          </a:pr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50804" y="4472609"/>
            <a:ext cx="1739348" cy="581439"/>
          </a:xfrm>
          <a:prstGeom prst="line">
            <a:avLst/>
          </a:pr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525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Insert any further slides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49238" y="1683195"/>
            <a:ext cx="5206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e.g. </a:t>
            </a:r>
          </a:p>
          <a:p>
            <a:r>
              <a:rPr lang="en-GB" sz="2400" dirty="0" smtClean="0"/>
              <a:t>Advertising future courses</a:t>
            </a:r>
          </a:p>
          <a:p>
            <a:r>
              <a:rPr lang="en-GB" sz="2400" dirty="0" smtClean="0"/>
              <a:t>Prompt to go to online feedback form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147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3764" y="1745564"/>
            <a:ext cx="6595122" cy="4705842"/>
          </a:xfrm>
        </p:spPr>
        <p:txBody>
          <a:bodyPr/>
          <a:lstStyle/>
          <a:p>
            <a:r>
              <a:rPr lang="en-GB" sz="2400" dirty="0"/>
              <a:t>[</a:t>
            </a:r>
            <a:r>
              <a:rPr lang="en-GB" sz="2400" dirty="0" smtClean="0"/>
              <a:t>Host name &amp; job title]</a:t>
            </a:r>
          </a:p>
          <a:p>
            <a:r>
              <a:rPr lang="en-GB" sz="2400" dirty="0"/>
              <a:t>Our priority between now and </a:t>
            </a:r>
            <a:r>
              <a:rPr lang="en-GB" sz="2400" dirty="0" smtClean="0">
                <a:solidFill>
                  <a:srgbClr val="FF0000"/>
                </a:solidFill>
              </a:rPr>
              <a:t>[TIME] </a:t>
            </a:r>
            <a:r>
              <a:rPr lang="en-GB" sz="2400" dirty="0"/>
              <a:t>is to </a:t>
            </a:r>
            <a:r>
              <a:rPr lang="en-GB" sz="2400" b="1" dirty="0"/>
              <a:t>ensure your sound and video </a:t>
            </a:r>
            <a:r>
              <a:rPr lang="en-GB" sz="2400" b="1" dirty="0" smtClean="0"/>
              <a:t>works</a:t>
            </a:r>
            <a:endParaRPr lang="en-GB" sz="2400" b="1" dirty="0"/>
          </a:p>
          <a:p>
            <a:r>
              <a:rPr lang="en-GB" sz="2400" dirty="0"/>
              <a:t>i.e. we can see and hear you (and vice versa)</a:t>
            </a:r>
          </a:p>
          <a:p>
            <a:r>
              <a:rPr lang="en-GB" sz="2400" dirty="0" smtClean="0"/>
              <a:t>You have joined with your mike muted, so we cannot hear you!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You have joined with your camera turned off to save internet bandwidth (see next slide) REVIEW</a:t>
            </a:r>
          </a:p>
          <a:p>
            <a:r>
              <a:rPr lang="en-GB" sz="2400" dirty="0" smtClean="0"/>
              <a:t>If you experience problems, and nothing else works, email </a:t>
            </a:r>
            <a:r>
              <a:rPr lang="en-GB" sz="2400" b="1" dirty="0" smtClean="0">
                <a:solidFill>
                  <a:srgbClr val="FF0000"/>
                </a:solidFill>
              </a:rPr>
              <a:t>[name &amp; email] </a:t>
            </a:r>
          </a:p>
          <a:p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to [training title]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391826" y="1379263"/>
            <a:ext cx="1512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Consider putting your head &amp; shoulder image here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2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32" y="399105"/>
            <a:ext cx="7907485" cy="833006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You join with Video </a:t>
            </a:r>
            <a:r>
              <a:rPr lang="en-GB" sz="2800" dirty="0" smtClean="0"/>
              <a:t>off- </a:t>
            </a:r>
            <a:r>
              <a:rPr lang="en-GB" sz="2800" dirty="0" smtClean="0"/>
              <a:t>you and others will see this for your screen: </a:t>
            </a:r>
            <a:r>
              <a:rPr lang="en-GB" sz="2800" dirty="0" smtClean="0">
                <a:solidFill>
                  <a:srgbClr val="FF0000"/>
                </a:solidFill>
              </a:rPr>
              <a:t>(remove this slide if setting is </a:t>
            </a:r>
            <a:r>
              <a:rPr lang="en-GB" sz="2800" dirty="0" smtClean="0">
                <a:solidFill>
                  <a:srgbClr val="FF0000"/>
                </a:solidFill>
              </a:rPr>
              <a:t>‘join </a:t>
            </a:r>
            <a:r>
              <a:rPr lang="en-GB" sz="2800" dirty="0" smtClean="0">
                <a:solidFill>
                  <a:srgbClr val="FF0000"/>
                </a:solidFill>
              </a:rPr>
              <a:t>with video </a:t>
            </a:r>
            <a:r>
              <a:rPr lang="en-GB" sz="2800" dirty="0" smtClean="0">
                <a:solidFill>
                  <a:srgbClr val="FF0000"/>
                </a:solidFill>
              </a:rPr>
              <a:t>on’)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99" y="1381919"/>
            <a:ext cx="7983728" cy="4557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0355" y="2952997"/>
            <a:ext cx="5070764" cy="141577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chemeClr val="bg1"/>
                </a:solidFill>
              </a:rPr>
              <a:t>Joe Blogs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[your name]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4837" y="1011459"/>
            <a:ext cx="2429163" cy="163121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If sound &amp; video work for you (both ways), feel free to get a cuppa  - please be back at [TIME]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7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9" y="1053958"/>
            <a:ext cx="8866909" cy="55716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160" y="193344"/>
            <a:ext cx="9097817" cy="833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Hover over the bottom of your Zoom screen to see the Zoom menu bar (Mike/Video/Share/Chat/Reactions)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14945" y="3191020"/>
            <a:ext cx="5481782" cy="141577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chemeClr val="bg1"/>
                </a:solidFill>
              </a:rPr>
              <a:t>Joe Blogs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[your name]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9527" y="5495633"/>
            <a:ext cx="18473" cy="48029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112981" y="5509491"/>
            <a:ext cx="18473" cy="48029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76913" y="5594421"/>
            <a:ext cx="18473" cy="48029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82308" y="5661891"/>
            <a:ext cx="18473" cy="48029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203346" y="5579326"/>
            <a:ext cx="18473" cy="48029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727" y="4587306"/>
            <a:ext cx="16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Mute/unmute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9403" y="4999907"/>
            <a:ext cx="16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Video on/off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0386" y="4866736"/>
            <a:ext cx="14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Share Screen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1991" y="5129183"/>
            <a:ext cx="778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Chat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93163" y="5252809"/>
            <a:ext cx="160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R</a:t>
            </a:r>
            <a:r>
              <a:rPr lang="en-GB" sz="2000" dirty="0" smtClean="0">
                <a:solidFill>
                  <a:schemeClr val="bg1"/>
                </a:solidFill>
              </a:rPr>
              <a:t>eactions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4" y="6140446"/>
            <a:ext cx="7509292" cy="4877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1855" y="6140446"/>
            <a:ext cx="517133" cy="487795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loud Callout 8"/>
          <p:cNvSpPr/>
          <p:nvPr/>
        </p:nvSpPr>
        <p:spPr>
          <a:xfrm>
            <a:off x="4832527" y="1513877"/>
            <a:ext cx="3546996" cy="1674515"/>
          </a:xfrm>
          <a:prstGeom prst="cloudCallout">
            <a:avLst>
              <a:gd name="adj1" fmla="val 57318"/>
              <a:gd name="adj2" fmla="val 82538"/>
            </a:avLst>
          </a:prstGeom>
          <a:solidFill>
            <a:srgbClr val="24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</a:t>
            </a:r>
          </a:p>
          <a:p>
            <a:pPr algn="ctr"/>
            <a:r>
              <a:rPr lang="en-GB" dirty="0" smtClean="0"/>
              <a:t>Maximise your Zoom window to see all Zoom menu options</a:t>
            </a:r>
          </a:p>
          <a:p>
            <a:pPr algn="ctr"/>
            <a:r>
              <a:rPr lang="en-GB" dirty="0" smtClean="0"/>
              <a:t>(or click the three ∘∘∘ for “More options”)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14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5116" y="720767"/>
            <a:ext cx="6532956" cy="6247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100" dirty="0"/>
              <a:t>Unmute yourself </a:t>
            </a:r>
            <a:r>
              <a:rPr lang="en-GB" sz="2100" dirty="0" smtClean="0"/>
              <a:t>when prompted </a:t>
            </a:r>
            <a:r>
              <a:rPr lang="en-GB" sz="2100" dirty="0" smtClean="0">
                <a:solidFill>
                  <a:srgbClr val="FF0000"/>
                </a:solidFill>
              </a:rPr>
              <a:t>and </a:t>
            </a:r>
            <a:r>
              <a:rPr lang="en-GB" sz="2100" dirty="0">
                <a:solidFill>
                  <a:srgbClr val="FF0000"/>
                </a:solidFill>
              </a:rPr>
              <a:t>replace your black screen with your video feed (“Start Video”)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A398A6-2DAB-4949-8041-39F7C4FA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03" y="1826419"/>
            <a:ext cx="6722269" cy="4071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4837" y="0"/>
            <a:ext cx="2429163" cy="163121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If sound &amp; video work for you (both ways), feel free to get a cuppa  - please be back 9:40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3" y="138545"/>
            <a:ext cx="8169852" cy="1349455"/>
          </a:xfrm>
        </p:spPr>
        <p:txBody>
          <a:bodyPr>
            <a:normAutofit fontScale="90000"/>
          </a:bodyPr>
          <a:lstStyle/>
          <a:p>
            <a:r>
              <a:rPr lang="en-GB" sz="2400" dirty="0" smtClean="0"/>
              <a:t>If you cannot hear the presenter, try out the Zoom drop-down menu next to the microphone symbol</a:t>
            </a:r>
            <a:br>
              <a:rPr lang="en-GB" sz="2400" dirty="0" smtClean="0"/>
            </a:br>
            <a:r>
              <a:rPr lang="en-GB" sz="2400" dirty="0" smtClean="0"/>
              <a:t> 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74631"/>
            <a:ext cx="5312715" cy="5683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5314950"/>
            <a:ext cx="3781425" cy="15430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093527" y="6262255"/>
            <a:ext cx="478369" cy="59574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727792" y="5703447"/>
            <a:ext cx="1283390" cy="487795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08048" y="3097697"/>
            <a:ext cx="3152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or</a:t>
            </a:r>
            <a:r>
              <a:rPr lang="en-GB" sz="2400" dirty="0"/>
              <a:t> adapt your </a:t>
            </a:r>
            <a:r>
              <a:rPr lang="en-GB" sz="2400" dirty="0" smtClean="0"/>
              <a:t>sound </a:t>
            </a:r>
            <a:r>
              <a:rPr lang="en-GB" sz="2400" dirty="0"/>
              <a:t>volume (loudspeaker symbol in very bottom right corner of your desktop view)</a:t>
            </a:r>
          </a:p>
        </p:txBody>
      </p:sp>
    </p:spTree>
    <p:extLst>
      <p:ext uri="{BB962C8B-B14F-4D97-AF65-F5344CB8AC3E}">
        <p14:creationId xmlns:p14="http://schemas.microsoft.com/office/powerpoint/2010/main" val="85775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56B7B5-5572-487C-835D-804EC7971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3" y="1288913"/>
            <a:ext cx="8953500" cy="544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3" y="6204256"/>
            <a:ext cx="8978065" cy="53295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3085" y="1648205"/>
            <a:ext cx="7907485" cy="4485334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Chat to the host [HOST name as displayed in Zoom]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Or email: [email address]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sound still does not work…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64264" y="5582531"/>
            <a:ext cx="18473" cy="48029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08672" y="5213199"/>
            <a:ext cx="69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Chat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0441" y="6558455"/>
            <a:ext cx="399393" cy="11153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3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1482</Words>
  <Application>Microsoft Office PowerPoint</Application>
  <PresentationFormat>On-screen Show (4:3)</PresentationFormat>
  <Paragraphs>193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PowerPoint Presentation</vt:lpstr>
      <vt:lpstr>These slides help the person fulfilling the Zoom Host role to </vt:lpstr>
      <vt:lpstr>TROUBLE-SHOOTING SLIDES</vt:lpstr>
      <vt:lpstr>Welcome to [training title]</vt:lpstr>
      <vt:lpstr>You join with Video off- you and others will see this for your screen: (remove this slide if setting is ‘join with video on’)</vt:lpstr>
      <vt:lpstr>PowerPoint Presentation</vt:lpstr>
      <vt:lpstr>PowerPoint Presentation</vt:lpstr>
      <vt:lpstr>If you cannot hear the presenter, try out the Zoom drop-down menu next to the microphone symbol   </vt:lpstr>
      <vt:lpstr>If sound still does not work…</vt:lpstr>
      <vt:lpstr>If sound and video works (both ways), please join us again at [TIME]! We will then introduce some of the interactive functions of Zoom.</vt:lpstr>
      <vt:lpstr>INTRODUCING BASIC ZOOM FUNCTIONS SLIDES</vt:lpstr>
      <vt:lpstr>Welcome back!</vt:lpstr>
      <vt:lpstr>Zoom views during screen share</vt:lpstr>
      <vt:lpstr>Zoom views while no screen share</vt:lpstr>
      <vt:lpstr>Using Reactions</vt:lpstr>
      <vt:lpstr>Using Participants/ raise hand</vt:lpstr>
      <vt:lpstr>Using Chat</vt:lpstr>
      <vt:lpstr>We will use chat in this Zoom meeting</vt:lpstr>
      <vt:lpstr>Unmuting yourself </vt:lpstr>
      <vt:lpstr>More Zoom functions later!</vt:lpstr>
      <vt:lpstr>BREAKOUT ROOM HELP SLIDES suggest to use these just before you use BOR,  i.e. not at the start of the day</vt:lpstr>
      <vt:lpstr>Interactive group Exercises – Breakout room</vt:lpstr>
      <vt:lpstr>Help in breakout room</vt:lpstr>
      <vt:lpstr>Facilitators in Breakout rooms</vt:lpstr>
      <vt:lpstr>Group exercise chose this slide or the next</vt:lpstr>
      <vt:lpstr>Collaborative work during Screen Share</vt:lpstr>
      <vt:lpstr>Sharing your screen</vt:lpstr>
      <vt:lpstr>Selecting the correct screen for sharing</vt:lpstr>
      <vt:lpstr>Remote control in screen share</vt:lpstr>
      <vt:lpstr>Stop sharing</vt:lpstr>
      <vt:lpstr>In a moment, please accept invitation to join a breakout room</vt:lpstr>
      <vt:lpstr>Coming back to the main meeting</vt:lpstr>
      <vt:lpstr>Insert any further slides</vt:lpstr>
    </vt:vector>
  </TitlesOfParts>
  <Company>Centre for Ecology and Hydrology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These slides are to help the person fulfilling the Zoom Host role to </dc:title>
  <dc:creator>Schuder, Ingo</dc:creator>
  <cp:lastModifiedBy>Schüder, Ingo</cp:lastModifiedBy>
  <cp:revision>4</cp:revision>
  <dcterms:created xsi:type="dcterms:W3CDTF">2020-07-13T14:09:17Z</dcterms:created>
  <dcterms:modified xsi:type="dcterms:W3CDTF">2021-03-03T14:06:03Z</dcterms:modified>
</cp:coreProperties>
</file>