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1" r:id="rId2"/>
    <p:sldId id="498" r:id="rId3"/>
    <p:sldId id="517" r:id="rId4"/>
    <p:sldId id="499" r:id="rId5"/>
    <p:sldId id="530" r:id="rId6"/>
    <p:sldId id="518" r:id="rId7"/>
    <p:sldId id="536" r:id="rId8"/>
    <p:sldId id="537" r:id="rId9"/>
    <p:sldId id="533" r:id="rId10"/>
    <p:sldId id="519" r:id="rId11"/>
    <p:sldId id="411" r:id="rId12"/>
    <p:sldId id="500" r:id="rId13"/>
    <p:sldId id="502" r:id="rId14"/>
    <p:sldId id="520" r:id="rId15"/>
    <p:sldId id="503" r:id="rId16"/>
    <p:sldId id="504" r:id="rId17"/>
    <p:sldId id="505" r:id="rId18"/>
    <p:sldId id="506" r:id="rId19"/>
    <p:sldId id="501" r:id="rId20"/>
    <p:sldId id="456" r:id="rId21"/>
    <p:sldId id="457" r:id="rId22"/>
    <p:sldId id="509" r:id="rId23"/>
    <p:sldId id="511" r:id="rId24"/>
    <p:sldId id="512" r:id="rId25"/>
    <p:sldId id="522" r:id="rId26"/>
    <p:sldId id="526" r:id="rId27"/>
    <p:sldId id="510" r:id="rId28"/>
    <p:sldId id="507" r:id="rId29"/>
    <p:sldId id="508" r:id="rId30"/>
    <p:sldId id="552" r:id="rId31"/>
    <p:sldId id="540" r:id="rId32"/>
    <p:sldId id="542" r:id="rId33"/>
    <p:sldId id="543" r:id="rId34"/>
    <p:sldId id="544" r:id="rId35"/>
    <p:sldId id="553" r:id="rId36"/>
    <p:sldId id="545" r:id="rId37"/>
    <p:sldId id="546" r:id="rId38"/>
    <p:sldId id="548" r:id="rId39"/>
    <p:sldId id="549" r:id="rId40"/>
    <p:sldId id="550" r:id="rId41"/>
    <p:sldId id="551" r:id="rId42"/>
    <p:sldId id="384" r:id="rId4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2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NUL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CCBC4-B0A8-4C5E-A939-080E60A78BC2}" type="datetimeFigureOut">
              <a:rPr lang="de-CH" smtClean="0"/>
              <a:t>03.05.2024</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343B5-AC4E-4950-AF6F-31A5FA773B58}" type="slidenum">
              <a:rPr lang="de-CH" smtClean="0"/>
              <a:t>‹#›</a:t>
            </a:fld>
            <a:endParaRPr lang="de-CH"/>
          </a:p>
        </p:txBody>
      </p:sp>
    </p:spTree>
    <p:extLst>
      <p:ext uri="{BB962C8B-B14F-4D97-AF65-F5344CB8AC3E}">
        <p14:creationId xmlns:p14="http://schemas.microsoft.com/office/powerpoint/2010/main" val="23360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B343B5-AC4E-4950-AF6F-31A5FA773B58}" type="slidenum">
              <a:rPr lang="de-CH" smtClean="0"/>
              <a:t>1</a:t>
            </a:fld>
            <a:endParaRPr lang="de-CH"/>
          </a:p>
        </p:txBody>
      </p:sp>
    </p:spTree>
    <p:extLst>
      <p:ext uri="{BB962C8B-B14F-4D97-AF65-F5344CB8AC3E}">
        <p14:creationId xmlns:p14="http://schemas.microsoft.com/office/powerpoint/2010/main" val="156905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And this is what we came up with…</a:t>
            </a:r>
            <a:endParaRPr lang="en-ZA" dirty="0"/>
          </a:p>
          <a:p>
            <a:r>
              <a:rPr lang="de-CH" dirty="0" err="1"/>
              <a:t>For</a:t>
            </a:r>
            <a:r>
              <a:rPr lang="de-CH" dirty="0"/>
              <a:t> environmental </a:t>
            </a:r>
            <a:r>
              <a:rPr lang="de-CH" dirty="0" err="1"/>
              <a:t>impacts</a:t>
            </a:r>
            <a:r>
              <a:rPr lang="de-CH" dirty="0"/>
              <a:t>, </a:t>
            </a:r>
            <a:r>
              <a:rPr lang="de-CH" dirty="0" err="1"/>
              <a:t>we</a:t>
            </a:r>
            <a:r>
              <a:rPr lang="de-CH" baseline="0" dirty="0"/>
              <a:t> </a:t>
            </a:r>
            <a:r>
              <a:rPr lang="de-CH" baseline="0" dirty="0" err="1"/>
              <a:t>measure</a:t>
            </a:r>
            <a:r>
              <a:rPr lang="de-CH" baseline="0" dirty="0"/>
              <a:t> </a:t>
            </a:r>
            <a:r>
              <a:rPr lang="de-CH" baseline="0" dirty="0" err="1"/>
              <a:t>effects</a:t>
            </a:r>
            <a:r>
              <a:rPr lang="de-CH" baseline="0" dirty="0"/>
              <a:t> on </a:t>
            </a:r>
            <a:r>
              <a:rPr lang="de-CH" baseline="0" dirty="0" err="1"/>
              <a:t>the</a:t>
            </a:r>
            <a:r>
              <a:rPr lang="de-CH" baseline="0" dirty="0"/>
              <a:t> </a:t>
            </a:r>
            <a:r>
              <a:rPr lang="de-CH" baseline="0" dirty="0" err="1"/>
              <a:t>levels</a:t>
            </a:r>
            <a:r>
              <a:rPr lang="de-CH" baseline="0" dirty="0"/>
              <a:t> </a:t>
            </a:r>
            <a:r>
              <a:rPr lang="de-CH" baseline="0" dirty="0" err="1"/>
              <a:t>of</a:t>
            </a:r>
            <a:r>
              <a:rPr lang="de-CH" baseline="0" dirty="0"/>
              <a:t> </a:t>
            </a:r>
            <a:r>
              <a:rPr lang="de-CH" baseline="0" dirty="0" err="1"/>
              <a:t>individuals</a:t>
            </a:r>
            <a:r>
              <a:rPr lang="de-CH" baseline="0" dirty="0"/>
              <a:t>, </a:t>
            </a:r>
            <a:r>
              <a:rPr lang="de-CH" baseline="0" dirty="0" err="1"/>
              <a:t>populations</a:t>
            </a:r>
            <a:r>
              <a:rPr lang="de-CH" baseline="0" dirty="0"/>
              <a:t> </a:t>
            </a:r>
            <a:r>
              <a:rPr lang="de-CH" baseline="0" dirty="0" err="1"/>
              <a:t>and</a:t>
            </a:r>
            <a:r>
              <a:rPr lang="de-CH" baseline="0" dirty="0"/>
              <a:t> </a:t>
            </a:r>
            <a:r>
              <a:rPr lang="de-CH" baseline="0" dirty="0" err="1"/>
              <a:t>communities</a:t>
            </a:r>
            <a:r>
              <a:rPr lang="de-CH" baseline="0" dirty="0"/>
              <a:t>. </a:t>
            </a:r>
            <a:r>
              <a:rPr lang="de-CH" baseline="0" dirty="0" err="1"/>
              <a:t>Thinking</a:t>
            </a:r>
            <a:r>
              <a:rPr lang="de-CH" baseline="0" dirty="0"/>
              <a:t> </a:t>
            </a:r>
            <a:r>
              <a:rPr lang="de-CH" baseline="0" dirty="0" err="1"/>
              <a:t>about</a:t>
            </a:r>
            <a:r>
              <a:rPr lang="de-CH" baseline="0" dirty="0"/>
              <a:t> </a:t>
            </a:r>
            <a:r>
              <a:rPr lang="de-CH" baseline="0" dirty="0" err="1"/>
              <a:t>this</a:t>
            </a:r>
            <a:r>
              <a:rPr lang="de-CH" baseline="0" dirty="0"/>
              <a:t> </a:t>
            </a:r>
            <a:r>
              <a:rPr lang="de-CH" baseline="0" dirty="0" err="1"/>
              <a:t>hard</a:t>
            </a:r>
            <a:r>
              <a:rPr lang="de-CH" baseline="0" dirty="0"/>
              <a:t> </a:t>
            </a:r>
            <a:r>
              <a:rPr lang="de-CH" baseline="0" dirty="0" err="1"/>
              <a:t>and</a:t>
            </a:r>
            <a:r>
              <a:rPr lang="de-CH" baseline="0" dirty="0"/>
              <a:t> </a:t>
            </a:r>
            <a:r>
              <a:rPr lang="de-CH" baseline="0" dirty="0" err="1"/>
              <a:t>long</a:t>
            </a:r>
            <a:r>
              <a:rPr lang="de-CH" baseline="0" dirty="0"/>
              <a:t>, </a:t>
            </a:r>
            <a:r>
              <a:rPr lang="de-CH" baseline="0" dirty="0" err="1"/>
              <a:t>we</a:t>
            </a:r>
            <a:r>
              <a:rPr lang="de-CH" baseline="0" dirty="0"/>
              <a:t> </a:t>
            </a:r>
            <a:r>
              <a:rPr lang="de-CH" baseline="0" dirty="0" err="1"/>
              <a:t>figured</a:t>
            </a:r>
            <a:r>
              <a:rPr lang="de-CH" baseline="0" dirty="0"/>
              <a:t> </a:t>
            </a:r>
            <a:r>
              <a:rPr lang="de-CH" baseline="0" dirty="0" err="1"/>
              <a:t>we</a:t>
            </a:r>
            <a:r>
              <a:rPr lang="de-CH" baseline="0" dirty="0"/>
              <a:t> </a:t>
            </a:r>
            <a:r>
              <a:rPr lang="de-CH" baseline="0" dirty="0" err="1"/>
              <a:t>could</a:t>
            </a:r>
            <a:r>
              <a:rPr lang="de-CH" baseline="0" dirty="0"/>
              <a:t> do </a:t>
            </a:r>
            <a:r>
              <a:rPr lang="de-CH" baseline="0" dirty="0" err="1"/>
              <a:t>the</a:t>
            </a:r>
            <a:r>
              <a:rPr lang="de-CH" baseline="0" dirty="0"/>
              <a:t> same </a:t>
            </a:r>
            <a:r>
              <a:rPr lang="de-CH" baseline="0" dirty="0" err="1"/>
              <a:t>for</a:t>
            </a:r>
            <a:r>
              <a:rPr lang="de-CH" baseline="0" dirty="0"/>
              <a:t> </a:t>
            </a:r>
            <a:r>
              <a:rPr lang="de-CH" baseline="0" dirty="0" err="1"/>
              <a:t>socio-economic</a:t>
            </a:r>
            <a:r>
              <a:rPr lang="de-CH" baseline="0" dirty="0"/>
              <a:t> </a:t>
            </a:r>
            <a:r>
              <a:rPr lang="de-CH" baseline="0" dirty="0" err="1"/>
              <a:t>impact</a:t>
            </a:r>
            <a:r>
              <a:rPr lang="de-CH" baseline="0" dirty="0"/>
              <a:t>, in a </a:t>
            </a:r>
            <a:r>
              <a:rPr lang="de-CH" baseline="0" dirty="0" err="1"/>
              <a:t>way</a:t>
            </a:r>
            <a:r>
              <a:rPr lang="de-CH" baseline="0" dirty="0"/>
              <a:t> </a:t>
            </a:r>
            <a:r>
              <a:rPr lang="de-CH" baseline="0" dirty="0" err="1"/>
              <a:t>it</a:t>
            </a:r>
            <a:r>
              <a:rPr lang="de-CH" baseline="0" dirty="0"/>
              <a:t> </a:t>
            </a:r>
            <a:r>
              <a:rPr lang="de-CH" baseline="0" dirty="0" err="1"/>
              <a:t>would</a:t>
            </a:r>
            <a:r>
              <a:rPr lang="de-CH" baseline="0" dirty="0"/>
              <a:t> </a:t>
            </a:r>
            <a:r>
              <a:rPr lang="de-CH" baseline="0" dirty="0" err="1"/>
              <a:t>cover</a:t>
            </a:r>
            <a:r>
              <a:rPr lang="de-CH" baseline="0" dirty="0"/>
              <a:t> human well-</a:t>
            </a:r>
            <a:r>
              <a:rPr lang="de-CH" baseline="0" dirty="0" err="1"/>
              <a:t>being</a:t>
            </a:r>
            <a:r>
              <a:rPr lang="de-CH" baseline="0" dirty="0"/>
              <a:t>. This </a:t>
            </a:r>
            <a:r>
              <a:rPr lang="de-CH" baseline="0" dirty="0" err="1"/>
              <a:t>is</a:t>
            </a:r>
            <a:r>
              <a:rPr lang="de-CH" baseline="0" dirty="0"/>
              <a:t> not </a:t>
            </a:r>
            <a:r>
              <a:rPr lang="de-CH" baseline="0" dirty="0" err="1"/>
              <a:t>only</a:t>
            </a:r>
            <a:r>
              <a:rPr lang="de-CH" baseline="0" dirty="0"/>
              <a:t> individual well-</a:t>
            </a:r>
            <a:r>
              <a:rPr lang="de-CH" baseline="0" dirty="0" err="1"/>
              <a:t>being</a:t>
            </a:r>
            <a:r>
              <a:rPr lang="de-CH" baseline="0" dirty="0"/>
              <a:t>, but </a:t>
            </a:r>
            <a:r>
              <a:rPr lang="de-CH" baseline="0" dirty="0" err="1"/>
              <a:t>the</a:t>
            </a:r>
            <a:r>
              <a:rPr lang="de-CH" baseline="0" dirty="0"/>
              <a:t> </a:t>
            </a:r>
            <a:r>
              <a:rPr lang="de-CH" baseline="0" dirty="0" err="1"/>
              <a:t>societies</a:t>
            </a:r>
            <a:r>
              <a:rPr lang="de-CH" baseline="0" dirty="0"/>
              <a:t> well-</a:t>
            </a:r>
            <a:r>
              <a:rPr lang="de-CH" baseline="0" dirty="0" err="1"/>
              <a:t>being</a:t>
            </a:r>
            <a:r>
              <a:rPr lang="de-CH" baseline="0" dirty="0"/>
              <a:t>, so </a:t>
            </a:r>
            <a:r>
              <a:rPr lang="de-CH" baseline="0" dirty="0" err="1"/>
              <a:t>more</a:t>
            </a:r>
            <a:r>
              <a:rPr lang="de-CH" baseline="0" dirty="0"/>
              <a:t> </a:t>
            </a:r>
            <a:r>
              <a:rPr lang="de-CH" baseline="0" dirty="0" err="1"/>
              <a:t>of</a:t>
            </a:r>
            <a:r>
              <a:rPr lang="de-CH" baseline="0" dirty="0"/>
              <a:t> a </a:t>
            </a:r>
            <a:r>
              <a:rPr lang="de-CH" baseline="0" dirty="0" err="1"/>
              <a:t>collective</a:t>
            </a:r>
            <a:r>
              <a:rPr lang="de-CH" baseline="0" dirty="0"/>
              <a:t> well-</a:t>
            </a:r>
            <a:r>
              <a:rPr lang="de-CH" baseline="0" dirty="0" err="1"/>
              <a:t>being</a:t>
            </a:r>
            <a:r>
              <a:rPr lang="de-CH" baseline="0" dirty="0"/>
              <a:t>.</a:t>
            </a:r>
            <a:endParaRPr lang="de-CH" dirty="0"/>
          </a:p>
        </p:txBody>
      </p:sp>
      <p:sp>
        <p:nvSpPr>
          <p:cNvPr id="4" name="Foliennummernplatzhalter 3"/>
          <p:cNvSpPr>
            <a:spLocks noGrp="1"/>
          </p:cNvSpPr>
          <p:nvPr>
            <p:ph type="sldNum" sz="quarter" idx="10"/>
          </p:nvPr>
        </p:nvSpPr>
        <p:spPr/>
        <p:txBody>
          <a:bodyPr/>
          <a:lstStyle/>
          <a:p>
            <a:fld id="{72B343B5-AC4E-4950-AF6F-31A5FA773B58}" type="slidenum">
              <a:rPr lang="de-CH" smtClean="0"/>
              <a:t>16</a:t>
            </a:fld>
            <a:endParaRPr lang="de-CH"/>
          </a:p>
        </p:txBody>
      </p:sp>
    </p:spTree>
    <p:extLst>
      <p:ext uri="{BB962C8B-B14F-4D97-AF65-F5344CB8AC3E}">
        <p14:creationId xmlns:p14="http://schemas.microsoft.com/office/powerpoint/2010/main" val="301724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And this is what we came up with…</a:t>
            </a:r>
            <a:endParaRPr lang="en-ZA" dirty="0"/>
          </a:p>
          <a:p>
            <a:r>
              <a:rPr lang="de-CH" dirty="0" err="1"/>
              <a:t>For</a:t>
            </a:r>
            <a:r>
              <a:rPr lang="de-CH" dirty="0"/>
              <a:t> environmental </a:t>
            </a:r>
            <a:r>
              <a:rPr lang="de-CH" dirty="0" err="1"/>
              <a:t>impacts</a:t>
            </a:r>
            <a:r>
              <a:rPr lang="de-CH" dirty="0"/>
              <a:t>, </a:t>
            </a:r>
            <a:r>
              <a:rPr lang="de-CH" dirty="0" err="1"/>
              <a:t>we</a:t>
            </a:r>
            <a:r>
              <a:rPr lang="de-CH" baseline="0" dirty="0"/>
              <a:t> </a:t>
            </a:r>
            <a:r>
              <a:rPr lang="de-CH" baseline="0" dirty="0" err="1"/>
              <a:t>measure</a:t>
            </a:r>
            <a:r>
              <a:rPr lang="de-CH" baseline="0" dirty="0"/>
              <a:t> </a:t>
            </a:r>
            <a:r>
              <a:rPr lang="de-CH" baseline="0" dirty="0" err="1"/>
              <a:t>effects</a:t>
            </a:r>
            <a:r>
              <a:rPr lang="de-CH" baseline="0" dirty="0"/>
              <a:t> on </a:t>
            </a:r>
            <a:r>
              <a:rPr lang="de-CH" baseline="0" dirty="0" err="1"/>
              <a:t>the</a:t>
            </a:r>
            <a:r>
              <a:rPr lang="de-CH" baseline="0" dirty="0"/>
              <a:t> </a:t>
            </a:r>
            <a:r>
              <a:rPr lang="de-CH" baseline="0" dirty="0" err="1"/>
              <a:t>levels</a:t>
            </a:r>
            <a:r>
              <a:rPr lang="de-CH" baseline="0" dirty="0"/>
              <a:t> </a:t>
            </a:r>
            <a:r>
              <a:rPr lang="de-CH" baseline="0" dirty="0" err="1"/>
              <a:t>of</a:t>
            </a:r>
            <a:r>
              <a:rPr lang="de-CH" baseline="0" dirty="0"/>
              <a:t> </a:t>
            </a:r>
            <a:r>
              <a:rPr lang="de-CH" baseline="0" dirty="0" err="1"/>
              <a:t>individuals</a:t>
            </a:r>
            <a:r>
              <a:rPr lang="de-CH" baseline="0" dirty="0"/>
              <a:t>, </a:t>
            </a:r>
            <a:r>
              <a:rPr lang="de-CH" baseline="0" dirty="0" err="1"/>
              <a:t>populations</a:t>
            </a:r>
            <a:r>
              <a:rPr lang="de-CH" baseline="0" dirty="0"/>
              <a:t> </a:t>
            </a:r>
            <a:r>
              <a:rPr lang="de-CH" baseline="0" dirty="0" err="1"/>
              <a:t>and</a:t>
            </a:r>
            <a:r>
              <a:rPr lang="de-CH" baseline="0" dirty="0"/>
              <a:t> </a:t>
            </a:r>
            <a:r>
              <a:rPr lang="de-CH" baseline="0" dirty="0" err="1"/>
              <a:t>communities</a:t>
            </a:r>
            <a:r>
              <a:rPr lang="de-CH" baseline="0" dirty="0"/>
              <a:t>. </a:t>
            </a:r>
            <a:r>
              <a:rPr lang="de-CH" baseline="0" dirty="0" err="1"/>
              <a:t>Thinking</a:t>
            </a:r>
            <a:r>
              <a:rPr lang="de-CH" baseline="0" dirty="0"/>
              <a:t> </a:t>
            </a:r>
            <a:r>
              <a:rPr lang="de-CH" baseline="0" dirty="0" err="1"/>
              <a:t>about</a:t>
            </a:r>
            <a:r>
              <a:rPr lang="de-CH" baseline="0" dirty="0"/>
              <a:t> </a:t>
            </a:r>
            <a:r>
              <a:rPr lang="de-CH" baseline="0" dirty="0" err="1"/>
              <a:t>this</a:t>
            </a:r>
            <a:r>
              <a:rPr lang="de-CH" baseline="0" dirty="0"/>
              <a:t> </a:t>
            </a:r>
            <a:r>
              <a:rPr lang="de-CH" baseline="0" dirty="0" err="1"/>
              <a:t>hard</a:t>
            </a:r>
            <a:r>
              <a:rPr lang="de-CH" baseline="0" dirty="0"/>
              <a:t> </a:t>
            </a:r>
            <a:r>
              <a:rPr lang="de-CH" baseline="0" dirty="0" err="1"/>
              <a:t>and</a:t>
            </a:r>
            <a:r>
              <a:rPr lang="de-CH" baseline="0" dirty="0"/>
              <a:t> </a:t>
            </a:r>
            <a:r>
              <a:rPr lang="de-CH" baseline="0" dirty="0" err="1"/>
              <a:t>long</a:t>
            </a:r>
            <a:r>
              <a:rPr lang="de-CH" baseline="0" dirty="0"/>
              <a:t>, </a:t>
            </a:r>
            <a:r>
              <a:rPr lang="de-CH" baseline="0" dirty="0" err="1"/>
              <a:t>we</a:t>
            </a:r>
            <a:r>
              <a:rPr lang="de-CH" baseline="0" dirty="0"/>
              <a:t> </a:t>
            </a:r>
            <a:r>
              <a:rPr lang="de-CH" baseline="0" dirty="0" err="1"/>
              <a:t>figured</a:t>
            </a:r>
            <a:r>
              <a:rPr lang="de-CH" baseline="0" dirty="0"/>
              <a:t> </a:t>
            </a:r>
            <a:r>
              <a:rPr lang="de-CH" baseline="0" dirty="0" err="1"/>
              <a:t>we</a:t>
            </a:r>
            <a:r>
              <a:rPr lang="de-CH" baseline="0" dirty="0"/>
              <a:t> </a:t>
            </a:r>
            <a:r>
              <a:rPr lang="de-CH" baseline="0" dirty="0" err="1"/>
              <a:t>could</a:t>
            </a:r>
            <a:r>
              <a:rPr lang="de-CH" baseline="0" dirty="0"/>
              <a:t> do </a:t>
            </a:r>
            <a:r>
              <a:rPr lang="de-CH" baseline="0" dirty="0" err="1"/>
              <a:t>the</a:t>
            </a:r>
            <a:r>
              <a:rPr lang="de-CH" baseline="0" dirty="0"/>
              <a:t> same </a:t>
            </a:r>
            <a:r>
              <a:rPr lang="de-CH" baseline="0" dirty="0" err="1"/>
              <a:t>for</a:t>
            </a:r>
            <a:r>
              <a:rPr lang="de-CH" baseline="0" dirty="0"/>
              <a:t> </a:t>
            </a:r>
            <a:r>
              <a:rPr lang="de-CH" baseline="0" dirty="0" err="1"/>
              <a:t>socio-economic</a:t>
            </a:r>
            <a:r>
              <a:rPr lang="de-CH" baseline="0" dirty="0"/>
              <a:t> </a:t>
            </a:r>
            <a:r>
              <a:rPr lang="de-CH" baseline="0" dirty="0" err="1"/>
              <a:t>impact</a:t>
            </a:r>
            <a:r>
              <a:rPr lang="de-CH" baseline="0" dirty="0"/>
              <a:t>, in a </a:t>
            </a:r>
            <a:r>
              <a:rPr lang="de-CH" baseline="0" dirty="0" err="1"/>
              <a:t>way</a:t>
            </a:r>
            <a:r>
              <a:rPr lang="de-CH" baseline="0" dirty="0"/>
              <a:t> </a:t>
            </a:r>
            <a:r>
              <a:rPr lang="de-CH" baseline="0" dirty="0" err="1"/>
              <a:t>it</a:t>
            </a:r>
            <a:r>
              <a:rPr lang="de-CH" baseline="0" dirty="0"/>
              <a:t> </a:t>
            </a:r>
            <a:r>
              <a:rPr lang="de-CH" baseline="0" dirty="0" err="1"/>
              <a:t>would</a:t>
            </a:r>
            <a:r>
              <a:rPr lang="de-CH" baseline="0" dirty="0"/>
              <a:t> </a:t>
            </a:r>
            <a:r>
              <a:rPr lang="de-CH" baseline="0" dirty="0" err="1"/>
              <a:t>cover</a:t>
            </a:r>
            <a:r>
              <a:rPr lang="de-CH" baseline="0" dirty="0"/>
              <a:t> human well-</a:t>
            </a:r>
            <a:r>
              <a:rPr lang="de-CH" baseline="0" dirty="0" err="1"/>
              <a:t>being</a:t>
            </a:r>
            <a:r>
              <a:rPr lang="de-CH" baseline="0" dirty="0"/>
              <a:t>. This </a:t>
            </a:r>
            <a:r>
              <a:rPr lang="de-CH" baseline="0" dirty="0" err="1"/>
              <a:t>is</a:t>
            </a:r>
            <a:r>
              <a:rPr lang="de-CH" baseline="0" dirty="0"/>
              <a:t> not </a:t>
            </a:r>
            <a:r>
              <a:rPr lang="de-CH" baseline="0" dirty="0" err="1"/>
              <a:t>only</a:t>
            </a:r>
            <a:r>
              <a:rPr lang="de-CH" baseline="0" dirty="0"/>
              <a:t> individual well-</a:t>
            </a:r>
            <a:r>
              <a:rPr lang="de-CH" baseline="0" dirty="0" err="1"/>
              <a:t>being</a:t>
            </a:r>
            <a:r>
              <a:rPr lang="de-CH" baseline="0" dirty="0"/>
              <a:t>, but </a:t>
            </a:r>
            <a:r>
              <a:rPr lang="de-CH" baseline="0" dirty="0" err="1"/>
              <a:t>the</a:t>
            </a:r>
            <a:r>
              <a:rPr lang="de-CH" baseline="0" dirty="0"/>
              <a:t> </a:t>
            </a:r>
            <a:r>
              <a:rPr lang="de-CH" baseline="0" dirty="0" err="1"/>
              <a:t>societies</a:t>
            </a:r>
            <a:r>
              <a:rPr lang="de-CH" baseline="0" dirty="0"/>
              <a:t> well-</a:t>
            </a:r>
            <a:r>
              <a:rPr lang="de-CH" baseline="0" dirty="0" err="1"/>
              <a:t>being</a:t>
            </a:r>
            <a:r>
              <a:rPr lang="de-CH" baseline="0" dirty="0"/>
              <a:t>, so </a:t>
            </a:r>
            <a:r>
              <a:rPr lang="de-CH" baseline="0" dirty="0" err="1"/>
              <a:t>more</a:t>
            </a:r>
            <a:r>
              <a:rPr lang="de-CH" baseline="0" dirty="0"/>
              <a:t> </a:t>
            </a:r>
            <a:r>
              <a:rPr lang="de-CH" baseline="0" dirty="0" err="1"/>
              <a:t>of</a:t>
            </a:r>
            <a:r>
              <a:rPr lang="de-CH" baseline="0" dirty="0"/>
              <a:t> a </a:t>
            </a:r>
            <a:r>
              <a:rPr lang="de-CH" baseline="0" dirty="0" err="1"/>
              <a:t>collective</a:t>
            </a:r>
            <a:r>
              <a:rPr lang="de-CH" baseline="0" dirty="0"/>
              <a:t> well-</a:t>
            </a:r>
            <a:r>
              <a:rPr lang="de-CH" baseline="0" dirty="0" err="1"/>
              <a:t>being</a:t>
            </a:r>
            <a:r>
              <a:rPr lang="de-CH" baseline="0" dirty="0"/>
              <a:t>.</a:t>
            </a:r>
            <a:endParaRPr lang="de-CH" dirty="0"/>
          </a:p>
        </p:txBody>
      </p:sp>
      <p:sp>
        <p:nvSpPr>
          <p:cNvPr id="4" name="Foliennummernplatzhalter 3"/>
          <p:cNvSpPr>
            <a:spLocks noGrp="1"/>
          </p:cNvSpPr>
          <p:nvPr>
            <p:ph type="sldNum" sz="quarter" idx="10"/>
          </p:nvPr>
        </p:nvSpPr>
        <p:spPr/>
        <p:txBody>
          <a:bodyPr/>
          <a:lstStyle/>
          <a:p>
            <a:fld id="{72B343B5-AC4E-4950-AF6F-31A5FA773B58}" type="slidenum">
              <a:rPr lang="de-CH" smtClean="0"/>
              <a:t>17</a:t>
            </a:fld>
            <a:endParaRPr lang="de-CH"/>
          </a:p>
        </p:txBody>
      </p:sp>
    </p:spTree>
    <p:extLst>
      <p:ext uri="{BB962C8B-B14F-4D97-AF65-F5344CB8AC3E}">
        <p14:creationId xmlns:p14="http://schemas.microsoft.com/office/powerpoint/2010/main" val="373809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And this is what we came up with…</a:t>
            </a:r>
            <a:endParaRPr lang="en-ZA" dirty="0"/>
          </a:p>
          <a:p>
            <a:r>
              <a:rPr lang="de-CH" dirty="0" err="1"/>
              <a:t>For</a:t>
            </a:r>
            <a:r>
              <a:rPr lang="de-CH" dirty="0"/>
              <a:t> environmental </a:t>
            </a:r>
            <a:r>
              <a:rPr lang="de-CH" dirty="0" err="1"/>
              <a:t>impacts</a:t>
            </a:r>
            <a:r>
              <a:rPr lang="de-CH" dirty="0"/>
              <a:t>, </a:t>
            </a:r>
            <a:r>
              <a:rPr lang="de-CH" dirty="0" err="1"/>
              <a:t>we</a:t>
            </a:r>
            <a:r>
              <a:rPr lang="de-CH" baseline="0" dirty="0"/>
              <a:t> </a:t>
            </a:r>
            <a:r>
              <a:rPr lang="de-CH" baseline="0" dirty="0" err="1"/>
              <a:t>measure</a:t>
            </a:r>
            <a:r>
              <a:rPr lang="de-CH" baseline="0" dirty="0"/>
              <a:t> </a:t>
            </a:r>
            <a:r>
              <a:rPr lang="de-CH" baseline="0" dirty="0" err="1"/>
              <a:t>effects</a:t>
            </a:r>
            <a:r>
              <a:rPr lang="de-CH" baseline="0" dirty="0"/>
              <a:t> on </a:t>
            </a:r>
            <a:r>
              <a:rPr lang="de-CH" baseline="0" dirty="0" err="1"/>
              <a:t>the</a:t>
            </a:r>
            <a:r>
              <a:rPr lang="de-CH" baseline="0" dirty="0"/>
              <a:t> </a:t>
            </a:r>
            <a:r>
              <a:rPr lang="de-CH" baseline="0" dirty="0" err="1"/>
              <a:t>levels</a:t>
            </a:r>
            <a:r>
              <a:rPr lang="de-CH" baseline="0" dirty="0"/>
              <a:t> </a:t>
            </a:r>
            <a:r>
              <a:rPr lang="de-CH" baseline="0" dirty="0" err="1"/>
              <a:t>of</a:t>
            </a:r>
            <a:r>
              <a:rPr lang="de-CH" baseline="0" dirty="0"/>
              <a:t> </a:t>
            </a:r>
            <a:r>
              <a:rPr lang="de-CH" baseline="0" dirty="0" err="1"/>
              <a:t>individuals</a:t>
            </a:r>
            <a:r>
              <a:rPr lang="de-CH" baseline="0" dirty="0"/>
              <a:t>, </a:t>
            </a:r>
            <a:r>
              <a:rPr lang="de-CH" baseline="0" dirty="0" err="1"/>
              <a:t>populations</a:t>
            </a:r>
            <a:r>
              <a:rPr lang="de-CH" baseline="0" dirty="0"/>
              <a:t> </a:t>
            </a:r>
            <a:r>
              <a:rPr lang="de-CH" baseline="0" dirty="0" err="1"/>
              <a:t>and</a:t>
            </a:r>
            <a:r>
              <a:rPr lang="de-CH" baseline="0" dirty="0"/>
              <a:t> </a:t>
            </a:r>
            <a:r>
              <a:rPr lang="de-CH" baseline="0" dirty="0" err="1"/>
              <a:t>communities</a:t>
            </a:r>
            <a:r>
              <a:rPr lang="de-CH" baseline="0" dirty="0"/>
              <a:t>. </a:t>
            </a:r>
            <a:r>
              <a:rPr lang="de-CH" baseline="0" dirty="0" err="1"/>
              <a:t>Thinking</a:t>
            </a:r>
            <a:r>
              <a:rPr lang="de-CH" baseline="0" dirty="0"/>
              <a:t> </a:t>
            </a:r>
            <a:r>
              <a:rPr lang="de-CH" baseline="0" dirty="0" err="1"/>
              <a:t>about</a:t>
            </a:r>
            <a:r>
              <a:rPr lang="de-CH" baseline="0" dirty="0"/>
              <a:t> </a:t>
            </a:r>
            <a:r>
              <a:rPr lang="de-CH" baseline="0" dirty="0" err="1"/>
              <a:t>this</a:t>
            </a:r>
            <a:r>
              <a:rPr lang="de-CH" baseline="0" dirty="0"/>
              <a:t> </a:t>
            </a:r>
            <a:r>
              <a:rPr lang="de-CH" baseline="0" dirty="0" err="1"/>
              <a:t>hard</a:t>
            </a:r>
            <a:r>
              <a:rPr lang="de-CH" baseline="0" dirty="0"/>
              <a:t> </a:t>
            </a:r>
            <a:r>
              <a:rPr lang="de-CH" baseline="0" dirty="0" err="1"/>
              <a:t>and</a:t>
            </a:r>
            <a:r>
              <a:rPr lang="de-CH" baseline="0" dirty="0"/>
              <a:t> </a:t>
            </a:r>
            <a:r>
              <a:rPr lang="de-CH" baseline="0" dirty="0" err="1"/>
              <a:t>long</a:t>
            </a:r>
            <a:r>
              <a:rPr lang="de-CH" baseline="0" dirty="0"/>
              <a:t>, </a:t>
            </a:r>
            <a:r>
              <a:rPr lang="de-CH" baseline="0" dirty="0" err="1"/>
              <a:t>we</a:t>
            </a:r>
            <a:r>
              <a:rPr lang="de-CH" baseline="0" dirty="0"/>
              <a:t> </a:t>
            </a:r>
            <a:r>
              <a:rPr lang="de-CH" baseline="0" dirty="0" err="1"/>
              <a:t>figured</a:t>
            </a:r>
            <a:r>
              <a:rPr lang="de-CH" baseline="0" dirty="0"/>
              <a:t> </a:t>
            </a:r>
            <a:r>
              <a:rPr lang="de-CH" baseline="0" dirty="0" err="1"/>
              <a:t>we</a:t>
            </a:r>
            <a:r>
              <a:rPr lang="de-CH" baseline="0" dirty="0"/>
              <a:t> </a:t>
            </a:r>
            <a:r>
              <a:rPr lang="de-CH" baseline="0" dirty="0" err="1"/>
              <a:t>could</a:t>
            </a:r>
            <a:r>
              <a:rPr lang="de-CH" baseline="0" dirty="0"/>
              <a:t> do </a:t>
            </a:r>
            <a:r>
              <a:rPr lang="de-CH" baseline="0" dirty="0" err="1"/>
              <a:t>the</a:t>
            </a:r>
            <a:r>
              <a:rPr lang="de-CH" baseline="0" dirty="0"/>
              <a:t> same </a:t>
            </a:r>
            <a:r>
              <a:rPr lang="de-CH" baseline="0" dirty="0" err="1"/>
              <a:t>for</a:t>
            </a:r>
            <a:r>
              <a:rPr lang="de-CH" baseline="0" dirty="0"/>
              <a:t> </a:t>
            </a:r>
            <a:r>
              <a:rPr lang="de-CH" baseline="0" dirty="0" err="1"/>
              <a:t>socio-economic</a:t>
            </a:r>
            <a:r>
              <a:rPr lang="de-CH" baseline="0" dirty="0"/>
              <a:t> </a:t>
            </a:r>
            <a:r>
              <a:rPr lang="de-CH" baseline="0" dirty="0" err="1"/>
              <a:t>impact</a:t>
            </a:r>
            <a:r>
              <a:rPr lang="de-CH" baseline="0" dirty="0"/>
              <a:t>, in a </a:t>
            </a:r>
            <a:r>
              <a:rPr lang="de-CH" baseline="0" dirty="0" err="1"/>
              <a:t>way</a:t>
            </a:r>
            <a:r>
              <a:rPr lang="de-CH" baseline="0" dirty="0"/>
              <a:t> </a:t>
            </a:r>
            <a:r>
              <a:rPr lang="de-CH" baseline="0" dirty="0" err="1"/>
              <a:t>it</a:t>
            </a:r>
            <a:r>
              <a:rPr lang="de-CH" baseline="0" dirty="0"/>
              <a:t> </a:t>
            </a:r>
            <a:r>
              <a:rPr lang="de-CH" baseline="0" dirty="0" err="1"/>
              <a:t>would</a:t>
            </a:r>
            <a:r>
              <a:rPr lang="de-CH" baseline="0" dirty="0"/>
              <a:t> </a:t>
            </a:r>
            <a:r>
              <a:rPr lang="de-CH" baseline="0" dirty="0" err="1"/>
              <a:t>cover</a:t>
            </a:r>
            <a:r>
              <a:rPr lang="de-CH" baseline="0" dirty="0"/>
              <a:t> human well-</a:t>
            </a:r>
            <a:r>
              <a:rPr lang="de-CH" baseline="0" dirty="0" err="1"/>
              <a:t>being</a:t>
            </a:r>
            <a:r>
              <a:rPr lang="de-CH" baseline="0" dirty="0"/>
              <a:t>. This </a:t>
            </a:r>
            <a:r>
              <a:rPr lang="de-CH" baseline="0" dirty="0" err="1"/>
              <a:t>is</a:t>
            </a:r>
            <a:r>
              <a:rPr lang="de-CH" baseline="0" dirty="0"/>
              <a:t> not </a:t>
            </a:r>
            <a:r>
              <a:rPr lang="de-CH" baseline="0" dirty="0" err="1"/>
              <a:t>only</a:t>
            </a:r>
            <a:r>
              <a:rPr lang="de-CH" baseline="0" dirty="0"/>
              <a:t> individual well-</a:t>
            </a:r>
            <a:r>
              <a:rPr lang="de-CH" baseline="0" dirty="0" err="1"/>
              <a:t>being</a:t>
            </a:r>
            <a:r>
              <a:rPr lang="de-CH" baseline="0" dirty="0"/>
              <a:t>, but </a:t>
            </a:r>
            <a:r>
              <a:rPr lang="de-CH" baseline="0" dirty="0" err="1"/>
              <a:t>the</a:t>
            </a:r>
            <a:r>
              <a:rPr lang="de-CH" baseline="0" dirty="0"/>
              <a:t> </a:t>
            </a:r>
            <a:r>
              <a:rPr lang="de-CH" baseline="0" dirty="0" err="1"/>
              <a:t>societies</a:t>
            </a:r>
            <a:r>
              <a:rPr lang="de-CH" baseline="0" dirty="0"/>
              <a:t> well-</a:t>
            </a:r>
            <a:r>
              <a:rPr lang="de-CH" baseline="0" dirty="0" err="1"/>
              <a:t>being</a:t>
            </a:r>
            <a:r>
              <a:rPr lang="de-CH" baseline="0" dirty="0"/>
              <a:t>, so </a:t>
            </a:r>
            <a:r>
              <a:rPr lang="de-CH" baseline="0" dirty="0" err="1"/>
              <a:t>more</a:t>
            </a:r>
            <a:r>
              <a:rPr lang="de-CH" baseline="0" dirty="0"/>
              <a:t> </a:t>
            </a:r>
            <a:r>
              <a:rPr lang="de-CH" baseline="0" dirty="0" err="1"/>
              <a:t>of</a:t>
            </a:r>
            <a:r>
              <a:rPr lang="de-CH" baseline="0" dirty="0"/>
              <a:t> a </a:t>
            </a:r>
            <a:r>
              <a:rPr lang="de-CH" baseline="0" dirty="0" err="1"/>
              <a:t>collective</a:t>
            </a:r>
            <a:r>
              <a:rPr lang="de-CH" baseline="0" dirty="0"/>
              <a:t> well-</a:t>
            </a:r>
            <a:r>
              <a:rPr lang="de-CH" baseline="0" dirty="0" err="1"/>
              <a:t>being</a:t>
            </a:r>
            <a:r>
              <a:rPr lang="de-CH" baseline="0" dirty="0"/>
              <a:t>.</a:t>
            </a:r>
            <a:endParaRPr lang="de-CH" dirty="0"/>
          </a:p>
        </p:txBody>
      </p:sp>
      <p:sp>
        <p:nvSpPr>
          <p:cNvPr id="4" name="Foliennummernplatzhalter 3"/>
          <p:cNvSpPr>
            <a:spLocks noGrp="1"/>
          </p:cNvSpPr>
          <p:nvPr>
            <p:ph type="sldNum" sz="quarter" idx="10"/>
          </p:nvPr>
        </p:nvSpPr>
        <p:spPr/>
        <p:txBody>
          <a:bodyPr/>
          <a:lstStyle/>
          <a:p>
            <a:fld id="{72B343B5-AC4E-4950-AF6F-31A5FA773B58}" type="slidenum">
              <a:rPr lang="de-CH" smtClean="0"/>
              <a:t>18</a:t>
            </a:fld>
            <a:endParaRPr lang="de-CH"/>
          </a:p>
        </p:txBody>
      </p:sp>
    </p:spTree>
    <p:extLst>
      <p:ext uri="{BB962C8B-B14F-4D97-AF65-F5344CB8AC3E}">
        <p14:creationId xmlns:p14="http://schemas.microsoft.com/office/powerpoint/2010/main" val="144289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Alien species can cause a large diversity of impacts, some of extremely severe nature. Examples…</a:t>
            </a:r>
          </a:p>
          <a:p>
            <a:r>
              <a:rPr lang="en-ZA" dirty="0"/>
              <a:t>So we could say we should just keep all alien species out, and eradicate all in order to get rid of their impacts and prevent them. However we all know that this is neither feasible nor desirable as many alien species have benefits. Most are actually introduced f</a:t>
            </a:r>
            <a:r>
              <a:rPr lang="en-ZA" baseline="0" dirty="0"/>
              <a:t>or their benefits in the first place. Therefore, prioritisation is key!</a:t>
            </a:r>
            <a:endParaRPr lang="en-ZA" dirty="0"/>
          </a:p>
        </p:txBody>
      </p:sp>
      <p:sp>
        <p:nvSpPr>
          <p:cNvPr id="4" name="Slide Number Placeholder 3"/>
          <p:cNvSpPr>
            <a:spLocks noGrp="1"/>
          </p:cNvSpPr>
          <p:nvPr>
            <p:ph type="sldNum" sz="quarter" idx="10"/>
          </p:nvPr>
        </p:nvSpPr>
        <p:spPr/>
        <p:txBody>
          <a:bodyPr/>
          <a:lstStyle/>
          <a:p>
            <a:fld id="{72B343B5-AC4E-4950-AF6F-31A5FA773B58}" type="slidenum">
              <a:rPr lang="de-CH" smtClean="0"/>
              <a:t>20</a:t>
            </a:fld>
            <a:endParaRPr lang="de-CH"/>
          </a:p>
        </p:txBody>
      </p:sp>
    </p:spTree>
    <p:extLst>
      <p:ext uri="{BB962C8B-B14F-4D97-AF65-F5344CB8AC3E}">
        <p14:creationId xmlns:p14="http://schemas.microsoft.com/office/powerpoint/2010/main" val="424479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a:t>
            </a:r>
            <a:r>
              <a:rPr lang="en-ZA" baseline="0" dirty="0"/>
              <a:t> basic purpose of EICAT is to classify alien taxa according to the magnitude of their impacts on the recipient biodiversity.</a:t>
            </a:r>
          </a:p>
          <a:p>
            <a:r>
              <a:rPr lang="en-ZA" baseline="0" dirty="0"/>
              <a:t>It aims to distinguish species with and without alien populations, and amongst the ones with alien populations, one category includes taxa with no data available on environmental impacts. The taxa with data are then separated into categories based on the magnitude of their impacts, with increasing impacts from Minimal Concern to Massive</a:t>
            </a:r>
            <a:endParaRPr lang="en-ZA" dirty="0"/>
          </a:p>
        </p:txBody>
      </p:sp>
      <p:sp>
        <p:nvSpPr>
          <p:cNvPr id="4" name="Slide Number Placeholder 3"/>
          <p:cNvSpPr>
            <a:spLocks noGrp="1"/>
          </p:cNvSpPr>
          <p:nvPr>
            <p:ph type="sldNum" sz="quarter" idx="10"/>
          </p:nvPr>
        </p:nvSpPr>
        <p:spPr/>
        <p:txBody>
          <a:bodyPr/>
          <a:lstStyle/>
          <a:p>
            <a:fld id="{72B343B5-AC4E-4950-AF6F-31A5FA773B58}" type="slidenum">
              <a:rPr lang="de-CH" smtClean="0"/>
              <a:t>28</a:t>
            </a:fld>
            <a:endParaRPr lang="de-CH"/>
          </a:p>
        </p:txBody>
      </p:sp>
    </p:spTree>
    <p:extLst>
      <p:ext uri="{BB962C8B-B14F-4D97-AF65-F5344CB8AC3E}">
        <p14:creationId xmlns:p14="http://schemas.microsoft.com/office/powerpoint/2010/main" val="110787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B343B5-AC4E-4950-AF6F-31A5FA773B58}" type="slidenum">
              <a:rPr lang="de-CH" smtClean="0"/>
              <a:t>29</a:t>
            </a:fld>
            <a:endParaRPr lang="de-CH"/>
          </a:p>
        </p:txBody>
      </p:sp>
    </p:spTree>
    <p:extLst>
      <p:ext uri="{BB962C8B-B14F-4D97-AF65-F5344CB8AC3E}">
        <p14:creationId xmlns:p14="http://schemas.microsoft.com/office/powerpoint/2010/main" val="346955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is the scope of the assessment per species?</a:t>
            </a:r>
          </a:p>
        </p:txBody>
      </p:sp>
      <p:sp>
        <p:nvSpPr>
          <p:cNvPr id="4" name="Slide Number Placeholder 3"/>
          <p:cNvSpPr>
            <a:spLocks noGrp="1"/>
          </p:cNvSpPr>
          <p:nvPr>
            <p:ph type="sldNum" sz="quarter" idx="10"/>
          </p:nvPr>
        </p:nvSpPr>
        <p:spPr/>
        <p:txBody>
          <a:bodyPr/>
          <a:lstStyle/>
          <a:p>
            <a:fld id="{72B343B5-AC4E-4950-AF6F-31A5FA773B58}" type="slidenum">
              <a:rPr lang="de-CH" smtClean="0"/>
              <a:t>30</a:t>
            </a:fld>
            <a:endParaRPr lang="de-CH"/>
          </a:p>
        </p:txBody>
      </p:sp>
    </p:spTree>
    <p:extLst>
      <p:ext uri="{BB962C8B-B14F-4D97-AF65-F5344CB8AC3E}">
        <p14:creationId xmlns:p14="http://schemas.microsoft.com/office/powerpoint/2010/main" val="259408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is the scope of the assessment per species?</a:t>
            </a:r>
          </a:p>
        </p:txBody>
      </p:sp>
      <p:sp>
        <p:nvSpPr>
          <p:cNvPr id="4" name="Slide Number Placeholder 3"/>
          <p:cNvSpPr>
            <a:spLocks noGrp="1"/>
          </p:cNvSpPr>
          <p:nvPr>
            <p:ph type="sldNum" sz="quarter" idx="10"/>
          </p:nvPr>
        </p:nvSpPr>
        <p:spPr/>
        <p:txBody>
          <a:bodyPr/>
          <a:lstStyle/>
          <a:p>
            <a:fld id="{72B343B5-AC4E-4950-AF6F-31A5FA773B58}" type="slidenum">
              <a:rPr lang="de-CH" smtClean="0"/>
              <a:t>35</a:t>
            </a:fld>
            <a:endParaRPr lang="de-CH"/>
          </a:p>
        </p:txBody>
      </p:sp>
    </p:spTree>
    <p:extLst>
      <p:ext uri="{BB962C8B-B14F-4D97-AF65-F5344CB8AC3E}">
        <p14:creationId xmlns:p14="http://schemas.microsoft.com/office/powerpoint/2010/main" val="220960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a:t>…</a:t>
            </a:r>
            <a:r>
              <a:rPr lang="en-US" dirty="0"/>
              <a:t>according to the magnitude and type of their environmental impacts</a:t>
            </a:r>
          </a:p>
        </p:txBody>
      </p:sp>
      <p:sp>
        <p:nvSpPr>
          <p:cNvPr id="4" name="Slide Number Placeholder 3"/>
          <p:cNvSpPr>
            <a:spLocks noGrp="1"/>
          </p:cNvSpPr>
          <p:nvPr>
            <p:ph type="sldNum" sz="quarter" idx="10"/>
          </p:nvPr>
        </p:nvSpPr>
        <p:spPr/>
        <p:txBody>
          <a:bodyPr/>
          <a:lstStyle/>
          <a:p>
            <a:fld id="{72B343B5-AC4E-4950-AF6F-31A5FA773B58}" type="slidenum">
              <a:rPr lang="de-CH" smtClean="0"/>
              <a:t>2</a:t>
            </a:fld>
            <a:endParaRPr lang="de-CH"/>
          </a:p>
        </p:txBody>
      </p:sp>
    </p:spTree>
    <p:extLst>
      <p:ext uri="{BB962C8B-B14F-4D97-AF65-F5344CB8AC3E}">
        <p14:creationId xmlns:p14="http://schemas.microsoft.com/office/powerpoint/2010/main" val="176568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a:t>…</a:t>
            </a:r>
            <a:r>
              <a:rPr lang="en-GB" dirty="0"/>
              <a:t>and flag those with high impacts</a:t>
            </a:r>
            <a:endParaRPr lang="en-US" dirty="0"/>
          </a:p>
        </p:txBody>
      </p:sp>
      <p:sp>
        <p:nvSpPr>
          <p:cNvPr id="4" name="Slide Number Placeholder 3"/>
          <p:cNvSpPr>
            <a:spLocks noGrp="1"/>
          </p:cNvSpPr>
          <p:nvPr>
            <p:ph type="sldNum" sz="quarter" idx="10"/>
          </p:nvPr>
        </p:nvSpPr>
        <p:spPr/>
        <p:txBody>
          <a:bodyPr/>
          <a:lstStyle/>
          <a:p>
            <a:fld id="{72B343B5-AC4E-4950-AF6F-31A5FA773B58}" type="slidenum">
              <a:rPr lang="de-CH" smtClean="0"/>
              <a:t>3</a:t>
            </a:fld>
            <a:endParaRPr lang="de-CH"/>
          </a:p>
        </p:txBody>
      </p:sp>
    </p:spTree>
    <p:extLst>
      <p:ext uri="{BB962C8B-B14F-4D97-AF65-F5344CB8AC3E}">
        <p14:creationId xmlns:p14="http://schemas.microsoft.com/office/powerpoint/2010/main" val="156292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r-IN" dirty="0"/>
              <a:t>…</a:t>
            </a:r>
            <a:r>
              <a:rPr lang="en-GB" dirty="0"/>
              <a:t>and flag those with high impacts</a:t>
            </a:r>
            <a:endParaRPr lang="en-US" dirty="0"/>
          </a:p>
        </p:txBody>
      </p:sp>
      <p:sp>
        <p:nvSpPr>
          <p:cNvPr id="4" name="Slide Number Placeholder 3"/>
          <p:cNvSpPr>
            <a:spLocks noGrp="1"/>
          </p:cNvSpPr>
          <p:nvPr>
            <p:ph type="sldNum" sz="quarter" idx="10"/>
          </p:nvPr>
        </p:nvSpPr>
        <p:spPr/>
        <p:txBody>
          <a:bodyPr/>
          <a:lstStyle/>
          <a:p>
            <a:fld id="{72B343B5-AC4E-4950-AF6F-31A5FA773B58}" type="slidenum">
              <a:rPr lang="de-CH" smtClean="0"/>
              <a:t>4</a:t>
            </a:fld>
            <a:endParaRPr lang="de-CH"/>
          </a:p>
        </p:txBody>
      </p:sp>
    </p:spTree>
    <p:extLst>
      <p:ext uri="{BB962C8B-B14F-4D97-AF65-F5344CB8AC3E}">
        <p14:creationId xmlns:p14="http://schemas.microsoft.com/office/powerpoint/2010/main" val="181231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r-IN" dirty="0"/>
              <a:t>…</a:t>
            </a:r>
            <a:r>
              <a:rPr lang="en-GB" dirty="0"/>
              <a:t>and flag those with high impacts</a:t>
            </a:r>
            <a:endParaRPr lang="en-US" dirty="0"/>
          </a:p>
        </p:txBody>
      </p:sp>
      <p:sp>
        <p:nvSpPr>
          <p:cNvPr id="4" name="Slide Number Placeholder 3"/>
          <p:cNvSpPr>
            <a:spLocks noGrp="1"/>
          </p:cNvSpPr>
          <p:nvPr>
            <p:ph type="sldNum" sz="quarter" idx="10"/>
          </p:nvPr>
        </p:nvSpPr>
        <p:spPr/>
        <p:txBody>
          <a:bodyPr/>
          <a:lstStyle/>
          <a:p>
            <a:fld id="{72B343B5-AC4E-4950-AF6F-31A5FA773B58}" type="slidenum">
              <a:rPr lang="de-CH" smtClean="0"/>
              <a:t>6</a:t>
            </a:fld>
            <a:endParaRPr lang="de-CH"/>
          </a:p>
        </p:txBody>
      </p:sp>
    </p:spTree>
    <p:extLst>
      <p:ext uri="{BB962C8B-B14F-4D97-AF65-F5344CB8AC3E}">
        <p14:creationId xmlns:p14="http://schemas.microsoft.com/office/powerpoint/2010/main" val="132564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r-IN" dirty="0"/>
              <a:t>…</a:t>
            </a:r>
            <a:r>
              <a:rPr lang="en-GB" dirty="0"/>
              <a:t>and flag those with high impacts</a:t>
            </a:r>
            <a:endParaRPr lang="en-US" dirty="0"/>
          </a:p>
        </p:txBody>
      </p:sp>
      <p:sp>
        <p:nvSpPr>
          <p:cNvPr id="4" name="Slide Number Placeholder 3"/>
          <p:cNvSpPr>
            <a:spLocks noGrp="1"/>
          </p:cNvSpPr>
          <p:nvPr>
            <p:ph type="sldNum" sz="quarter" idx="10"/>
          </p:nvPr>
        </p:nvSpPr>
        <p:spPr/>
        <p:txBody>
          <a:bodyPr/>
          <a:lstStyle/>
          <a:p>
            <a:fld id="{72B343B5-AC4E-4950-AF6F-31A5FA773B58}" type="slidenum">
              <a:rPr lang="de-CH" smtClean="0"/>
              <a:t>10</a:t>
            </a:fld>
            <a:endParaRPr lang="de-CH"/>
          </a:p>
        </p:txBody>
      </p:sp>
    </p:spTree>
    <p:extLst>
      <p:ext uri="{BB962C8B-B14F-4D97-AF65-F5344CB8AC3E}">
        <p14:creationId xmlns:p14="http://schemas.microsoft.com/office/powerpoint/2010/main" val="170081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a:t>
            </a:r>
            <a:r>
              <a:rPr lang="en-ZA" baseline="0" dirty="0"/>
              <a:t> basic purpose of EICAT is to classify alien taxa according to the magnitude of their impacts on the recipient biodiversity.</a:t>
            </a:r>
          </a:p>
          <a:p>
            <a:r>
              <a:rPr lang="en-ZA" baseline="0" dirty="0"/>
              <a:t>It aims to distinguish species with and without alien populations, and amongst the ones with alien populations, one category includes taxa with no data available on environmental impacts. The taxa with data are then separated into categories based on the magnitude of their impacts, with increasing impacts from Minimal Concern to Massive</a:t>
            </a:r>
            <a:endParaRPr lang="en-ZA" dirty="0"/>
          </a:p>
        </p:txBody>
      </p:sp>
      <p:sp>
        <p:nvSpPr>
          <p:cNvPr id="4" name="Slide Number Placeholder 3"/>
          <p:cNvSpPr>
            <a:spLocks noGrp="1"/>
          </p:cNvSpPr>
          <p:nvPr>
            <p:ph type="sldNum" sz="quarter" idx="10"/>
          </p:nvPr>
        </p:nvSpPr>
        <p:spPr/>
        <p:txBody>
          <a:bodyPr/>
          <a:lstStyle/>
          <a:p>
            <a:fld id="{72B343B5-AC4E-4950-AF6F-31A5FA773B58}" type="slidenum">
              <a:rPr lang="de-CH" smtClean="0"/>
              <a:t>13</a:t>
            </a:fld>
            <a:endParaRPr lang="de-CH"/>
          </a:p>
        </p:txBody>
      </p:sp>
    </p:spTree>
    <p:extLst>
      <p:ext uri="{BB962C8B-B14F-4D97-AF65-F5344CB8AC3E}">
        <p14:creationId xmlns:p14="http://schemas.microsoft.com/office/powerpoint/2010/main" val="356915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And this is what we came up with…</a:t>
            </a:r>
            <a:endParaRPr lang="en-ZA" dirty="0"/>
          </a:p>
          <a:p>
            <a:r>
              <a:rPr lang="de-CH" dirty="0" err="1"/>
              <a:t>For</a:t>
            </a:r>
            <a:r>
              <a:rPr lang="de-CH" dirty="0"/>
              <a:t> environmental </a:t>
            </a:r>
            <a:r>
              <a:rPr lang="de-CH" dirty="0" err="1"/>
              <a:t>impacts</a:t>
            </a:r>
            <a:r>
              <a:rPr lang="de-CH" dirty="0"/>
              <a:t>, </a:t>
            </a:r>
            <a:r>
              <a:rPr lang="de-CH" dirty="0" err="1"/>
              <a:t>we</a:t>
            </a:r>
            <a:r>
              <a:rPr lang="de-CH" baseline="0" dirty="0"/>
              <a:t> </a:t>
            </a:r>
            <a:r>
              <a:rPr lang="de-CH" baseline="0" dirty="0" err="1"/>
              <a:t>measure</a:t>
            </a:r>
            <a:r>
              <a:rPr lang="de-CH" baseline="0" dirty="0"/>
              <a:t> </a:t>
            </a:r>
            <a:r>
              <a:rPr lang="de-CH" baseline="0" dirty="0" err="1"/>
              <a:t>effects</a:t>
            </a:r>
            <a:r>
              <a:rPr lang="de-CH" baseline="0" dirty="0"/>
              <a:t> on </a:t>
            </a:r>
            <a:r>
              <a:rPr lang="de-CH" baseline="0" dirty="0" err="1"/>
              <a:t>the</a:t>
            </a:r>
            <a:r>
              <a:rPr lang="de-CH" baseline="0" dirty="0"/>
              <a:t> </a:t>
            </a:r>
            <a:r>
              <a:rPr lang="de-CH" baseline="0" dirty="0" err="1"/>
              <a:t>levels</a:t>
            </a:r>
            <a:r>
              <a:rPr lang="de-CH" baseline="0" dirty="0"/>
              <a:t> </a:t>
            </a:r>
            <a:r>
              <a:rPr lang="de-CH" baseline="0" dirty="0" err="1"/>
              <a:t>of</a:t>
            </a:r>
            <a:r>
              <a:rPr lang="de-CH" baseline="0" dirty="0"/>
              <a:t> </a:t>
            </a:r>
            <a:r>
              <a:rPr lang="de-CH" baseline="0" dirty="0" err="1"/>
              <a:t>individuals</a:t>
            </a:r>
            <a:r>
              <a:rPr lang="de-CH" baseline="0" dirty="0"/>
              <a:t>, </a:t>
            </a:r>
            <a:r>
              <a:rPr lang="de-CH" baseline="0" dirty="0" err="1"/>
              <a:t>populations</a:t>
            </a:r>
            <a:r>
              <a:rPr lang="de-CH" baseline="0" dirty="0"/>
              <a:t> </a:t>
            </a:r>
            <a:r>
              <a:rPr lang="de-CH" baseline="0" dirty="0" err="1"/>
              <a:t>and</a:t>
            </a:r>
            <a:r>
              <a:rPr lang="de-CH" baseline="0" dirty="0"/>
              <a:t> </a:t>
            </a:r>
            <a:r>
              <a:rPr lang="de-CH" baseline="0" dirty="0" err="1"/>
              <a:t>communities</a:t>
            </a:r>
            <a:r>
              <a:rPr lang="de-CH" baseline="0" dirty="0"/>
              <a:t>. </a:t>
            </a:r>
            <a:r>
              <a:rPr lang="de-CH" baseline="0" dirty="0" err="1"/>
              <a:t>Thinking</a:t>
            </a:r>
            <a:r>
              <a:rPr lang="de-CH" baseline="0" dirty="0"/>
              <a:t> </a:t>
            </a:r>
            <a:r>
              <a:rPr lang="de-CH" baseline="0" dirty="0" err="1"/>
              <a:t>about</a:t>
            </a:r>
            <a:r>
              <a:rPr lang="de-CH" baseline="0" dirty="0"/>
              <a:t> </a:t>
            </a:r>
            <a:r>
              <a:rPr lang="de-CH" baseline="0" dirty="0" err="1"/>
              <a:t>this</a:t>
            </a:r>
            <a:r>
              <a:rPr lang="de-CH" baseline="0" dirty="0"/>
              <a:t> </a:t>
            </a:r>
            <a:r>
              <a:rPr lang="de-CH" baseline="0" dirty="0" err="1"/>
              <a:t>hard</a:t>
            </a:r>
            <a:r>
              <a:rPr lang="de-CH" baseline="0" dirty="0"/>
              <a:t> </a:t>
            </a:r>
            <a:r>
              <a:rPr lang="de-CH" baseline="0" dirty="0" err="1"/>
              <a:t>and</a:t>
            </a:r>
            <a:r>
              <a:rPr lang="de-CH" baseline="0" dirty="0"/>
              <a:t> </a:t>
            </a:r>
            <a:r>
              <a:rPr lang="de-CH" baseline="0" dirty="0" err="1"/>
              <a:t>long</a:t>
            </a:r>
            <a:r>
              <a:rPr lang="de-CH" baseline="0" dirty="0"/>
              <a:t>, </a:t>
            </a:r>
            <a:r>
              <a:rPr lang="de-CH" baseline="0" dirty="0" err="1"/>
              <a:t>we</a:t>
            </a:r>
            <a:r>
              <a:rPr lang="de-CH" baseline="0" dirty="0"/>
              <a:t> </a:t>
            </a:r>
            <a:r>
              <a:rPr lang="de-CH" baseline="0" dirty="0" err="1"/>
              <a:t>figured</a:t>
            </a:r>
            <a:r>
              <a:rPr lang="de-CH" baseline="0" dirty="0"/>
              <a:t> </a:t>
            </a:r>
            <a:r>
              <a:rPr lang="de-CH" baseline="0" dirty="0" err="1"/>
              <a:t>we</a:t>
            </a:r>
            <a:r>
              <a:rPr lang="de-CH" baseline="0" dirty="0"/>
              <a:t> </a:t>
            </a:r>
            <a:r>
              <a:rPr lang="de-CH" baseline="0" dirty="0" err="1"/>
              <a:t>could</a:t>
            </a:r>
            <a:r>
              <a:rPr lang="de-CH" baseline="0" dirty="0"/>
              <a:t> do </a:t>
            </a:r>
            <a:r>
              <a:rPr lang="de-CH" baseline="0" dirty="0" err="1"/>
              <a:t>the</a:t>
            </a:r>
            <a:r>
              <a:rPr lang="de-CH" baseline="0" dirty="0"/>
              <a:t> same </a:t>
            </a:r>
            <a:r>
              <a:rPr lang="de-CH" baseline="0" dirty="0" err="1"/>
              <a:t>for</a:t>
            </a:r>
            <a:r>
              <a:rPr lang="de-CH" baseline="0" dirty="0"/>
              <a:t> </a:t>
            </a:r>
            <a:r>
              <a:rPr lang="de-CH" baseline="0" dirty="0" err="1"/>
              <a:t>socio-economic</a:t>
            </a:r>
            <a:r>
              <a:rPr lang="de-CH" baseline="0" dirty="0"/>
              <a:t> </a:t>
            </a:r>
            <a:r>
              <a:rPr lang="de-CH" baseline="0" dirty="0" err="1"/>
              <a:t>impact</a:t>
            </a:r>
            <a:r>
              <a:rPr lang="de-CH" baseline="0" dirty="0"/>
              <a:t>, in a </a:t>
            </a:r>
            <a:r>
              <a:rPr lang="de-CH" baseline="0" dirty="0" err="1"/>
              <a:t>way</a:t>
            </a:r>
            <a:r>
              <a:rPr lang="de-CH" baseline="0" dirty="0"/>
              <a:t> </a:t>
            </a:r>
            <a:r>
              <a:rPr lang="de-CH" baseline="0" dirty="0" err="1"/>
              <a:t>it</a:t>
            </a:r>
            <a:r>
              <a:rPr lang="de-CH" baseline="0" dirty="0"/>
              <a:t> </a:t>
            </a:r>
            <a:r>
              <a:rPr lang="de-CH" baseline="0" dirty="0" err="1"/>
              <a:t>would</a:t>
            </a:r>
            <a:r>
              <a:rPr lang="de-CH" baseline="0" dirty="0"/>
              <a:t> </a:t>
            </a:r>
            <a:r>
              <a:rPr lang="de-CH" baseline="0" dirty="0" err="1"/>
              <a:t>cover</a:t>
            </a:r>
            <a:r>
              <a:rPr lang="de-CH" baseline="0" dirty="0"/>
              <a:t> human well-</a:t>
            </a:r>
            <a:r>
              <a:rPr lang="de-CH" baseline="0" dirty="0" err="1"/>
              <a:t>being</a:t>
            </a:r>
            <a:r>
              <a:rPr lang="de-CH" baseline="0" dirty="0"/>
              <a:t>. This </a:t>
            </a:r>
            <a:r>
              <a:rPr lang="de-CH" baseline="0" dirty="0" err="1"/>
              <a:t>is</a:t>
            </a:r>
            <a:r>
              <a:rPr lang="de-CH" baseline="0" dirty="0"/>
              <a:t> not </a:t>
            </a:r>
            <a:r>
              <a:rPr lang="de-CH" baseline="0" dirty="0" err="1"/>
              <a:t>only</a:t>
            </a:r>
            <a:r>
              <a:rPr lang="de-CH" baseline="0" dirty="0"/>
              <a:t> individual well-</a:t>
            </a:r>
            <a:r>
              <a:rPr lang="de-CH" baseline="0" dirty="0" err="1"/>
              <a:t>being</a:t>
            </a:r>
            <a:r>
              <a:rPr lang="de-CH" baseline="0" dirty="0"/>
              <a:t>, but </a:t>
            </a:r>
            <a:r>
              <a:rPr lang="de-CH" baseline="0" dirty="0" err="1"/>
              <a:t>the</a:t>
            </a:r>
            <a:r>
              <a:rPr lang="de-CH" baseline="0" dirty="0"/>
              <a:t> </a:t>
            </a:r>
            <a:r>
              <a:rPr lang="de-CH" baseline="0" dirty="0" err="1"/>
              <a:t>societies</a:t>
            </a:r>
            <a:r>
              <a:rPr lang="de-CH" baseline="0" dirty="0"/>
              <a:t> well-</a:t>
            </a:r>
            <a:r>
              <a:rPr lang="de-CH" baseline="0" dirty="0" err="1"/>
              <a:t>being</a:t>
            </a:r>
            <a:r>
              <a:rPr lang="de-CH" baseline="0" dirty="0"/>
              <a:t>, so </a:t>
            </a:r>
            <a:r>
              <a:rPr lang="de-CH" baseline="0" dirty="0" err="1"/>
              <a:t>more</a:t>
            </a:r>
            <a:r>
              <a:rPr lang="de-CH" baseline="0" dirty="0"/>
              <a:t> </a:t>
            </a:r>
            <a:r>
              <a:rPr lang="de-CH" baseline="0" dirty="0" err="1"/>
              <a:t>of</a:t>
            </a:r>
            <a:r>
              <a:rPr lang="de-CH" baseline="0" dirty="0"/>
              <a:t> a </a:t>
            </a:r>
            <a:r>
              <a:rPr lang="de-CH" baseline="0" dirty="0" err="1"/>
              <a:t>collective</a:t>
            </a:r>
            <a:r>
              <a:rPr lang="de-CH" baseline="0" dirty="0"/>
              <a:t> well-</a:t>
            </a:r>
            <a:r>
              <a:rPr lang="de-CH" baseline="0" dirty="0" err="1"/>
              <a:t>being</a:t>
            </a:r>
            <a:r>
              <a:rPr lang="de-CH" baseline="0" dirty="0"/>
              <a:t>.</a:t>
            </a:r>
            <a:endParaRPr lang="de-CH" dirty="0"/>
          </a:p>
        </p:txBody>
      </p:sp>
      <p:sp>
        <p:nvSpPr>
          <p:cNvPr id="4" name="Foliennummernplatzhalter 3"/>
          <p:cNvSpPr>
            <a:spLocks noGrp="1"/>
          </p:cNvSpPr>
          <p:nvPr>
            <p:ph type="sldNum" sz="quarter" idx="10"/>
          </p:nvPr>
        </p:nvSpPr>
        <p:spPr/>
        <p:txBody>
          <a:bodyPr/>
          <a:lstStyle/>
          <a:p>
            <a:fld id="{72B343B5-AC4E-4950-AF6F-31A5FA773B58}" type="slidenum">
              <a:rPr lang="de-CH" smtClean="0"/>
              <a:t>14</a:t>
            </a:fld>
            <a:endParaRPr lang="de-CH"/>
          </a:p>
        </p:txBody>
      </p:sp>
    </p:spTree>
    <p:extLst>
      <p:ext uri="{BB962C8B-B14F-4D97-AF65-F5344CB8AC3E}">
        <p14:creationId xmlns:p14="http://schemas.microsoft.com/office/powerpoint/2010/main" val="313670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And this is what we came up with…</a:t>
            </a:r>
            <a:endParaRPr lang="en-ZA" dirty="0"/>
          </a:p>
          <a:p>
            <a:r>
              <a:rPr lang="de-CH" dirty="0" err="1"/>
              <a:t>For</a:t>
            </a:r>
            <a:r>
              <a:rPr lang="de-CH" dirty="0"/>
              <a:t> environmental </a:t>
            </a:r>
            <a:r>
              <a:rPr lang="de-CH" dirty="0" err="1"/>
              <a:t>impacts</a:t>
            </a:r>
            <a:r>
              <a:rPr lang="de-CH" dirty="0"/>
              <a:t>, </a:t>
            </a:r>
            <a:r>
              <a:rPr lang="de-CH" dirty="0" err="1"/>
              <a:t>we</a:t>
            </a:r>
            <a:r>
              <a:rPr lang="de-CH" baseline="0" dirty="0"/>
              <a:t> </a:t>
            </a:r>
            <a:r>
              <a:rPr lang="de-CH" baseline="0" dirty="0" err="1"/>
              <a:t>measure</a:t>
            </a:r>
            <a:r>
              <a:rPr lang="de-CH" baseline="0" dirty="0"/>
              <a:t> </a:t>
            </a:r>
            <a:r>
              <a:rPr lang="de-CH" baseline="0" dirty="0" err="1"/>
              <a:t>effects</a:t>
            </a:r>
            <a:r>
              <a:rPr lang="de-CH" baseline="0" dirty="0"/>
              <a:t> on </a:t>
            </a:r>
            <a:r>
              <a:rPr lang="de-CH" baseline="0" dirty="0" err="1"/>
              <a:t>the</a:t>
            </a:r>
            <a:r>
              <a:rPr lang="de-CH" baseline="0" dirty="0"/>
              <a:t> </a:t>
            </a:r>
            <a:r>
              <a:rPr lang="de-CH" baseline="0" dirty="0" err="1"/>
              <a:t>levels</a:t>
            </a:r>
            <a:r>
              <a:rPr lang="de-CH" baseline="0" dirty="0"/>
              <a:t> </a:t>
            </a:r>
            <a:r>
              <a:rPr lang="de-CH" baseline="0" dirty="0" err="1"/>
              <a:t>of</a:t>
            </a:r>
            <a:r>
              <a:rPr lang="de-CH" baseline="0" dirty="0"/>
              <a:t> </a:t>
            </a:r>
            <a:r>
              <a:rPr lang="de-CH" baseline="0" dirty="0" err="1"/>
              <a:t>individuals</a:t>
            </a:r>
            <a:r>
              <a:rPr lang="de-CH" baseline="0" dirty="0"/>
              <a:t>, </a:t>
            </a:r>
            <a:r>
              <a:rPr lang="de-CH" baseline="0" dirty="0" err="1"/>
              <a:t>populations</a:t>
            </a:r>
            <a:r>
              <a:rPr lang="de-CH" baseline="0" dirty="0"/>
              <a:t> </a:t>
            </a:r>
            <a:r>
              <a:rPr lang="de-CH" baseline="0" dirty="0" err="1"/>
              <a:t>and</a:t>
            </a:r>
            <a:r>
              <a:rPr lang="de-CH" baseline="0" dirty="0"/>
              <a:t> </a:t>
            </a:r>
            <a:r>
              <a:rPr lang="de-CH" baseline="0" dirty="0" err="1"/>
              <a:t>communities</a:t>
            </a:r>
            <a:r>
              <a:rPr lang="de-CH" baseline="0" dirty="0"/>
              <a:t>. </a:t>
            </a:r>
            <a:r>
              <a:rPr lang="de-CH" baseline="0" dirty="0" err="1"/>
              <a:t>Thinking</a:t>
            </a:r>
            <a:r>
              <a:rPr lang="de-CH" baseline="0" dirty="0"/>
              <a:t> </a:t>
            </a:r>
            <a:r>
              <a:rPr lang="de-CH" baseline="0" dirty="0" err="1"/>
              <a:t>about</a:t>
            </a:r>
            <a:r>
              <a:rPr lang="de-CH" baseline="0" dirty="0"/>
              <a:t> </a:t>
            </a:r>
            <a:r>
              <a:rPr lang="de-CH" baseline="0" dirty="0" err="1"/>
              <a:t>this</a:t>
            </a:r>
            <a:r>
              <a:rPr lang="de-CH" baseline="0" dirty="0"/>
              <a:t> </a:t>
            </a:r>
            <a:r>
              <a:rPr lang="de-CH" baseline="0" dirty="0" err="1"/>
              <a:t>hard</a:t>
            </a:r>
            <a:r>
              <a:rPr lang="de-CH" baseline="0" dirty="0"/>
              <a:t> </a:t>
            </a:r>
            <a:r>
              <a:rPr lang="de-CH" baseline="0" dirty="0" err="1"/>
              <a:t>and</a:t>
            </a:r>
            <a:r>
              <a:rPr lang="de-CH" baseline="0" dirty="0"/>
              <a:t> </a:t>
            </a:r>
            <a:r>
              <a:rPr lang="de-CH" baseline="0" dirty="0" err="1"/>
              <a:t>long</a:t>
            </a:r>
            <a:r>
              <a:rPr lang="de-CH" baseline="0" dirty="0"/>
              <a:t>, </a:t>
            </a:r>
            <a:r>
              <a:rPr lang="de-CH" baseline="0" dirty="0" err="1"/>
              <a:t>we</a:t>
            </a:r>
            <a:r>
              <a:rPr lang="de-CH" baseline="0" dirty="0"/>
              <a:t> </a:t>
            </a:r>
            <a:r>
              <a:rPr lang="de-CH" baseline="0" dirty="0" err="1"/>
              <a:t>figured</a:t>
            </a:r>
            <a:r>
              <a:rPr lang="de-CH" baseline="0" dirty="0"/>
              <a:t> </a:t>
            </a:r>
            <a:r>
              <a:rPr lang="de-CH" baseline="0" dirty="0" err="1"/>
              <a:t>we</a:t>
            </a:r>
            <a:r>
              <a:rPr lang="de-CH" baseline="0" dirty="0"/>
              <a:t> </a:t>
            </a:r>
            <a:r>
              <a:rPr lang="de-CH" baseline="0" dirty="0" err="1"/>
              <a:t>could</a:t>
            </a:r>
            <a:r>
              <a:rPr lang="de-CH" baseline="0" dirty="0"/>
              <a:t> do </a:t>
            </a:r>
            <a:r>
              <a:rPr lang="de-CH" baseline="0" dirty="0" err="1"/>
              <a:t>the</a:t>
            </a:r>
            <a:r>
              <a:rPr lang="de-CH" baseline="0" dirty="0"/>
              <a:t> same </a:t>
            </a:r>
            <a:r>
              <a:rPr lang="de-CH" baseline="0" dirty="0" err="1"/>
              <a:t>for</a:t>
            </a:r>
            <a:r>
              <a:rPr lang="de-CH" baseline="0" dirty="0"/>
              <a:t> </a:t>
            </a:r>
            <a:r>
              <a:rPr lang="de-CH" baseline="0" dirty="0" err="1"/>
              <a:t>socio-economic</a:t>
            </a:r>
            <a:r>
              <a:rPr lang="de-CH" baseline="0" dirty="0"/>
              <a:t> </a:t>
            </a:r>
            <a:r>
              <a:rPr lang="de-CH" baseline="0" dirty="0" err="1"/>
              <a:t>impact</a:t>
            </a:r>
            <a:r>
              <a:rPr lang="de-CH" baseline="0" dirty="0"/>
              <a:t>, in a </a:t>
            </a:r>
            <a:r>
              <a:rPr lang="de-CH" baseline="0" dirty="0" err="1"/>
              <a:t>way</a:t>
            </a:r>
            <a:r>
              <a:rPr lang="de-CH" baseline="0" dirty="0"/>
              <a:t> </a:t>
            </a:r>
            <a:r>
              <a:rPr lang="de-CH" baseline="0" dirty="0" err="1"/>
              <a:t>it</a:t>
            </a:r>
            <a:r>
              <a:rPr lang="de-CH" baseline="0" dirty="0"/>
              <a:t> </a:t>
            </a:r>
            <a:r>
              <a:rPr lang="de-CH" baseline="0" dirty="0" err="1"/>
              <a:t>would</a:t>
            </a:r>
            <a:r>
              <a:rPr lang="de-CH" baseline="0" dirty="0"/>
              <a:t> </a:t>
            </a:r>
            <a:r>
              <a:rPr lang="de-CH" baseline="0" dirty="0" err="1"/>
              <a:t>cover</a:t>
            </a:r>
            <a:r>
              <a:rPr lang="de-CH" baseline="0" dirty="0"/>
              <a:t> human well-</a:t>
            </a:r>
            <a:r>
              <a:rPr lang="de-CH" baseline="0" dirty="0" err="1"/>
              <a:t>being</a:t>
            </a:r>
            <a:r>
              <a:rPr lang="de-CH" baseline="0" dirty="0"/>
              <a:t>. This </a:t>
            </a:r>
            <a:r>
              <a:rPr lang="de-CH" baseline="0" dirty="0" err="1"/>
              <a:t>is</a:t>
            </a:r>
            <a:r>
              <a:rPr lang="de-CH" baseline="0" dirty="0"/>
              <a:t> not </a:t>
            </a:r>
            <a:r>
              <a:rPr lang="de-CH" baseline="0" dirty="0" err="1"/>
              <a:t>only</a:t>
            </a:r>
            <a:r>
              <a:rPr lang="de-CH" baseline="0" dirty="0"/>
              <a:t> individual well-</a:t>
            </a:r>
            <a:r>
              <a:rPr lang="de-CH" baseline="0" dirty="0" err="1"/>
              <a:t>being</a:t>
            </a:r>
            <a:r>
              <a:rPr lang="de-CH" baseline="0" dirty="0"/>
              <a:t>, but </a:t>
            </a:r>
            <a:r>
              <a:rPr lang="de-CH" baseline="0" dirty="0" err="1"/>
              <a:t>the</a:t>
            </a:r>
            <a:r>
              <a:rPr lang="de-CH" baseline="0" dirty="0"/>
              <a:t> </a:t>
            </a:r>
            <a:r>
              <a:rPr lang="de-CH" baseline="0" dirty="0" err="1"/>
              <a:t>societies</a:t>
            </a:r>
            <a:r>
              <a:rPr lang="de-CH" baseline="0" dirty="0"/>
              <a:t> well-</a:t>
            </a:r>
            <a:r>
              <a:rPr lang="de-CH" baseline="0" dirty="0" err="1"/>
              <a:t>being</a:t>
            </a:r>
            <a:r>
              <a:rPr lang="de-CH" baseline="0" dirty="0"/>
              <a:t>, so </a:t>
            </a:r>
            <a:r>
              <a:rPr lang="de-CH" baseline="0" dirty="0" err="1"/>
              <a:t>more</a:t>
            </a:r>
            <a:r>
              <a:rPr lang="de-CH" baseline="0" dirty="0"/>
              <a:t> </a:t>
            </a:r>
            <a:r>
              <a:rPr lang="de-CH" baseline="0" dirty="0" err="1"/>
              <a:t>of</a:t>
            </a:r>
            <a:r>
              <a:rPr lang="de-CH" baseline="0" dirty="0"/>
              <a:t> a </a:t>
            </a:r>
            <a:r>
              <a:rPr lang="de-CH" baseline="0" dirty="0" err="1"/>
              <a:t>collective</a:t>
            </a:r>
            <a:r>
              <a:rPr lang="de-CH" baseline="0" dirty="0"/>
              <a:t> well-</a:t>
            </a:r>
            <a:r>
              <a:rPr lang="de-CH" baseline="0" dirty="0" err="1"/>
              <a:t>being</a:t>
            </a:r>
            <a:r>
              <a:rPr lang="de-CH" baseline="0" dirty="0"/>
              <a:t>.</a:t>
            </a:r>
            <a:endParaRPr lang="de-CH" dirty="0"/>
          </a:p>
        </p:txBody>
      </p:sp>
      <p:sp>
        <p:nvSpPr>
          <p:cNvPr id="4" name="Foliennummernplatzhalter 3"/>
          <p:cNvSpPr>
            <a:spLocks noGrp="1"/>
          </p:cNvSpPr>
          <p:nvPr>
            <p:ph type="sldNum" sz="quarter" idx="10"/>
          </p:nvPr>
        </p:nvSpPr>
        <p:spPr/>
        <p:txBody>
          <a:bodyPr/>
          <a:lstStyle/>
          <a:p>
            <a:fld id="{72B343B5-AC4E-4950-AF6F-31A5FA773B58}" type="slidenum">
              <a:rPr lang="de-CH" smtClean="0"/>
              <a:t>15</a:t>
            </a:fld>
            <a:endParaRPr lang="de-CH"/>
          </a:p>
        </p:txBody>
      </p:sp>
    </p:spTree>
    <p:extLst>
      <p:ext uri="{BB962C8B-B14F-4D97-AF65-F5344CB8AC3E}">
        <p14:creationId xmlns:p14="http://schemas.microsoft.com/office/powerpoint/2010/main" val="405395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46C310D5-F633-4636-BAC5-EBE3A7E94086}" type="datetimeFigureOut">
              <a:rPr lang="de-CH" smtClean="0"/>
              <a:t>03.05.2024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221199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46C310D5-F633-4636-BAC5-EBE3A7E94086}" type="datetimeFigureOut">
              <a:rPr lang="de-CH" smtClean="0"/>
              <a:t>03.05.2024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151225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46C310D5-F633-4636-BAC5-EBE3A7E94086}" type="datetimeFigureOut">
              <a:rPr lang="de-CH" smtClean="0"/>
              <a:t>03.05.2024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45448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46C310D5-F633-4636-BAC5-EBE3A7E94086}" type="datetimeFigureOut">
              <a:rPr lang="de-CH" smtClean="0"/>
              <a:t>03.05.2024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106055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6C310D5-F633-4636-BAC5-EBE3A7E94086}" type="datetimeFigureOut">
              <a:rPr lang="de-CH" smtClean="0"/>
              <a:t>03.05.2024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88120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46C310D5-F633-4636-BAC5-EBE3A7E94086}" type="datetimeFigureOut">
              <a:rPr lang="de-CH" smtClean="0"/>
              <a:t>03.05.2024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374491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46C310D5-F633-4636-BAC5-EBE3A7E94086}" type="datetimeFigureOut">
              <a:rPr lang="de-CH" smtClean="0"/>
              <a:t>03.05.2024</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368365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46C310D5-F633-4636-BAC5-EBE3A7E94086}" type="datetimeFigureOut">
              <a:rPr lang="de-CH" smtClean="0"/>
              <a:t>03.05.2024</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8357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6C310D5-F633-4636-BAC5-EBE3A7E94086}" type="datetimeFigureOut">
              <a:rPr lang="de-CH" smtClean="0"/>
              <a:t>03.05.2024</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112057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6C310D5-F633-4636-BAC5-EBE3A7E94086}" type="datetimeFigureOut">
              <a:rPr lang="de-CH" smtClean="0"/>
              <a:t>03.05.2024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11922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6C310D5-F633-4636-BAC5-EBE3A7E94086}" type="datetimeFigureOut">
              <a:rPr lang="de-CH" smtClean="0"/>
              <a:t>03.05.2024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3C91A41-3BB2-4A29-93F5-B04908B0067D}" type="slidenum">
              <a:rPr lang="de-CH" smtClean="0"/>
              <a:t>‹#›</a:t>
            </a:fld>
            <a:endParaRPr lang="de-CH"/>
          </a:p>
        </p:txBody>
      </p:sp>
    </p:spTree>
    <p:extLst>
      <p:ext uri="{BB962C8B-B14F-4D97-AF65-F5344CB8AC3E}">
        <p14:creationId xmlns:p14="http://schemas.microsoft.com/office/powerpoint/2010/main" val="184638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310D5-F633-4636-BAC5-EBE3A7E94086}" type="datetimeFigureOut">
              <a:rPr lang="de-CH" smtClean="0"/>
              <a:t>03.05.2024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91A41-3BB2-4A29-93F5-B04908B0067D}" type="slidenum">
              <a:rPr lang="de-CH" smtClean="0"/>
              <a:t>‹#›</a:t>
            </a:fld>
            <a:endParaRPr lang="de-CH"/>
          </a:p>
        </p:txBody>
      </p:sp>
    </p:spTree>
    <p:extLst>
      <p:ext uri="{BB962C8B-B14F-4D97-AF65-F5344CB8AC3E}">
        <p14:creationId xmlns:p14="http://schemas.microsoft.com/office/powerpoint/2010/main" val="2098123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24" y="351692"/>
            <a:ext cx="8729506" cy="3114989"/>
          </a:xfrm>
        </p:spPr>
        <p:txBody>
          <a:bodyPr>
            <a:normAutofit/>
          </a:bodyPr>
          <a:lstStyle/>
          <a:p>
            <a:r>
              <a:rPr lang="en-ZA" sz="6000" dirty="0"/>
              <a:t>EICAT</a:t>
            </a:r>
            <a:r>
              <a:rPr lang="en-ZA" sz="4000" dirty="0"/>
              <a:t/>
            </a:r>
            <a:br>
              <a:rPr lang="en-ZA" sz="4000" dirty="0"/>
            </a:br>
            <a:r>
              <a:rPr lang="en-ZA" sz="4000" dirty="0"/>
              <a:t>Environmental Impact Classification</a:t>
            </a:r>
            <a:br>
              <a:rPr lang="en-ZA" sz="4000" dirty="0"/>
            </a:br>
            <a:r>
              <a:rPr lang="en-ZA" sz="4000" dirty="0"/>
              <a:t> for Alien Taxa</a:t>
            </a:r>
            <a:endParaRPr lang="en-ZA" sz="5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5234"/>
          <a:stretch/>
        </p:blipFill>
        <p:spPr>
          <a:xfrm>
            <a:off x="6633949" y="4396151"/>
            <a:ext cx="2098512" cy="23425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189" y="4751159"/>
            <a:ext cx="6020931" cy="1971104"/>
          </a:xfrm>
          <a:prstGeom prst="rect">
            <a:avLst/>
          </a:prstGeom>
        </p:spPr>
      </p:pic>
    </p:spTree>
    <p:extLst>
      <p:ext uri="{BB962C8B-B14F-4D97-AF65-F5344CB8AC3E}">
        <p14:creationId xmlns:p14="http://schemas.microsoft.com/office/powerpoint/2010/main" val="197138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EICAT can…</a:t>
            </a:r>
          </a:p>
        </p:txBody>
      </p:sp>
      <p:sp>
        <p:nvSpPr>
          <p:cNvPr id="3" name="Content Placeholder 2"/>
          <p:cNvSpPr>
            <a:spLocks noGrp="1"/>
          </p:cNvSpPr>
          <p:nvPr>
            <p:ph idx="1"/>
          </p:nvPr>
        </p:nvSpPr>
        <p:spPr/>
        <p:txBody>
          <a:bodyPr/>
          <a:lstStyle/>
          <a:p>
            <a:pPr marL="0" indent="0">
              <a:buNone/>
            </a:pPr>
            <a:r>
              <a:rPr lang="en-ZA" dirty="0"/>
              <a:t>…help identify taxa with different levels of impact, </a:t>
            </a:r>
            <a:r>
              <a:rPr lang="en-GB" dirty="0"/>
              <a:t>and flag those with high impacts</a:t>
            </a:r>
            <a:endParaRPr lang="en-ZA" dirty="0"/>
          </a:p>
          <a:p>
            <a:pPr marL="0" indent="0">
              <a:buNone/>
            </a:pPr>
            <a:r>
              <a:rPr lang="en-ZA" dirty="0"/>
              <a:t>…facilitate comparisons of impact among regions and taxa</a:t>
            </a:r>
          </a:p>
          <a:p>
            <a:pPr marL="0" indent="0">
              <a:buNone/>
            </a:pPr>
            <a:r>
              <a:rPr lang="en-ZA" dirty="0"/>
              <a:t>…facilitate predictions of impacts</a:t>
            </a:r>
          </a:p>
          <a:p>
            <a:pPr marL="0" indent="0">
              <a:buNone/>
            </a:pPr>
            <a:r>
              <a:rPr lang="en-ZA" dirty="0"/>
              <a:t>…aid in prioritisation of management actions</a:t>
            </a:r>
          </a:p>
        </p:txBody>
      </p:sp>
    </p:spTree>
    <p:extLst>
      <p:ext uri="{BB962C8B-B14F-4D97-AF65-F5344CB8AC3E}">
        <p14:creationId xmlns:p14="http://schemas.microsoft.com/office/powerpoint/2010/main" val="214163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is it better than other schemes?</a:t>
            </a:r>
          </a:p>
        </p:txBody>
      </p:sp>
      <p:sp>
        <p:nvSpPr>
          <p:cNvPr id="3" name="Content Placeholder 2"/>
          <p:cNvSpPr>
            <a:spLocks noGrp="1"/>
          </p:cNvSpPr>
          <p:nvPr>
            <p:ph idx="1"/>
          </p:nvPr>
        </p:nvSpPr>
        <p:spPr>
          <a:xfrm>
            <a:off x="457200" y="1796526"/>
            <a:ext cx="8229600" cy="4329637"/>
          </a:xfrm>
        </p:spPr>
        <p:txBody>
          <a:bodyPr>
            <a:normAutofit/>
          </a:bodyPr>
          <a:lstStyle/>
          <a:p>
            <a:r>
              <a:rPr lang="en-ZA" dirty="0"/>
              <a:t>Clearly distinct impact levels</a:t>
            </a:r>
          </a:p>
          <a:p>
            <a:r>
              <a:rPr lang="en-ZA" dirty="0"/>
              <a:t>Includes all impact mechanisms</a:t>
            </a:r>
          </a:p>
          <a:p>
            <a:r>
              <a:rPr lang="en-ZA" dirty="0"/>
              <a:t>Applicable across taxonomic groups</a:t>
            </a:r>
          </a:p>
          <a:p>
            <a:r>
              <a:rPr lang="en-ZA" sz="3200" dirty="0"/>
              <a:t>Adopted by IUCN and embedded in global conservation efforts</a:t>
            </a:r>
          </a:p>
        </p:txBody>
      </p:sp>
      <p:pic>
        <p:nvPicPr>
          <p:cNvPr id="4" name="Picture 2" descr="http://cmsdata.iucn.org/img/iucn_rgb_uncoated_300_4684.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021332" y="5097423"/>
            <a:ext cx="1262056" cy="120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4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is it better than other schemes?</a:t>
            </a:r>
          </a:p>
        </p:txBody>
      </p:sp>
      <p:sp>
        <p:nvSpPr>
          <p:cNvPr id="3" name="Content Placeholder 2"/>
          <p:cNvSpPr>
            <a:spLocks noGrp="1"/>
          </p:cNvSpPr>
          <p:nvPr>
            <p:ph idx="1"/>
          </p:nvPr>
        </p:nvSpPr>
        <p:spPr>
          <a:xfrm>
            <a:off x="457200" y="1796526"/>
            <a:ext cx="8229600" cy="4329637"/>
          </a:xfrm>
        </p:spPr>
        <p:txBody>
          <a:bodyPr>
            <a:normAutofit/>
          </a:bodyPr>
          <a:lstStyle/>
          <a:p>
            <a:r>
              <a:rPr lang="en-ZA" dirty="0"/>
              <a:t>Clearly distinct impact levels</a:t>
            </a:r>
          </a:p>
          <a:p>
            <a:r>
              <a:rPr lang="en-ZA" dirty="0">
                <a:solidFill>
                  <a:schemeClr val="bg1">
                    <a:lumMod val="75000"/>
                  </a:schemeClr>
                </a:solidFill>
              </a:rPr>
              <a:t>Includes all impact mechanisms</a:t>
            </a:r>
          </a:p>
          <a:p>
            <a:r>
              <a:rPr lang="en-ZA" dirty="0">
                <a:solidFill>
                  <a:schemeClr val="bg1">
                    <a:lumMod val="75000"/>
                  </a:schemeClr>
                </a:solidFill>
              </a:rPr>
              <a:t>Applicable across taxonomic groups</a:t>
            </a:r>
          </a:p>
          <a:p>
            <a:r>
              <a:rPr lang="en-ZA" sz="3200" dirty="0">
                <a:solidFill>
                  <a:schemeClr val="bg1">
                    <a:lumMod val="75000"/>
                  </a:schemeClr>
                </a:solidFill>
              </a:rPr>
              <a:t>Adopted by IUCN and embedded in global conservation efforts</a:t>
            </a:r>
          </a:p>
        </p:txBody>
      </p:sp>
      <p:pic>
        <p:nvPicPr>
          <p:cNvPr id="4" name="Picture 2" descr="http://cmsdata.iucn.org/img/iucn_rgb_uncoated_300_4684.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021332" y="5097423"/>
            <a:ext cx="1262056" cy="120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4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t>Impact categories</a:t>
            </a:r>
            <a:endParaRPr lang="de-CH" sz="2800" dirty="0"/>
          </a:p>
        </p:txBody>
      </p:sp>
      <p:pic>
        <p:nvPicPr>
          <p:cNvPr id="6" name="Picture 4"/>
          <p:cNvPicPr>
            <a:picLocks noGrp="1"/>
          </p:cNvPicPr>
          <p:nvPr>
            <p:ph idx="1"/>
          </p:nvPr>
        </p:nvPicPr>
        <p:blipFill rotWithShape="1">
          <a:blip>
            <a:extLst>
              <a:ext uri="{28A0092B-C50C-407E-A947-70E740481C1C}">
                <a14:useLocalDpi xmlns:a14="http://schemas.microsoft.com/office/drawing/2010/main" val="0"/>
              </a:ext>
            </a:extLst>
          </a:blip>
          <a:srcRect l="4797" t="9975" r="12411" b="3879"/>
          <a:stretch/>
        </p:blipFill>
        <p:spPr bwMode="auto">
          <a:xfrm>
            <a:off x="1417266" y="1574800"/>
            <a:ext cx="5667374" cy="4525963"/>
          </a:xfrm>
          <a:prstGeom prst="rect">
            <a:avLst/>
          </a:prstGeom>
          <a:noFill/>
          <a:ln>
            <a:noFill/>
          </a:ln>
        </p:spPr>
      </p:pic>
      <p:sp>
        <p:nvSpPr>
          <p:cNvPr id="7" name="Textfeld 2"/>
          <p:cNvSpPr txBox="1">
            <a:spLocks noChangeArrowheads="1"/>
          </p:cNvSpPr>
          <p:nvPr/>
        </p:nvSpPr>
        <p:spPr bwMode="auto">
          <a:xfrm>
            <a:off x="-1731981" y="6510338"/>
            <a:ext cx="108759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sz="1600" dirty="0"/>
              <a:t>Blackburn et al. (2014) Plos Biol; Hawkins et al. (2015) Div Dist</a:t>
            </a:r>
          </a:p>
        </p:txBody>
      </p:sp>
    </p:spTree>
    <p:extLst>
      <p:ext uri="{BB962C8B-B14F-4D97-AF65-F5344CB8AC3E}">
        <p14:creationId xmlns:p14="http://schemas.microsoft.com/office/powerpoint/2010/main" val="120914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Currency</a:t>
            </a:r>
          </a:p>
        </p:txBody>
      </p:sp>
      <p:pic>
        <p:nvPicPr>
          <p:cNvPr id="3" name="Picture 2"/>
          <p:cNvPicPr>
            <a:picLocks noChangeAspect="1"/>
          </p:cNvPicPr>
          <p:nvPr/>
        </p:nvPicPr>
        <p:blipFill rotWithShape="1">
          <a:blip/>
          <a:srcRect l="52276" t="1546" r="1238" b="35434"/>
          <a:stretch/>
        </p:blipFill>
        <p:spPr>
          <a:xfrm>
            <a:off x="4894729" y="1452060"/>
            <a:ext cx="4087906" cy="4421615"/>
          </a:xfrm>
          <a:prstGeom prst="rect">
            <a:avLst/>
          </a:prstGeom>
        </p:spPr>
      </p:pic>
      <p:sp>
        <p:nvSpPr>
          <p:cNvPr id="5" name="Right Arrow 4"/>
          <p:cNvSpPr/>
          <p:nvPr/>
        </p:nvSpPr>
        <p:spPr>
          <a:xfrm rot="16200000">
            <a:off x="2858846" y="3423619"/>
            <a:ext cx="3259570" cy="60780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6" name="TextBox 5"/>
          <p:cNvSpPr txBox="1"/>
          <p:nvPr/>
        </p:nvSpPr>
        <p:spPr>
          <a:xfrm>
            <a:off x="710005" y="2614108"/>
            <a:ext cx="3388659" cy="2246769"/>
          </a:xfrm>
          <a:prstGeom prst="rect">
            <a:avLst/>
          </a:prstGeom>
          <a:noFill/>
        </p:spPr>
        <p:txBody>
          <a:bodyPr wrap="square" rtlCol="0">
            <a:spAutoFit/>
          </a:bodyPr>
          <a:lstStyle/>
          <a:p>
            <a:pPr algn="r"/>
            <a:r>
              <a:rPr lang="en-ZA" sz="2800" dirty="0"/>
              <a:t>Increasing magnitude</a:t>
            </a:r>
          </a:p>
          <a:p>
            <a:pPr algn="r"/>
            <a:endParaRPr lang="en-ZA" sz="2800" dirty="0"/>
          </a:p>
          <a:p>
            <a:pPr algn="r"/>
            <a:r>
              <a:rPr lang="en-ZA" sz="2800" dirty="0"/>
              <a:t>Increasing level of organisation in native community</a:t>
            </a:r>
          </a:p>
        </p:txBody>
      </p:sp>
    </p:spTree>
    <p:extLst>
      <p:ext uri="{BB962C8B-B14F-4D97-AF65-F5344CB8AC3E}">
        <p14:creationId xmlns:p14="http://schemas.microsoft.com/office/powerpoint/2010/main" val="247004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Currency</a:t>
            </a:r>
          </a:p>
        </p:txBody>
      </p:sp>
      <p:pic>
        <p:nvPicPr>
          <p:cNvPr id="7" name="Picture 6"/>
          <p:cNvPicPr>
            <a:picLocks noChangeAspect="1"/>
          </p:cNvPicPr>
          <p:nvPr/>
        </p:nvPicPr>
        <p:blipFill>
          <a:blip/>
          <a:stretch>
            <a:fillRect/>
          </a:stretch>
        </p:blipFill>
        <p:spPr>
          <a:xfrm>
            <a:off x="762000" y="3216432"/>
            <a:ext cx="1691371" cy="2275079"/>
          </a:xfrm>
          <a:prstGeom prst="rect">
            <a:avLst/>
          </a:prstGeom>
        </p:spPr>
      </p:pic>
      <p:sp>
        <p:nvSpPr>
          <p:cNvPr id="26" name="TextBox 25"/>
          <p:cNvSpPr txBox="1"/>
          <p:nvPr/>
        </p:nvSpPr>
        <p:spPr>
          <a:xfrm>
            <a:off x="2755900" y="4583373"/>
            <a:ext cx="2759149" cy="646331"/>
          </a:xfrm>
          <a:prstGeom prst="rect">
            <a:avLst/>
          </a:prstGeom>
          <a:noFill/>
        </p:spPr>
        <p:txBody>
          <a:bodyPr wrap="square" rtlCol="0">
            <a:spAutoFit/>
          </a:bodyPr>
          <a:lstStyle/>
          <a:p>
            <a:r>
              <a:rPr lang="en-ZA" sz="3600" dirty="0"/>
              <a:t>individuals</a:t>
            </a:r>
          </a:p>
        </p:txBody>
      </p:sp>
      <p:pic>
        <p:nvPicPr>
          <p:cNvPr id="3" name="Picture 2"/>
          <p:cNvPicPr>
            <a:picLocks noChangeAspect="1"/>
          </p:cNvPicPr>
          <p:nvPr/>
        </p:nvPicPr>
        <p:blipFill rotWithShape="1">
          <a:blip/>
          <a:srcRect l="52276" t="1546" r="1238" b="35434"/>
          <a:stretch/>
        </p:blipFill>
        <p:spPr>
          <a:xfrm>
            <a:off x="4894729" y="1452060"/>
            <a:ext cx="4087906" cy="4421615"/>
          </a:xfrm>
          <a:prstGeom prst="rect">
            <a:avLst/>
          </a:prstGeom>
        </p:spPr>
      </p:pic>
      <p:sp>
        <p:nvSpPr>
          <p:cNvPr id="4" name="Rectangle 3"/>
          <p:cNvSpPr/>
          <p:nvPr/>
        </p:nvSpPr>
        <p:spPr>
          <a:xfrm>
            <a:off x="5054600" y="1943100"/>
            <a:ext cx="3835400" cy="20828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2710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Currency</a:t>
            </a:r>
          </a:p>
        </p:txBody>
      </p:sp>
      <p:pic>
        <p:nvPicPr>
          <p:cNvPr id="3" name="Picture 2"/>
          <p:cNvPicPr>
            <a:picLocks noChangeAspect="1"/>
          </p:cNvPicPr>
          <p:nvPr/>
        </p:nvPicPr>
        <p:blipFill rotWithShape="1">
          <a:blip/>
          <a:srcRect l="52276" t="1546" r="1238" b="35434"/>
          <a:stretch/>
        </p:blipFill>
        <p:spPr>
          <a:xfrm>
            <a:off x="4894729" y="1452060"/>
            <a:ext cx="4087906" cy="4421615"/>
          </a:xfrm>
          <a:prstGeom prst="rect">
            <a:avLst/>
          </a:prstGeom>
        </p:spPr>
      </p:pic>
      <p:sp>
        <p:nvSpPr>
          <p:cNvPr id="4" name="Rectangle 3"/>
          <p:cNvSpPr/>
          <p:nvPr/>
        </p:nvSpPr>
        <p:spPr>
          <a:xfrm>
            <a:off x="5054600" y="1943100"/>
            <a:ext cx="3835400" cy="13716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5080000" y="4114800"/>
            <a:ext cx="3835400" cy="142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p:cNvPicPr>
            <a:picLocks noChangeAspect="1"/>
          </p:cNvPicPr>
          <p:nvPr/>
        </p:nvPicPr>
        <p:blipFill>
          <a:blip/>
          <a:stretch>
            <a:fillRect/>
          </a:stretch>
        </p:blipFill>
        <p:spPr>
          <a:xfrm>
            <a:off x="3090013" y="2582412"/>
            <a:ext cx="633848" cy="852416"/>
          </a:xfrm>
          <a:prstGeom prst="rect">
            <a:avLst/>
          </a:prstGeom>
        </p:spPr>
      </p:pic>
      <p:pic>
        <p:nvPicPr>
          <p:cNvPr id="10" name="Picture 9"/>
          <p:cNvPicPr>
            <a:picLocks noChangeAspect="1"/>
          </p:cNvPicPr>
          <p:nvPr/>
        </p:nvPicPr>
        <p:blipFill>
          <a:blip/>
          <a:stretch>
            <a:fillRect/>
          </a:stretch>
        </p:blipFill>
        <p:spPr>
          <a:xfrm>
            <a:off x="701123" y="3466077"/>
            <a:ext cx="717497" cy="965113"/>
          </a:xfrm>
          <a:prstGeom prst="rect">
            <a:avLst/>
          </a:prstGeom>
        </p:spPr>
      </p:pic>
      <p:pic>
        <p:nvPicPr>
          <p:cNvPr id="11" name="Picture 10"/>
          <p:cNvPicPr>
            <a:picLocks noChangeAspect="1"/>
          </p:cNvPicPr>
          <p:nvPr/>
        </p:nvPicPr>
        <p:blipFill>
          <a:blip/>
          <a:stretch>
            <a:fillRect/>
          </a:stretch>
        </p:blipFill>
        <p:spPr>
          <a:xfrm>
            <a:off x="1777014" y="4164129"/>
            <a:ext cx="617371" cy="830431"/>
          </a:xfrm>
          <a:prstGeom prst="rect">
            <a:avLst/>
          </a:prstGeom>
        </p:spPr>
      </p:pic>
      <p:pic>
        <p:nvPicPr>
          <p:cNvPr id="12" name="Picture 11"/>
          <p:cNvPicPr>
            <a:picLocks noChangeAspect="1"/>
          </p:cNvPicPr>
          <p:nvPr/>
        </p:nvPicPr>
        <p:blipFill>
          <a:blip/>
          <a:stretch>
            <a:fillRect/>
          </a:stretch>
        </p:blipFill>
        <p:spPr>
          <a:xfrm>
            <a:off x="3001915" y="1326133"/>
            <a:ext cx="798849" cy="1074539"/>
          </a:xfrm>
          <a:prstGeom prst="rect">
            <a:avLst/>
          </a:prstGeom>
        </p:spPr>
      </p:pic>
      <p:pic>
        <p:nvPicPr>
          <p:cNvPr id="13" name="Picture 12"/>
          <p:cNvPicPr>
            <a:picLocks noChangeAspect="1"/>
          </p:cNvPicPr>
          <p:nvPr/>
        </p:nvPicPr>
        <p:blipFill>
          <a:blip/>
          <a:stretch>
            <a:fillRect/>
          </a:stretch>
        </p:blipFill>
        <p:spPr>
          <a:xfrm>
            <a:off x="2089674" y="1653294"/>
            <a:ext cx="811366" cy="1091377"/>
          </a:xfrm>
          <a:prstGeom prst="rect">
            <a:avLst/>
          </a:prstGeom>
        </p:spPr>
      </p:pic>
      <p:pic>
        <p:nvPicPr>
          <p:cNvPr id="14" name="Picture 13"/>
          <p:cNvPicPr>
            <a:picLocks noChangeAspect="1"/>
          </p:cNvPicPr>
          <p:nvPr/>
        </p:nvPicPr>
        <p:blipFill>
          <a:blip/>
          <a:stretch>
            <a:fillRect/>
          </a:stretch>
        </p:blipFill>
        <p:spPr>
          <a:xfrm>
            <a:off x="449332" y="1882424"/>
            <a:ext cx="805107" cy="1082957"/>
          </a:xfrm>
          <a:prstGeom prst="rect">
            <a:avLst/>
          </a:prstGeom>
        </p:spPr>
      </p:pic>
      <p:pic>
        <p:nvPicPr>
          <p:cNvPr id="15" name="Picture 14"/>
          <p:cNvPicPr>
            <a:picLocks noChangeAspect="1"/>
          </p:cNvPicPr>
          <p:nvPr/>
        </p:nvPicPr>
        <p:blipFill>
          <a:blip/>
          <a:stretch>
            <a:fillRect/>
          </a:stretch>
        </p:blipFill>
        <p:spPr>
          <a:xfrm>
            <a:off x="1609361" y="2877812"/>
            <a:ext cx="761302" cy="1024034"/>
          </a:xfrm>
          <a:prstGeom prst="rect">
            <a:avLst/>
          </a:prstGeom>
        </p:spPr>
      </p:pic>
      <p:pic>
        <p:nvPicPr>
          <p:cNvPr id="16" name="Picture 15"/>
          <p:cNvPicPr>
            <a:picLocks noChangeAspect="1"/>
          </p:cNvPicPr>
          <p:nvPr/>
        </p:nvPicPr>
        <p:blipFill>
          <a:blip/>
          <a:stretch>
            <a:fillRect/>
          </a:stretch>
        </p:blipFill>
        <p:spPr>
          <a:xfrm>
            <a:off x="1205630" y="588951"/>
            <a:ext cx="905233" cy="1217637"/>
          </a:xfrm>
          <a:prstGeom prst="rect">
            <a:avLst/>
          </a:prstGeom>
        </p:spPr>
      </p:pic>
      <p:sp>
        <p:nvSpPr>
          <p:cNvPr id="17" name="TextBox 16"/>
          <p:cNvSpPr txBox="1"/>
          <p:nvPr/>
        </p:nvSpPr>
        <p:spPr>
          <a:xfrm>
            <a:off x="2501900" y="3401297"/>
            <a:ext cx="2887728" cy="646331"/>
          </a:xfrm>
          <a:prstGeom prst="rect">
            <a:avLst/>
          </a:prstGeom>
          <a:noFill/>
        </p:spPr>
        <p:txBody>
          <a:bodyPr wrap="square" rtlCol="0">
            <a:spAutoFit/>
          </a:bodyPr>
          <a:lstStyle/>
          <a:p>
            <a:r>
              <a:rPr lang="en-ZA" sz="3600" dirty="0"/>
              <a:t>populations</a:t>
            </a:r>
          </a:p>
        </p:txBody>
      </p:sp>
    </p:spTree>
    <p:extLst>
      <p:ext uri="{BB962C8B-B14F-4D97-AF65-F5344CB8AC3E}">
        <p14:creationId xmlns:p14="http://schemas.microsoft.com/office/powerpoint/2010/main" val="122632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Currency</a:t>
            </a:r>
          </a:p>
        </p:txBody>
      </p:sp>
      <p:pic>
        <p:nvPicPr>
          <p:cNvPr id="3" name="Picture 2"/>
          <p:cNvPicPr>
            <a:picLocks noChangeAspect="1"/>
          </p:cNvPicPr>
          <p:nvPr/>
        </p:nvPicPr>
        <p:blipFill rotWithShape="1">
          <a:blip/>
          <a:srcRect l="52276" t="1546" r="1238" b="35434"/>
          <a:stretch/>
        </p:blipFill>
        <p:spPr>
          <a:xfrm>
            <a:off x="4894729" y="1452060"/>
            <a:ext cx="4087906" cy="4421615"/>
          </a:xfrm>
          <a:prstGeom prst="rect">
            <a:avLst/>
          </a:prstGeom>
        </p:spPr>
      </p:pic>
      <p:sp>
        <p:nvSpPr>
          <p:cNvPr id="8" name="Rectangle 7"/>
          <p:cNvSpPr/>
          <p:nvPr/>
        </p:nvSpPr>
        <p:spPr>
          <a:xfrm>
            <a:off x="5080000" y="3326296"/>
            <a:ext cx="3835400" cy="221090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p:cNvPicPr>
            <a:picLocks noChangeAspect="1"/>
          </p:cNvPicPr>
          <p:nvPr/>
        </p:nvPicPr>
        <p:blipFill>
          <a:blip r:embed="rId3"/>
          <a:stretch>
            <a:fillRect/>
          </a:stretch>
        </p:blipFill>
        <p:spPr>
          <a:xfrm>
            <a:off x="1987209" y="3525080"/>
            <a:ext cx="2414585" cy="2789092"/>
          </a:xfrm>
          <a:prstGeom prst="rect">
            <a:avLst/>
          </a:prstGeom>
        </p:spPr>
      </p:pic>
      <p:pic>
        <p:nvPicPr>
          <p:cNvPr id="20" name="Picture 19"/>
          <p:cNvPicPr>
            <a:picLocks noChangeAspect="1"/>
          </p:cNvPicPr>
          <p:nvPr/>
        </p:nvPicPr>
        <p:blipFill>
          <a:blip/>
          <a:stretch>
            <a:fillRect/>
          </a:stretch>
        </p:blipFill>
        <p:spPr>
          <a:xfrm>
            <a:off x="3663300" y="3165506"/>
            <a:ext cx="448673" cy="603516"/>
          </a:xfrm>
          <a:prstGeom prst="rect">
            <a:avLst/>
          </a:prstGeom>
        </p:spPr>
      </p:pic>
      <p:pic>
        <p:nvPicPr>
          <p:cNvPr id="21" name="Picture 20"/>
          <p:cNvPicPr>
            <a:picLocks noChangeAspect="1"/>
          </p:cNvPicPr>
          <p:nvPr/>
        </p:nvPicPr>
        <p:blipFill>
          <a:blip/>
          <a:stretch>
            <a:fillRect/>
          </a:stretch>
        </p:blipFill>
        <p:spPr>
          <a:xfrm>
            <a:off x="251791" y="5100274"/>
            <a:ext cx="1867601" cy="1362103"/>
          </a:xfrm>
          <a:prstGeom prst="rect">
            <a:avLst/>
          </a:prstGeom>
        </p:spPr>
      </p:pic>
      <p:sp>
        <p:nvSpPr>
          <p:cNvPr id="22" name="TextBox 21"/>
          <p:cNvSpPr txBox="1"/>
          <p:nvPr/>
        </p:nvSpPr>
        <p:spPr>
          <a:xfrm>
            <a:off x="2292626" y="2421308"/>
            <a:ext cx="2938677" cy="646331"/>
          </a:xfrm>
          <a:prstGeom prst="rect">
            <a:avLst/>
          </a:prstGeom>
          <a:noFill/>
        </p:spPr>
        <p:txBody>
          <a:bodyPr wrap="square" rtlCol="0">
            <a:spAutoFit/>
          </a:bodyPr>
          <a:lstStyle/>
          <a:p>
            <a:r>
              <a:rPr lang="en-ZA" sz="3600" dirty="0"/>
              <a:t>communities</a:t>
            </a:r>
          </a:p>
        </p:txBody>
      </p:sp>
      <p:pic>
        <p:nvPicPr>
          <p:cNvPr id="23" name="Picture 22"/>
          <p:cNvPicPr>
            <a:picLocks noChangeAspect="1"/>
          </p:cNvPicPr>
          <p:nvPr/>
        </p:nvPicPr>
        <p:blipFill>
          <a:blip/>
          <a:stretch>
            <a:fillRect/>
          </a:stretch>
        </p:blipFill>
        <p:spPr>
          <a:xfrm>
            <a:off x="449332" y="1882424"/>
            <a:ext cx="805107" cy="1082957"/>
          </a:xfrm>
          <a:prstGeom prst="rect">
            <a:avLst/>
          </a:prstGeom>
        </p:spPr>
      </p:pic>
      <p:pic>
        <p:nvPicPr>
          <p:cNvPr id="24" name="Picture 23"/>
          <p:cNvPicPr>
            <a:picLocks noChangeAspect="1"/>
          </p:cNvPicPr>
          <p:nvPr/>
        </p:nvPicPr>
        <p:blipFill>
          <a:blip/>
          <a:stretch>
            <a:fillRect/>
          </a:stretch>
        </p:blipFill>
        <p:spPr>
          <a:xfrm>
            <a:off x="1609361" y="2877812"/>
            <a:ext cx="761302" cy="1024034"/>
          </a:xfrm>
          <a:prstGeom prst="rect">
            <a:avLst/>
          </a:prstGeom>
        </p:spPr>
      </p:pic>
    </p:spTree>
    <p:extLst>
      <p:ext uri="{BB962C8B-B14F-4D97-AF65-F5344CB8AC3E}">
        <p14:creationId xmlns:p14="http://schemas.microsoft.com/office/powerpoint/2010/main" val="156986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Currency</a:t>
            </a:r>
          </a:p>
        </p:txBody>
      </p:sp>
      <p:pic>
        <p:nvPicPr>
          <p:cNvPr id="7" name="Picture 6"/>
          <p:cNvPicPr>
            <a:picLocks noChangeAspect="1"/>
          </p:cNvPicPr>
          <p:nvPr/>
        </p:nvPicPr>
        <p:blipFill>
          <a:blip/>
          <a:stretch>
            <a:fillRect/>
          </a:stretch>
        </p:blipFill>
        <p:spPr>
          <a:xfrm>
            <a:off x="3460850" y="5114130"/>
            <a:ext cx="884821" cy="1190181"/>
          </a:xfrm>
          <a:prstGeom prst="rect">
            <a:avLst/>
          </a:prstGeom>
        </p:spPr>
      </p:pic>
      <p:pic>
        <p:nvPicPr>
          <p:cNvPr id="8" name="Picture 7"/>
          <p:cNvPicPr>
            <a:picLocks noChangeAspect="1"/>
          </p:cNvPicPr>
          <p:nvPr/>
        </p:nvPicPr>
        <p:blipFill>
          <a:blip/>
          <a:stretch>
            <a:fillRect/>
          </a:stretch>
        </p:blipFill>
        <p:spPr>
          <a:xfrm>
            <a:off x="3031482" y="4063895"/>
            <a:ext cx="358982" cy="482769"/>
          </a:xfrm>
          <a:prstGeom prst="rect">
            <a:avLst/>
          </a:prstGeom>
        </p:spPr>
      </p:pic>
      <p:pic>
        <p:nvPicPr>
          <p:cNvPr id="9" name="Picture 8"/>
          <p:cNvPicPr>
            <a:picLocks noChangeAspect="1"/>
          </p:cNvPicPr>
          <p:nvPr/>
        </p:nvPicPr>
        <p:blipFill>
          <a:blip/>
          <a:stretch>
            <a:fillRect/>
          </a:stretch>
        </p:blipFill>
        <p:spPr>
          <a:xfrm>
            <a:off x="1450975" y="4019908"/>
            <a:ext cx="406357" cy="546595"/>
          </a:xfrm>
          <a:prstGeom prst="rect">
            <a:avLst/>
          </a:prstGeom>
        </p:spPr>
      </p:pic>
      <p:pic>
        <p:nvPicPr>
          <p:cNvPr id="10" name="Picture 9"/>
          <p:cNvPicPr>
            <a:picLocks noChangeAspect="1"/>
          </p:cNvPicPr>
          <p:nvPr/>
        </p:nvPicPr>
        <p:blipFill>
          <a:blip/>
          <a:stretch>
            <a:fillRect/>
          </a:stretch>
        </p:blipFill>
        <p:spPr>
          <a:xfrm>
            <a:off x="1996780" y="4333647"/>
            <a:ext cx="349650" cy="470317"/>
          </a:xfrm>
          <a:prstGeom prst="rect">
            <a:avLst/>
          </a:prstGeom>
        </p:spPr>
      </p:pic>
      <p:pic>
        <p:nvPicPr>
          <p:cNvPr id="11" name="Picture 10"/>
          <p:cNvPicPr>
            <a:picLocks noChangeAspect="1"/>
          </p:cNvPicPr>
          <p:nvPr/>
        </p:nvPicPr>
        <p:blipFill>
          <a:blip/>
          <a:stretch>
            <a:fillRect/>
          </a:stretch>
        </p:blipFill>
        <p:spPr>
          <a:xfrm>
            <a:off x="2744602" y="3337702"/>
            <a:ext cx="452431" cy="608569"/>
          </a:xfrm>
          <a:prstGeom prst="rect">
            <a:avLst/>
          </a:prstGeom>
        </p:spPr>
      </p:pic>
      <p:pic>
        <p:nvPicPr>
          <p:cNvPr id="12" name="Picture 11"/>
          <p:cNvPicPr>
            <a:picLocks noChangeAspect="1"/>
          </p:cNvPicPr>
          <p:nvPr/>
        </p:nvPicPr>
        <p:blipFill>
          <a:blip/>
          <a:stretch>
            <a:fillRect/>
          </a:stretch>
        </p:blipFill>
        <p:spPr>
          <a:xfrm>
            <a:off x="2269683" y="3055263"/>
            <a:ext cx="459520" cy="618105"/>
          </a:xfrm>
          <a:prstGeom prst="rect">
            <a:avLst/>
          </a:prstGeom>
        </p:spPr>
      </p:pic>
      <p:pic>
        <p:nvPicPr>
          <p:cNvPr id="13" name="Picture 12"/>
          <p:cNvPicPr>
            <a:picLocks noChangeAspect="1"/>
          </p:cNvPicPr>
          <p:nvPr/>
        </p:nvPicPr>
        <p:blipFill>
          <a:blip/>
          <a:stretch>
            <a:fillRect/>
          </a:stretch>
        </p:blipFill>
        <p:spPr>
          <a:xfrm>
            <a:off x="1146175" y="3350655"/>
            <a:ext cx="455975" cy="613336"/>
          </a:xfrm>
          <a:prstGeom prst="rect">
            <a:avLst/>
          </a:prstGeom>
        </p:spPr>
      </p:pic>
      <p:pic>
        <p:nvPicPr>
          <p:cNvPr id="14" name="Picture 13"/>
          <p:cNvPicPr>
            <a:picLocks noChangeAspect="1"/>
          </p:cNvPicPr>
          <p:nvPr/>
        </p:nvPicPr>
        <p:blipFill>
          <a:blip/>
          <a:stretch>
            <a:fillRect/>
          </a:stretch>
        </p:blipFill>
        <p:spPr>
          <a:xfrm>
            <a:off x="2372465" y="3961729"/>
            <a:ext cx="431166" cy="579965"/>
          </a:xfrm>
          <a:prstGeom prst="rect">
            <a:avLst/>
          </a:prstGeom>
        </p:spPr>
      </p:pic>
      <p:pic>
        <p:nvPicPr>
          <p:cNvPr id="15" name="Picture 14"/>
          <p:cNvPicPr>
            <a:picLocks noChangeAspect="1"/>
          </p:cNvPicPr>
          <p:nvPr/>
        </p:nvPicPr>
        <p:blipFill>
          <a:blip/>
          <a:stretch>
            <a:fillRect/>
          </a:stretch>
        </p:blipFill>
        <p:spPr>
          <a:xfrm>
            <a:off x="1769953" y="3355895"/>
            <a:ext cx="512682" cy="689613"/>
          </a:xfrm>
          <a:prstGeom prst="rect">
            <a:avLst/>
          </a:prstGeom>
        </p:spPr>
      </p:pic>
      <p:pic>
        <p:nvPicPr>
          <p:cNvPr id="21" name="Picture 20"/>
          <p:cNvPicPr>
            <a:picLocks noChangeAspect="1"/>
          </p:cNvPicPr>
          <p:nvPr/>
        </p:nvPicPr>
        <p:blipFill>
          <a:blip/>
          <a:stretch>
            <a:fillRect/>
          </a:stretch>
        </p:blipFill>
        <p:spPr>
          <a:xfrm>
            <a:off x="1195615" y="1093022"/>
            <a:ext cx="386831" cy="520330"/>
          </a:xfrm>
          <a:prstGeom prst="rect">
            <a:avLst/>
          </a:prstGeom>
        </p:spPr>
      </p:pic>
      <p:pic>
        <p:nvPicPr>
          <p:cNvPr id="25" name="Picture 24"/>
          <p:cNvPicPr>
            <a:picLocks noChangeAspect="1"/>
          </p:cNvPicPr>
          <p:nvPr/>
        </p:nvPicPr>
        <p:blipFill>
          <a:blip r:embed="rId3"/>
          <a:stretch>
            <a:fillRect/>
          </a:stretch>
        </p:blipFill>
        <p:spPr>
          <a:xfrm>
            <a:off x="1616149" y="942893"/>
            <a:ext cx="1621243" cy="1872701"/>
          </a:xfrm>
          <a:prstGeom prst="rect">
            <a:avLst/>
          </a:prstGeom>
        </p:spPr>
      </p:pic>
      <p:pic>
        <p:nvPicPr>
          <p:cNvPr id="17" name="Picture 16"/>
          <p:cNvPicPr>
            <a:picLocks noChangeAspect="1"/>
          </p:cNvPicPr>
          <p:nvPr/>
        </p:nvPicPr>
        <p:blipFill>
          <a:blip/>
          <a:stretch>
            <a:fillRect/>
          </a:stretch>
        </p:blipFill>
        <p:spPr>
          <a:xfrm>
            <a:off x="2881423" y="938648"/>
            <a:ext cx="301256" cy="405223"/>
          </a:xfrm>
          <a:prstGeom prst="rect">
            <a:avLst/>
          </a:prstGeom>
        </p:spPr>
      </p:pic>
      <p:pic>
        <p:nvPicPr>
          <p:cNvPr id="24" name="Picture 23"/>
          <p:cNvPicPr>
            <a:picLocks noChangeAspect="1"/>
          </p:cNvPicPr>
          <p:nvPr/>
        </p:nvPicPr>
        <p:blipFill>
          <a:blip/>
          <a:stretch>
            <a:fillRect/>
          </a:stretch>
        </p:blipFill>
        <p:spPr>
          <a:xfrm>
            <a:off x="499730" y="1863703"/>
            <a:ext cx="1253977" cy="914567"/>
          </a:xfrm>
          <a:prstGeom prst="rect">
            <a:avLst/>
          </a:prstGeom>
        </p:spPr>
      </p:pic>
      <p:sp>
        <p:nvSpPr>
          <p:cNvPr id="26" name="TextBox 25"/>
          <p:cNvSpPr txBox="1"/>
          <p:nvPr/>
        </p:nvSpPr>
        <p:spPr>
          <a:xfrm>
            <a:off x="3420435" y="4583373"/>
            <a:ext cx="2094614" cy="461665"/>
          </a:xfrm>
          <a:prstGeom prst="rect">
            <a:avLst/>
          </a:prstGeom>
          <a:noFill/>
        </p:spPr>
        <p:txBody>
          <a:bodyPr wrap="square" rtlCol="0">
            <a:spAutoFit/>
          </a:bodyPr>
          <a:lstStyle/>
          <a:p>
            <a:r>
              <a:rPr lang="en-ZA" sz="2400" dirty="0"/>
              <a:t>individuals</a:t>
            </a:r>
          </a:p>
        </p:txBody>
      </p:sp>
      <p:sp>
        <p:nvSpPr>
          <p:cNvPr id="27" name="TextBox 26"/>
          <p:cNvSpPr txBox="1"/>
          <p:nvPr/>
        </p:nvSpPr>
        <p:spPr>
          <a:xfrm>
            <a:off x="3295014" y="3502897"/>
            <a:ext cx="2094614" cy="461665"/>
          </a:xfrm>
          <a:prstGeom prst="rect">
            <a:avLst/>
          </a:prstGeom>
          <a:noFill/>
        </p:spPr>
        <p:txBody>
          <a:bodyPr wrap="square" rtlCol="0">
            <a:spAutoFit/>
          </a:bodyPr>
          <a:lstStyle/>
          <a:p>
            <a:r>
              <a:rPr lang="en-ZA" sz="2400" dirty="0"/>
              <a:t>populations</a:t>
            </a:r>
          </a:p>
        </p:txBody>
      </p:sp>
      <p:sp>
        <p:nvSpPr>
          <p:cNvPr id="28" name="TextBox 27"/>
          <p:cNvSpPr txBox="1"/>
          <p:nvPr/>
        </p:nvSpPr>
        <p:spPr>
          <a:xfrm>
            <a:off x="3136689" y="2421308"/>
            <a:ext cx="2094614" cy="461665"/>
          </a:xfrm>
          <a:prstGeom prst="rect">
            <a:avLst/>
          </a:prstGeom>
          <a:noFill/>
        </p:spPr>
        <p:txBody>
          <a:bodyPr wrap="square" rtlCol="0">
            <a:spAutoFit/>
          </a:bodyPr>
          <a:lstStyle/>
          <a:p>
            <a:r>
              <a:rPr lang="en-ZA" sz="2400" dirty="0"/>
              <a:t>communities</a:t>
            </a:r>
          </a:p>
        </p:txBody>
      </p:sp>
      <p:pic>
        <p:nvPicPr>
          <p:cNvPr id="3" name="Picture 2"/>
          <p:cNvPicPr>
            <a:picLocks noChangeAspect="1"/>
          </p:cNvPicPr>
          <p:nvPr/>
        </p:nvPicPr>
        <p:blipFill rotWithShape="1">
          <a:blip/>
          <a:srcRect l="52276" t="1546" r="1238" b="35434"/>
          <a:stretch/>
        </p:blipFill>
        <p:spPr>
          <a:xfrm>
            <a:off x="4894729" y="1452060"/>
            <a:ext cx="4087906" cy="4421615"/>
          </a:xfrm>
          <a:prstGeom prst="rect">
            <a:avLst/>
          </a:prstGeom>
        </p:spPr>
      </p:pic>
      <p:sp>
        <p:nvSpPr>
          <p:cNvPr id="23" name="Textfeld 4"/>
          <p:cNvSpPr txBox="1"/>
          <p:nvPr/>
        </p:nvSpPr>
        <p:spPr>
          <a:xfrm>
            <a:off x="5583219" y="500068"/>
            <a:ext cx="3937298" cy="707886"/>
          </a:xfrm>
          <a:prstGeom prst="rect">
            <a:avLst/>
          </a:prstGeom>
          <a:noFill/>
        </p:spPr>
        <p:txBody>
          <a:bodyPr wrap="square" rtlCol="0">
            <a:spAutoFit/>
          </a:bodyPr>
          <a:lstStyle/>
          <a:p>
            <a:r>
              <a:rPr lang="de-CH" sz="4000" b="1" dirty="0">
                <a:solidFill>
                  <a:srgbClr val="C00000"/>
                </a:solidFill>
              </a:rPr>
              <a:t>= native species</a:t>
            </a:r>
          </a:p>
        </p:txBody>
      </p:sp>
    </p:spTree>
    <p:extLst>
      <p:ext uri="{BB962C8B-B14F-4D97-AF65-F5344CB8AC3E}">
        <p14:creationId xmlns:p14="http://schemas.microsoft.com/office/powerpoint/2010/main" val="170723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is it better than other schemes?</a:t>
            </a:r>
          </a:p>
        </p:txBody>
      </p:sp>
      <p:sp>
        <p:nvSpPr>
          <p:cNvPr id="3" name="Content Placeholder 2"/>
          <p:cNvSpPr>
            <a:spLocks noGrp="1"/>
          </p:cNvSpPr>
          <p:nvPr>
            <p:ph idx="1"/>
          </p:nvPr>
        </p:nvSpPr>
        <p:spPr>
          <a:xfrm>
            <a:off x="457200" y="1796526"/>
            <a:ext cx="8229600" cy="4329637"/>
          </a:xfrm>
        </p:spPr>
        <p:txBody>
          <a:bodyPr>
            <a:normAutofit/>
          </a:bodyPr>
          <a:lstStyle/>
          <a:p>
            <a:r>
              <a:rPr lang="en-ZA" dirty="0">
                <a:solidFill>
                  <a:schemeClr val="bg1">
                    <a:lumMod val="75000"/>
                  </a:schemeClr>
                </a:solidFill>
              </a:rPr>
              <a:t>Clearly distinct impact levels</a:t>
            </a:r>
          </a:p>
          <a:p>
            <a:r>
              <a:rPr lang="en-ZA" dirty="0"/>
              <a:t>Includes all impact mechanisms</a:t>
            </a:r>
          </a:p>
          <a:p>
            <a:r>
              <a:rPr lang="en-ZA" dirty="0">
                <a:solidFill>
                  <a:schemeClr val="bg1">
                    <a:lumMod val="75000"/>
                  </a:schemeClr>
                </a:solidFill>
              </a:rPr>
              <a:t>Applicable across taxonomic groups</a:t>
            </a:r>
          </a:p>
          <a:p>
            <a:r>
              <a:rPr lang="en-ZA" sz="3200" dirty="0">
                <a:solidFill>
                  <a:schemeClr val="bg1">
                    <a:lumMod val="75000"/>
                  </a:schemeClr>
                </a:solidFill>
              </a:rPr>
              <a:t>Adopted by IUCN and embedded in global conservation efforts</a:t>
            </a:r>
          </a:p>
        </p:txBody>
      </p:sp>
      <p:pic>
        <p:nvPicPr>
          <p:cNvPr id="4" name="Picture 2" descr="http://cmsdata.iucn.org/img/iucn_rgb_uncoated_300_4684.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021332" y="5097423"/>
            <a:ext cx="1262056" cy="120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3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EICAT?</a:t>
            </a:r>
          </a:p>
        </p:txBody>
      </p:sp>
      <p:sp>
        <p:nvSpPr>
          <p:cNvPr id="3" name="Content Placeholder 2"/>
          <p:cNvSpPr>
            <a:spLocks noGrp="1"/>
          </p:cNvSpPr>
          <p:nvPr>
            <p:ph idx="1"/>
          </p:nvPr>
        </p:nvSpPr>
        <p:spPr/>
        <p:txBody>
          <a:bodyPr>
            <a:normAutofit/>
          </a:bodyPr>
          <a:lstStyle/>
          <a:p>
            <a:pPr marL="0" indent="0" algn="ctr">
              <a:buNone/>
            </a:pPr>
            <a:r>
              <a:rPr lang="en-ZA" sz="4000" dirty="0"/>
              <a:t>A simple, objective and transparent method to classify alien taxa according to the magnitude and type of their detrimental environmental impact in recipient areas</a:t>
            </a:r>
          </a:p>
        </p:txBody>
      </p:sp>
    </p:spTree>
    <p:extLst>
      <p:ext uri="{BB962C8B-B14F-4D97-AF65-F5344CB8AC3E}">
        <p14:creationId xmlns:p14="http://schemas.microsoft.com/office/powerpoint/2010/main" val="351405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249" y="1308798"/>
            <a:ext cx="8229600" cy="4525963"/>
          </a:xfrm>
        </p:spPr>
        <p:txBody>
          <a:bodyPr>
            <a:normAutofit fontScale="92500" lnSpcReduction="10000"/>
          </a:bodyPr>
          <a:lstStyle/>
          <a:p>
            <a:pPr lvl="0" eaLnBrk="1" fontAlgn="auto" hangingPunct="1">
              <a:spcAft>
                <a:spcPts val="0"/>
              </a:spcAft>
            </a:pPr>
            <a:r>
              <a:rPr lang="en-GB" sz="2700" dirty="0">
                <a:solidFill>
                  <a:prstClr val="black"/>
                </a:solidFill>
              </a:rPr>
              <a:t>Competition </a:t>
            </a:r>
          </a:p>
          <a:p>
            <a:pPr lvl="0" eaLnBrk="1" fontAlgn="auto" hangingPunct="1">
              <a:spcAft>
                <a:spcPts val="0"/>
              </a:spcAft>
            </a:pPr>
            <a:r>
              <a:rPr lang="en-GB" sz="2700" dirty="0">
                <a:solidFill>
                  <a:prstClr val="black"/>
                </a:solidFill>
              </a:rPr>
              <a:t>Predation </a:t>
            </a:r>
          </a:p>
          <a:p>
            <a:pPr lvl="0" eaLnBrk="1" fontAlgn="auto" hangingPunct="1">
              <a:spcAft>
                <a:spcPts val="0"/>
              </a:spcAft>
            </a:pPr>
            <a:r>
              <a:rPr lang="en-GB" sz="2700" dirty="0">
                <a:solidFill>
                  <a:prstClr val="black"/>
                </a:solidFill>
              </a:rPr>
              <a:t>Hybridisation </a:t>
            </a:r>
          </a:p>
          <a:p>
            <a:pPr lvl="0" eaLnBrk="1" fontAlgn="auto" hangingPunct="1">
              <a:spcAft>
                <a:spcPts val="0"/>
              </a:spcAft>
            </a:pPr>
            <a:r>
              <a:rPr lang="en-GB" sz="2700" dirty="0">
                <a:solidFill>
                  <a:prstClr val="black"/>
                </a:solidFill>
              </a:rPr>
              <a:t>Transmission of diseases</a:t>
            </a:r>
          </a:p>
          <a:p>
            <a:pPr lvl="0" eaLnBrk="1" fontAlgn="auto" hangingPunct="1">
              <a:spcAft>
                <a:spcPts val="0"/>
              </a:spcAft>
            </a:pPr>
            <a:r>
              <a:rPr lang="en-GB" sz="2700" dirty="0">
                <a:solidFill>
                  <a:prstClr val="black"/>
                </a:solidFill>
              </a:rPr>
              <a:t>Parasitism </a:t>
            </a:r>
          </a:p>
          <a:p>
            <a:pPr lvl="0" eaLnBrk="1" fontAlgn="auto" hangingPunct="1">
              <a:spcAft>
                <a:spcPts val="0"/>
              </a:spcAft>
            </a:pPr>
            <a:r>
              <a:rPr lang="en-GB" sz="2700" dirty="0">
                <a:solidFill>
                  <a:prstClr val="black"/>
                </a:solidFill>
              </a:rPr>
              <a:t>Poisoning/toxicity </a:t>
            </a:r>
          </a:p>
          <a:p>
            <a:pPr lvl="0" eaLnBrk="1" fontAlgn="auto" hangingPunct="1">
              <a:spcAft>
                <a:spcPts val="0"/>
              </a:spcAft>
            </a:pPr>
            <a:r>
              <a:rPr lang="en-GB" sz="2700" dirty="0">
                <a:solidFill>
                  <a:prstClr val="black"/>
                </a:solidFill>
              </a:rPr>
              <a:t>Bio-fouling </a:t>
            </a:r>
          </a:p>
          <a:p>
            <a:pPr lvl="0" eaLnBrk="1" fontAlgn="auto" hangingPunct="1">
              <a:spcAft>
                <a:spcPts val="0"/>
              </a:spcAft>
            </a:pPr>
            <a:r>
              <a:rPr lang="en-GB" sz="2700" dirty="0">
                <a:solidFill>
                  <a:prstClr val="black"/>
                </a:solidFill>
              </a:rPr>
              <a:t>Grazing/herbivory/browsing </a:t>
            </a:r>
          </a:p>
          <a:p>
            <a:pPr lvl="0" eaLnBrk="1" fontAlgn="auto" hangingPunct="1">
              <a:spcAft>
                <a:spcPts val="0"/>
              </a:spcAft>
            </a:pPr>
            <a:r>
              <a:rPr lang="en-GB" sz="2700" dirty="0">
                <a:solidFill>
                  <a:prstClr val="black"/>
                </a:solidFill>
              </a:rPr>
              <a:t>Chemical, physical or structural impact on ecosystem </a:t>
            </a:r>
          </a:p>
          <a:p>
            <a:pPr lvl="0" eaLnBrk="1" fontAlgn="auto" hangingPunct="1">
              <a:spcAft>
                <a:spcPts val="0"/>
              </a:spcAft>
            </a:pPr>
            <a:r>
              <a:rPr lang="en-GB" sz="2700" dirty="0">
                <a:solidFill>
                  <a:prstClr val="black"/>
                </a:solidFill>
              </a:rPr>
              <a:t>Interaction with other alien species </a:t>
            </a:r>
            <a:endParaRPr lang="de-CH" sz="2700" dirty="0">
              <a:solidFill>
                <a:prstClr val="black"/>
              </a:solidFill>
            </a:endParaRPr>
          </a:p>
          <a:p>
            <a:endParaRPr lang="en-ZA" dirty="0"/>
          </a:p>
        </p:txBody>
      </p:sp>
      <p:sp>
        <p:nvSpPr>
          <p:cNvPr id="2" name="Title 1"/>
          <p:cNvSpPr>
            <a:spLocks noGrp="1"/>
          </p:cNvSpPr>
          <p:nvPr>
            <p:ph type="title"/>
          </p:nvPr>
        </p:nvSpPr>
        <p:spPr/>
        <p:txBody>
          <a:bodyPr/>
          <a:lstStyle/>
          <a:p>
            <a:r>
              <a:rPr lang="en-ZA" dirty="0"/>
              <a:t>Impact criteria (mechanisms)</a:t>
            </a:r>
          </a:p>
        </p:txBody>
      </p:sp>
    </p:spTree>
    <p:extLst>
      <p:ext uri="{BB962C8B-B14F-4D97-AF65-F5344CB8AC3E}">
        <p14:creationId xmlns:p14="http://schemas.microsoft.com/office/powerpoint/2010/main" val="87082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Competition</a:t>
            </a:r>
          </a:p>
        </p:txBody>
      </p:sp>
      <p:graphicFrame>
        <p:nvGraphicFramePr>
          <p:cNvPr id="7" name="Content Placeholder 6"/>
          <p:cNvGraphicFramePr>
            <a:graphicFrameLocks noGrp="1"/>
          </p:cNvGraphicFramePr>
          <p:nvPr>
            <p:ph idx="1"/>
          </p:nvPr>
        </p:nvGraphicFramePr>
        <p:xfrm>
          <a:off x="-1" y="1628800"/>
          <a:ext cx="8927982" cy="4896544"/>
        </p:xfrm>
        <a:graphic>
          <a:graphicData uri="http://schemas.openxmlformats.org/drawingml/2006/table">
            <a:tbl>
              <a:tblPr firstRow="1" firstCol="1" bandRow="1">
                <a:tableStyleId>{5C22544A-7EE6-4342-B048-85BDC9FD1C3A}</a:tableStyleId>
              </a:tblPr>
              <a:tblGrid>
                <a:gridCol w="179513">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509555">
                  <a:extLst>
                    <a:ext uri="{9D8B030D-6E8A-4147-A177-3AD203B41FA5}">
                      <a16:colId xmlns:a16="http://schemas.microsoft.com/office/drawing/2014/main" val="20003"/>
                    </a:ext>
                  </a:extLst>
                </a:gridCol>
                <a:gridCol w="1946829">
                  <a:extLst>
                    <a:ext uri="{9D8B030D-6E8A-4147-A177-3AD203B41FA5}">
                      <a16:colId xmlns:a16="http://schemas.microsoft.com/office/drawing/2014/main" val="20004"/>
                    </a:ext>
                  </a:extLst>
                </a:gridCol>
                <a:gridCol w="1763693">
                  <a:extLst>
                    <a:ext uri="{9D8B030D-6E8A-4147-A177-3AD203B41FA5}">
                      <a16:colId xmlns:a16="http://schemas.microsoft.com/office/drawing/2014/main" val="20005"/>
                    </a:ext>
                  </a:extLst>
                </a:gridCol>
              </a:tblGrid>
              <a:tr h="4896544">
                <a:tc>
                  <a:txBody>
                    <a:bodyPr/>
                    <a:lstStyle/>
                    <a:p>
                      <a:pPr algn="just">
                        <a:spcAft>
                          <a:spcPts val="0"/>
                        </a:spcAft>
                      </a:pPr>
                      <a:endParaRPr lang="en-ZA" sz="1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spcAft>
                          <a:spcPts val="0"/>
                        </a:spcAft>
                      </a:pPr>
                      <a:r>
                        <a:rPr lang="en-ZA" sz="1600" b="0" dirty="0">
                          <a:solidFill>
                            <a:schemeClr val="tx1"/>
                          </a:solidFill>
                          <a:effectLst/>
                        </a:rPr>
                        <a:t>Competition resulting in replacement or local extinction of one or several native species; changes in community composition are irreversible</a:t>
                      </a:r>
                      <a:endParaRPr lang="en-ZA" sz="16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spcAft>
                          <a:spcPts val="0"/>
                        </a:spcAft>
                      </a:pPr>
                      <a:r>
                        <a:rPr lang="en-ZA" sz="1600" b="0" dirty="0">
                          <a:solidFill>
                            <a:schemeClr val="tx1"/>
                          </a:solidFill>
                          <a:effectLst/>
                        </a:rPr>
                        <a:t>Competition resulting in local or population extinction of at least one native species, leading to changes in community composition, but changes are reversible when the alien taxon is removed</a:t>
                      </a:r>
                      <a:endParaRPr lang="en-ZA" sz="16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spcAft>
                          <a:spcPts val="0"/>
                        </a:spcAft>
                      </a:pPr>
                      <a:r>
                        <a:rPr lang="en-ZA" sz="1600" b="0" dirty="0">
                          <a:solidFill>
                            <a:schemeClr val="tx1"/>
                          </a:solidFill>
                          <a:effectLst/>
                        </a:rPr>
                        <a:t>Competition resulting in a decline of population size of at least one native species, but no changes in community composition</a:t>
                      </a:r>
                      <a:endParaRPr lang="en-ZA" sz="16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spcAft>
                          <a:spcPts val="0"/>
                        </a:spcAft>
                      </a:pPr>
                      <a:r>
                        <a:rPr lang="en-ZA" sz="1600" b="0" dirty="0">
                          <a:solidFill>
                            <a:schemeClr val="tx1"/>
                          </a:solidFill>
                          <a:effectLst/>
                        </a:rPr>
                        <a:t>Competition affects fitness (e.g., growth, reproduction, defence, </a:t>
                      </a:r>
                      <a:r>
                        <a:rPr lang="en-ZA" sz="1600" b="0" dirty="0" err="1">
                          <a:solidFill>
                            <a:schemeClr val="tx1"/>
                          </a:solidFill>
                          <a:effectLst/>
                        </a:rPr>
                        <a:t>immunocompetence</a:t>
                      </a:r>
                      <a:r>
                        <a:rPr lang="en-ZA" sz="1600" b="0" dirty="0">
                          <a:solidFill>
                            <a:schemeClr val="tx1"/>
                          </a:solidFill>
                          <a:effectLst/>
                        </a:rPr>
                        <a:t>) of native individuals without decline of their populations</a:t>
                      </a:r>
                      <a:endParaRPr lang="en-ZA" sz="16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spcAft>
                          <a:spcPts val="0"/>
                        </a:spcAft>
                      </a:pPr>
                      <a:r>
                        <a:rPr lang="en-ZA" sz="1600" b="0" dirty="0">
                          <a:solidFill>
                            <a:schemeClr val="tx1"/>
                          </a:solidFill>
                          <a:effectLst/>
                        </a:rPr>
                        <a:t>Negligible level of competition with native species; reduction of fitness of native individuals is not detectable</a:t>
                      </a:r>
                      <a:endParaRPr lang="en-ZA" sz="16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179512" y="1268760"/>
            <a:ext cx="1080120" cy="369332"/>
          </a:xfrm>
          <a:prstGeom prst="rect">
            <a:avLst/>
          </a:prstGeom>
          <a:noFill/>
        </p:spPr>
        <p:txBody>
          <a:bodyPr wrap="square" rtlCol="0">
            <a:spAutoFit/>
          </a:bodyPr>
          <a:lstStyle/>
          <a:p>
            <a:r>
              <a:rPr lang="en-ZA" b="1" dirty="0"/>
              <a:t>Massive</a:t>
            </a:r>
          </a:p>
        </p:txBody>
      </p:sp>
      <p:sp>
        <p:nvSpPr>
          <p:cNvPr id="9" name="TextBox 8"/>
          <p:cNvSpPr txBox="1"/>
          <p:nvPr/>
        </p:nvSpPr>
        <p:spPr>
          <a:xfrm>
            <a:off x="1835696" y="1268760"/>
            <a:ext cx="1080120" cy="369332"/>
          </a:xfrm>
          <a:prstGeom prst="rect">
            <a:avLst/>
          </a:prstGeom>
          <a:noFill/>
        </p:spPr>
        <p:txBody>
          <a:bodyPr wrap="square" rtlCol="0">
            <a:spAutoFit/>
          </a:bodyPr>
          <a:lstStyle/>
          <a:p>
            <a:r>
              <a:rPr lang="en-ZA" b="1" dirty="0"/>
              <a:t>Major</a:t>
            </a:r>
          </a:p>
        </p:txBody>
      </p:sp>
      <p:sp>
        <p:nvSpPr>
          <p:cNvPr id="10" name="TextBox 9"/>
          <p:cNvSpPr txBox="1"/>
          <p:nvPr/>
        </p:nvSpPr>
        <p:spPr>
          <a:xfrm>
            <a:off x="3707904" y="1268760"/>
            <a:ext cx="1152128" cy="369332"/>
          </a:xfrm>
          <a:prstGeom prst="rect">
            <a:avLst/>
          </a:prstGeom>
          <a:noFill/>
        </p:spPr>
        <p:txBody>
          <a:bodyPr wrap="square" rtlCol="0">
            <a:spAutoFit/>
          </a:bodyPr>
          <a:lstStyle/>
          <a:p>
            <a:r>
              <a:rPr lang="en-ZA" b="1" dirty="0"/>
              <a:t>Moderate</a:t>
            </a:r>
          </a:p>
        </p:txBody>
      </p:sp>
      <p:sp>
        <p:nvSpPr>
          <p:cNvPr id="11" name="TextBox 10"/>
          <p:cNvSpPr txBox="1"/>
          <p:nvPr/>
        </p:nvSpPr>
        <p:spPr>
          <a:xfrm>
            <a:off x="5364088" y="1268760"/>
            <a:ext cx="1152128" cy="369332"/>
          </a:xfrm>
          <a:prstGeom prst="rect">
            <a:avLst/>
          </a:prstGeom>
          <a:noFill/>
        </p:spPr>
        <p:txBody>
          <a:bodyPr wrap="square" rtlCol="0">
            <a:spAutoFit/>
          </a:bodyPr>
          <a:lstStyle/>
          <a:p>
            <a:r>
              <a:rPr lang="en-ZA" b="1" dirty="0"/>
              <a:t>Minor</a:t>
            </a:r>
          </a:p>
        </p:txBody>
      </p:sp>
      <p:sp>
        <p:nvSpPr>
          <p:cNvPr id="12" name="TextBox 11"/>
          <p:cNvSpPr txBox="1"/>
          <p:nvPr/>
        </p:nvSpPr>
        <p:spPr>
          <a:xfrm>
            <a:off x="7164288" y="1268760"/>
            <a:ext cx="1152128" cy="369332"/>
          </a:xfrm>
          <a:prstGeom prst="rect">
            <a:avLst/>
          </a:prstGeom>
          <a:noFill/>
        </p:spPr>
        <p:txBody>
          <a:bodyPr wrap="square" rtlCol="0">
            <a:spAutoFit/>
          </a:bodyPr>
          <a:lstStyle/>
          <a:p>
            <a:r>
              <a:rPr lang="en-ZA" b="1" dirty="0"/>
              <a:t>Minimal</a:t>
            </a:r>
          </a:p>
        </p:txBody>
      </p:sp>
    </p:spTree>
    <p:extLst>
      <p:ext uri="{BB962C8B-B14F-4D97-AF65-F5344CB8AC3E}">
        <p14:creationId xmlns:p14="http://schemas.microsoft.com/office/powerpoint/2010/main" val="2457967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is it better than other schemes?</a:t>
            </a:r>
          </a:p>
        </p:txBody>
      </p:sp>
      <p:sp>
        <p:nvSpPr>
          <p:cNvPr id="3" name="Content Placeholder 2"/>
          <p:cNvSpPr>
            <a:spLocks noGrp="1"/>
          </p:cNvSpPr>
          <p:nvPr>
            <p:ph idx="1"/>
          </p:nvPr>
        </p:nvSpPr>
        <p:spPr>
          <a:xfrm>
            <a:off x="457200" y="1796526"/>
            <a:ext cx="8229600" cy="4329637"/>
          </a:xfrm>
        </p:spPr>
        <p:txBody>
          <a:bodyPr>
            <a:normAutofit/>
          </a:bodyPr>
          <a:lstStyle/>
          <a:p>
            <a:r>
              <a:rPr lang="en-ZA" dirty="0">
                <a:solidFill>
                  <a:schemeClr val="bg1">
                    <a:lumMod val="75000"/>
                  </a:schemeClr>
                </a:solidFill>
              </a:rPr>
              <a:t>Clearly distinct impact levels</a:t>
            </a:r>
          </a:p>
          <a:p>
            <a:r>
              <a:rPr lang="en-ZA" dirty="0">
                <a:solidFill>
                  <a:schemeClr val="bg1">
                    <a:lumMod val="75000"/>
                  </a:schemeClr>
                </a:solidFill>
              </a:rPr>
              <a:t>Includes all impact mechanisms</a:t>
            </a:r>
          </a:p>
          <a:p>
            <a:r>
              <a:rPr lang="en-ZA" dirty="0"/>
              <a:t>Applicable across taxonomic groups</a:t>
            </a:r>
          </a:p>
          <a:p>
            <a:r>
              <a:rPr lang="en-ZA" sz="3200" dirty="0">
                <a:solidFill>
                  <a:schemeClr val="bg1">
                    <a:lumMod val="75000"/>
                  </a:schemeClr>
                </a:solidFill>
              </a:rPr>
              <a:t>Adopted by IUCN and embedded in global conservation efforts</a:t>
            </a:r>
          </a:p>
        </p:txBody>
      </p:sp>
      <p:pic>
        <p:nvPicPr>
          <p:cNvPr id="4" name="Picture 2" descr="http://cmsdata.iucn.org/img/iucn_rgb_uncoated_300_4684.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021332" y="5097423"/>
            <a:ext cx="1262056" cy="120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56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a:srcRect l="23443" t="8975" r="25641" b="3602"/>
          <a:stretch/>
        </p:blipFill>
        <p:spPr>
          <a:xfrm>
            <a:off x="1092200" y="1182105"/>
            <a:ext cx="3924300" cy="5053596"/>
          </a:xfrm>
          <a:prstGeom prst="rect">
            <a:avLst/>
          </a:prstGeom>
        </p:spPr>
      </p:pic>
      <p:pic>
        <p:nvPicPr>
          <p:cNvPr id="8" name="Picture 7"/>
          <p:cNvPicPr>
            <a:picLocks noChangeAspect="1"/>
          </p:cNvPicPr>
          <p:nvPr/>
        </p:nvPicPr>
        <p:blipFill>
          <a:blip/>
          <a:stretch>
            <a:fillRect/>
          </a:stretch>
        </p:blipFill>
        <p:spPr>
          <a:xfrm>
            <a:off x="7154472" y="114300"/>
            <a:ext cx="1887927" cy="1562100"/>
          </a:xfrm>
          <a:prstGeom prst="rect">
            <a:avLst/>
          </a:prstGeom>
        </p:spPr>
      </p:pic>
      <p:sp>
        <p:nvSpPr>
          <p:cNvPr id="2" name="Title 1"/>
          <p:cNvSpPr>
            <a:spLocks noGrp="1"/>
          </p:cNvSpPr>
          <p:nvPr>
            <p:ph type="title"/>
          </p:nvPr>
        </p:nvSpPr>
        <p:spPr/>
        <p:txBody>
          <a:bodyPr/>
          <a:lstStyle/>
          <a:p>
            <a:r>
              <a:rPr lang="en-ZA" dirty="0"/>
              <a:t>Taxa assessed</a:t>
            </a:r>
          </a:p>
        </p:txBody>
      </p:sp>
      <p:pic>
        <p:nvPicPr>
          <p:cNvPr id="9" name="Picture 8"/>
          <p:cNvPicPr>
            <a:picLocks noChangeAspect="1"/>
          </p:cNvPicPr>
          <p:nvPr/>
        </p:nvPicPr>
        <p:blipFill rotWithShape="1">
          <a:blip/>
          <a:srcRect b="68889"/>
          <a:stretch/>
        </p:blipFill>
        <p:spPr>
          <a:xfrm>
            <a:off x="6179763" y="5518404"/>
            <a:ext cx="2862637" cy="831596"/>
          </a:xfrm>
          <a:prstGeom prst="rect">
            <a:avLst/>
          </a:prstGeom>
        </p:spPr>
      </p:pic>
      <p:pic>
        <p:nvPicPr>
          <p:cNvPr id="7" name="Content Placeholder 6"/>
          <p:cNvPicPr>
            <a:picLocks noGrp="1" noChangeAspect="1"/>
          </p:cNvPicPr>
          <p:nvPr>
            <p:ph idx="1"/>
          </p:nvPr>
        </p:nvPicPr>
        <p:blipFill rotWithShape="1">
          <a:blip/>
          <a:srcRect r="-4071" b="25008"/>
          <a:stretch/>
        </p:blipFill>
        <p:spPr>
          <a:xfrm>
            <a:off x="4676642" y="5408872"/>
            <a:ext cx="852489" cy="818759"/>
          </a:xfrm>
          <a:prstGeom prst="rect">
            <a:avLst/>
          </a:prstGeom>
        </p:spPr>
      </p:pic>
      <p:pic>
        <p:nvPicPr>
          <p:cNvPr id="11" name="Picture 10"/>
          <p:cNvPicPr>
            <a:picLocks noChangeAspect="1"/>
          </p:cNvPicPr>
          <p:nvPr/>
        </p:nvPicPr>
        <p:blipFill rotWithShape="1">
          <a:blip/>
          <a:srcRect l="23778" r="19333" b="7143"/>
          <a:stretch/>
        </p:blipFill>
        <p:spPr>
          <a:xfrm>
            <a:off x="939800" y="5673527"/>
            <a:ext cx="1143000" cy="1044773"/>
          </a:xfrm>
          <a:prstGeom prst="rect">
            <a:avLst/>
          </a:prstGeom>
        </p:spPr>
      </p:pic>
      <p:sp>
        <p:nvSpPr>
          <p:cNvPr id="1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7" name="Picture 16"/>
          <p:cNvPicPr>
            <a:picLocks noChangeAspect="1"/>
          </p:cNvPicPr>
          <p:nvPr/>
        </p:nvPicPr>
        <p:blipFill>
          <a:blip/>
          <a:stretch>
            <a:fillRect/>
          </a:stretch>
        </p:blipFill>
        <p:spPr>
          <a:xfrm>
            <a:off x="5568147" y="2300492"/>
            <a:ext cx="2824163" cy="3252395"/>
          </a:xfrm>
          <a:prstGeom prst="rect">
            <a:avLst/>
          </a:prstGeom>
        </p:spPr>
      </p:pic>
    </p:spTree>
    <p:extLst>
      <p:ext uri="{BB962C8B-B14F-4D97-AF65-F5344CB8AC3E}">
        <p14:creationId xmlns:p14="http://schemas.microsoft.com/office/powerpoint/2010/main" val="244413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a:t>Amphibians</a:t>
            </a:r>
          </a:p>
        </p:txBody>
      </p:sp>
      <p:pic>
        <p:nvPicPr>
          <p:cNvPr id="5" name="Picture 4"/>
          <p:cNvPicPr/>
          <p:nvPr/>
        </p:nvPicPr>
        <p:blipFill rotWithShape="1">
          <a:blip>
            <a:extLst>
              <a:ext uri="{28A0092B-C50C-407E-A947-70E740481C1C}">
                <a14:useLocalDpi xmlns:a14="http://schemas.microsoft.com/office/drawing/2010/main" val="0"/>
              </a:ext>
            </a:extLst>
          </a:blip>
          <a:srcRect l="4797" t="9975" r="12411" b="3879"/>
          <a:stretch/>
        </p:blipFill>
        <p:spPr bwMode="auto">
          <a:xfrm>
            <a:off x="1461155" y="2168165"/>
            <a:ext cx="4920791" cy="3930978"/>
          </a:xfrm>
          <a:prstGeom prst="rect">
            <a:avLst/>
          </a:prstGeom>
          <a:noFill/>
          <a:ln>
            <a:noFill/>
          </a:ln>
        </p:spPr>
      </p:pic>
      <p:sp>
        <p:nvSpPr>
          <p:cNvPr id="6" name="TextBox 5"/>
          <p:cNvSpPr txBox="1"/>
          <p:nvPr/>
        </p:nvSpPr>
        <p:spPr>
          <a:xfrm>
            <a:off x="6400802" y="2488677"/>
            <a:ext cx="1960775" cy="369332"/>
          </a:xfrm>
          <a:prstGeom prst="rect">
            <a:avLst/>
          </a:prstGeom>
          <a:noFill/>
        </p:spPr>
        <p:txBody>
          <a:bodyPr wrap="square" rtlCol="0">
            <a:spAutoFit/>
          </a:bodyPr>
          <a:lstStyle/>
          <a:p>
            <a:r>
              <a:rPr lang="en-ZA" dirty="0"/>
              <a:t>&lt;- 3 species</a:t>
            </a:r>
          </a:p>
        </p:txBody>
      </p:sp>
      <p:sp>
        <p:nvSpPr>
          <p:cNvPr id="8" name="TextBox 7"/>
          <p:cNvSpPr txBox="1"/>
          <p:nvPr/>
        </p:nvSpPr>
        <p:spPr>
          <a:xfrm>
            <a:off x="6402375" y="3310379"/>
            <a:ext cx="1555422" cy="369332"/>
          </a:xfrm>
          <a:prstGeom prst="rect">
            <a:avLst/>
          </a:prstGeom>
          <a:noFill/>
        </p:spPr>
        <p:txBody>
          <a:bodyPr wrap="square" rtlCol="0">
            <a:spAutoFit/>
          </a:bodyPr>
          <a:lstStyle/>
          <a:p>
            <a:r>
              <a:rPr lang="en-ZA" dirty="0"/>
              <a:t>&lt;- 7 species</a:t>
            </a:r>
          </a:p>
        </p:txBody>
      </p:sp>
      <p:sp>
        <p:nvSpPr>
          <p:cNvPr id="9" name="TextBox 8"/>
          <p:cNvSpPr txBox="1"/>
          <p:nvPr/>
        </p:nvSpPr>
        <p:spPr>
          <a:xfrm>
            <a:off x="6392948" y="3696879"/>
            <a:ext cx="1555422" cy="369332"/>
          </a:xfrm>
          <a:prstGeom prst="rect">
            <a:avLst/>
          </a:prstGeom>
          <a:noFill/>
        </p:spPr>
        <p:txBody>
          <a:bodyPr wrap="square" rtlCol="0">
            <a:spAutoFit/>
          </a:bodyPr>
          <a:lstStyle/>
          <a:p>
            <a:r>
              <a:rPr lang="en-ZA" dirty="0"/>
              <a:t>&lt;- 18 species</a:t>
            </a:r>
          </a:p>
        </p:txBody>
      </p:sp>
      <p:sp>
        <p:nvSpPr>
          <p:cNvPr id="10" name="TextBox 9"/>
          <p:cNvSpPr txBox="1"/>
          <p:nvPr/>
        </p:nvSpPr>
        <p:spPr>
          <a:xfrm>
            <a:off x="6411802" y="4111658"/>
            <a:ext cx="1555422" cy="369332"/>
          </a:xfrm>
          <a:prstGeom prst="rect">
            <a:avLst/>
          </a:prstGeom>
          <a:noFill/>
        </p:spPr>
        <p:txBody>
          <a:bodyPr wrap="square" rtlCol="0">
            <a:spAutoFit/>
          </a:bodyPr>
          <a:lstStyle/>
          <a:p>
            <a:r>
              <a:rPr lang="en-ZA" dirty="0"/>
              <a:t>&lt;- 3 species</a:t>
            </a:r>
          </a:p>
        </p:txBody>
      </p:sp>
      <p:sp>
        <p:nvSpPr>
          <p:cNvPr id="12" name="TextBox 11"/>
          <p:cNvSpPr txBox="1"/>
          <p:nvPr/>
        </p:nvSpPr>
        <p:spPr>
          <a:xfrm>
            <a:off x="6374093" y="4771535"/>
            <a:ext cx="1960775" cy="369332"/>
          </a:xfrm>
          <a:prstGeom prst="rect">
            <a:avLst/>
          </a:prstGeom>
          <a:noFill/>
        </p:spPr>
        <p:txBody>
          <a:bodyPr wrap="square" rtlCol="0">
            <a:spAutoFit/>
          </a:bodyPr>
          <a:lstStyle/>
          <a:p>
            <a:r>
              <a:rPr lang="en-ZA" dirty="0"/>
              <a:t>&lt;- 65 species</a:t>
            </a:r>
          </a:p>
        </p:txBody>
      </p:sp>
      <p:sp>
        <p:nvSpPr>
          <p:cNvPr id="13" name="TextBox 12"/>
          <p:cNvSpPr txBox="1"/>
          <p:nvPr/>
        </p:nvSpPr>
        <p:spPr>
          <a:xfrm>
            <a:off x="6402373" y="2895601"/>
            <a:ext cx="2242006" cy="369332"/>
          </a:xfrm>
          <a:prstGeom prst="rect">
            <a:avLst/>
          </a:prstGeom>
          <a:noFill/>
        </p:spPr>
        <p:txBody>
          <a:bodyPr wrap="square" rtlCol="0">
            <a:spAutoFit/>
          </a:bodyPr>
          <a:lstStyle/>
          <a:p>
            <a:r>
              <a:rPr lang="en-ZA" dirty="0"/>
              <a:t>&lt;- 8 species</a:t>
            </a:r>
          </a:p>
        </p:txBody>
      </p:sp>
      <p:sp>
        <p:nvSpPr>
          <p:cNvPr id="14" name="Rectangle 13"/>
          <p:cNvSpPr/>
          <p:nvPr/>
        </p:nvSpPr>
        <p:spPr>
          <a:xfrm>
            <a:off x="372097" y="1467622"/>
            <a:ext cx="3653148" cy="1200329"/>
          </a:xfrm>
          <a:prstGeom prst="rect">
            <a:avLst/>
          </a:prstGeom>
        </p:spPr>
        <p:txBody>
          <a:bodyPr wrap="square">
            <a:spAutoFit/>
          </a:bodyPr>
          <a:lstStyle/>
          <a:p>
            <a:r>
              <a:rPr lang="en-US" sz="2400" dirty="0"/>
              <a:t>242 published sources</a:t>
            </a:r>
          </a:p>
          <a:p>
            <a:r>
              <a:rPr lang="en-US" sz="2400" dirty="0"/>
              <a:t>Impact data for ~37% of species (39)</a:t>
            </a:r>
          </a:p>
        </p:txBody>
      </p:sp>
      <p:sp>
        <p:nvSpPr>
          <p:cNvPr id="15" name="TextBox 14"/>
          <p:cNvSpPr txBox="1"/>
          <p:nvPr/>
        </p:nvSpPr>
        <p:spPr>
          <a:xfrm>
            <a:off x="0" y="4999350"/>
            <a:ext cx="2329991" cy="369332"/>
          </a:xfrm>
          <a:prstGeom prst="rect">
            <a:avLst/>
          </a:prstGeom>
          <a:noFill/>
        </p:spPr>
        <p:txBody>
          <a:bodyPr wrap="square" rtlCol="0">
            <a:spAutoFit/>
          </a:bodyPr>
          <a:lstStyle/>
          <a:p>
            <a:r>
              <a:rPr lang="en-ZA" dirty="0"/>
              <a:t>7511 species -&gt;</a:t>
            </a:r>
          </a:p>
        </p:txBody>
      </p:sp>
      <p:sp>
        <p:nvSpPr>
          <p:cNvPr id="16" name="TextBox 15"/>
          <p:cNvSpPr txBox="1"/>
          <p:nvPr/>
        </p:nvSpPr>
        <p:spPr>
          <a:xfrm>
            <a:off x="859411" y="3839852"/>
            <a:ext cx="2329991" cy="369332"/>
          </a:xfrm>
          <a:prstGeom prst="rect">
            <a:avLst/>
          </a:prstGeom>
          <a:noFill/>
        </p:spPr>
        <p:txBody>
          <a:bodyPr wrap="square" rtlCol="0">
            <a:spAutoFit/>
          </a:bodyPr>
          <a:lstStyle/>
          <a:p>
            <a:r>
              <a:rPr lang="en-ZA" dirty="0"/>
              <a:t>104 species -&gt;</a:t>
            </a:r>
          </a:p>
        </p:txBody>
      </p:sp>
      <p:pic>
        <p:nvPicPr>
          <p:cNvPr id="17" name="Picture 16"/>
          <p:cNvPicPr>
            <a:picLocks noChangeAspect="1"/>
          </p:cNvPicPr>
          <p:nvPr/>
        </p:nvPicPr>
        <p:blipFill rotWithShape="1">
          <a:blip/>
          <a:srcRect l="4602" t="7810" r="3766"/>
          <a:stretch/>
        </p:blipFill>
        <p:spPr>
          <a:xfrm>
            <a:off x="5956300" y="127000"/>
            <a:ext cx="2689263" cy="2029227"/>
          </a:xfrm>
          <a:prstGeom prst="rect">
            <a:avLst/>
          </a:prstGeom>
        </p:spPr>
      </p:pic>
      <p:sp>
        <p:nvSpPr>
          <p:cNvPr id="18" name="Textfeld 2"/>
          <p:cNvSpPr txBox="1">
            <a:spLocks noChangeArrowheads="1"/>
          </p:cNvSpPr>
          <p:nvPr/>
        </p:nvSpPr>
        <p:spPr bwMode="auto">
          <a:xfrm>
            <a:off x="4550485" y="6510338"/>
            <a:ext cx="4593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sz="1600" dirty="0"/>
              <a:t>Kumschick et al. (2017) Neobiota</a:t>
            </a:r>
          </a:p>
        </p:txBody>
      </p:sp>
    </p:spTree>
    <p:extLst>
      <p:ext uri="{BB962C8B-B14F-4D97-AF65-F5344CB8AC3E}">
        <p14:creationId xmlns:p14="http://schemas.microsoft.com/office/powerpoint/2010/main" val="410854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a:t>Gastropods (SA)</a:t>
            </a:r>
          </a:p>
        </p:txBody>
      </p:sp>
      <p:pic>
        <p:nvPicPr>
          <p:cNvPr id="5" name="Picture 4"/>
          <p:cNvPicPr/>
          <p:nvPr/>
        </p:nvPicPr>
        <p:blipFill rotWithShape="1">
          <a:blip>
            <a:extLst>
              <a:ext uri="{28A0092B-C50C-407E-A947-70E740481C1C}">
                <a14:useLocalDpi xmlns:a14="http://schemas.microsoft.com/office/drawing/2010/main" val="0"/>
              </a:ext>
            </a:extLst>
          </a:blip>
          <a:srcRect l="4797" t="9975" r="12411" b="3879"/>
          <a:stretch/>
        </p:blipFill>
        <p:spPr bwMode="auto">
          <a:xfrm>
            <a:off x="1461155" y="2168165"/>
            <a:ext cx="4920791" cy="3930978"/>
          </a:xfrm>
          <a:prstGeom prst="rect">
            <a:avLst/>
          </a:prstGeom>
          <a:noFill/>
          <a:ln>
            <a:noFill/>
          </a:ln>
        </p:spPr>
      </p:pic>
      <p:sp>
        <p:nvSpPr>
          <p:cNvPr id="8" name="TextBox 7"/>
          <p:cNvSpPr txBox="1"/>
          <p:nvPr/>
        </p:nvSpPr>
        <p:spPr>
          <a:xfrm>
            <a:off x="6402375" y="3310379"/>
            <a:ext cx="1555422" cy="369332"/>
          </a:xfrm>
          <a:prstGeom prst="rect">
            <a:avLst/>
          </a:prstGeom>
          <a:noFill/>
        </p:spPr>
        <p:txBody>
          <a:bodyPr wrap="square" rtlCol="0">
            <a:spAutoFit/>
          </a:bodyPr>
          <a:lstStyle/>
          <a:p>
            <a:r>
              <a:rPr lang="en-ZA" dirty="0"/>
              <a:t>&lt;- 8</a:t>
            </a:r>
          </a:p>
        </p:txBody>
      </p:sp>
      <p:sp>
        <p:nvSpPr>
          <p:cNvPr id="9" name="TextBox 8"/>
          <p:cNvSpPr txBox="1"/>
          <p:nvPr/>
        </p:nvSpPr>
        <p:spPr>
          <a:xfrm>
            <a:off x="6392948" y="3696879"/>
            <a:ext cx="1555422" cy="369332"/>
          </a:xfrm>
          <a:prstGeom prst="rect">
            <a:avLst/>
          </a:prstGeom>
          <a:noFill/>
        </p:spPr>
        <p:txBody>
          <a:bodyPr wrap="square" rtlCol="0">
            <a:spAutoFit/>
          </a:bodyPr>
          <a:lstStyle/>
          <a:p>
            <a:r>
              <a:rPr lang="en-ZA" dirty="0"/>
              <a:t>&lt;- 12</a:t>
            </a:r>
          </a:p>
        </p:txBody>
      </p:sp>
      <p:sp>
        <p:nvSpPr>
          <p:cNvPr id="10" name="TextBox 9"/>
          <p:cNvSpPr txBox="1"/>
          <p:nvPr/>
        </p:nvSpPr>
        <p:spPr>
          <a:xfrm>
            <a:off x="6411802" y="4111658"/>
            <a:ext cx="1555422" cy="369332"/>
          </a:xfrm>
          <a:prstGeom prst="rect">
            <a:avLst/>
          </a:prstGeom>
          <a:noFill/>
        </p:spPr>
        <p:txBody>
          <a:bodyPr wrap="square" rtlCol="0">
            <a:spAutoFit/>
          </a:bodyPr>
          <a:lstStyle/>
          <a:p>
            <a:r>
              <a:rPr lang="en-ZA" dirty="0"/>
              <a:t>&lt;- 2</a:t>
            </a:r>
          </a:p>
        </p:txBody>
      </p:sp>
      <p:sp>
        <p:nvSpPr>
          <p:cNvPr id="11" name="TextBox 10"/>
          <p:cNvSpPr txBox="1"/>
          <p:nvPr/>
        </p:nvSpPr>
        <p:spPr>
          <a:xfrm>
            <a:off x="1331372" y="4505488"/>
            <a:ext cx="2329991" cy="369332"/>
          </a:xfrm>
          <a:prstGeom prst="rect">
            <a:avLst/>
          </a:prstGeom>
          <a:noFill/>
        </p:spPr>
        <p:txBody>
          <a:bodyPr wrap="square" rtlCol="0">
            <a:spAutoFit/>
          </a:bodyPr>
          <a:lstStyle/>
          <a:p>
            <a:r>
              <a:rPr lang="en-ZA" dirty="0"/>
              <a:t>34 -&gt;</a:t>
            </a:r>
          </a:p>
        </p:txBody>
      </p:sp>
      <p:sp>
        <p:nvSpPr>
          <p:cNvPr id="12" name="TextBox 11"/>
          <p:cNvSpPr txBox="1"/>
          <p:nvPr/>
        </p:nvSpPr>
        <p:spPr>
          <a:xfrm>
            <a:off x="6374093" y="4771535"/>
            <a:ext cx="1960775" cy="369332"/>
          </a:xfrm>
          <a:prstGeom prst="rect">
            <a:avLst/>
          </a:prstGeom>
          <a:noFill/>
        </p:spPr>
        <p:txBody>
          <a:bodyPr wrap="square" rtlCol="0">
            <a:spAutoFit/>
          </a:bodyPr>
          <a:lstStyle/>
          <a:p>
            <a:r>
              <a:rPr lang="en-ZA" dirty="0"/>
              <a:t>&lt;- 8</a:t>
            </a:r>
          </a:p>
        </p:txBody>
      </p:sp>
      <p:sp>
        <p:nvSpPr>
          <p:cNvPr id="13" name="TextBox 12"/>
          <p:cNvSpPr txBox="1"/>
          <p:nvPr/>
        </p:nvSpPr>
        <p:spPr>
          <a:xfrm>
            <a:off x="6402373" y="2895601"/>
            <a:ext cx="2242006" cy="369332"/>
          </a:xfrm>
          <a:prstGeom prst="rect">
            <a:avLst/>
          </a:prstGeom>
          <a:noFill/>
        </p:spPr>
        <p:txBody>
          <a:bodyPr wrap="square" rtlCol="0">
            <a:spAutoFit/>
          </a:bodyPr>
          <a:lstStyle/>
          <a:p>
            <a:r>
              <a:rPr lang="en-ZA" dirty="0"/>
              <a:t>&lt;- 4</a:t>
            </a:r>
          </a:p>
        </p:txBody>
      </p:sp>
      <p:sp>
        <p:nvSpPr>
          <p:cNvPr id="14" name="Rectangle 13"/>
          <p:cNvSpPr/>
          <p:nvPr/>
        </p:nvSpPr>
        <p:spPr>
          <a:xfrm>
            <a:off x="372097" y="1467622"/>
            <a:ext cx="3653148" cy="830997"/>
          </a:xfrm>
          <a:prstGeom prst="rect">
            <a:avLst/>
          </a:prstGeom>
        </p:spPr>
        <p:txBody>
          <a:bodyPr wrap="square">
            <a:spAutoFit/>
          </a:bodyPr>
          <a:lstStyle/>
          <a:p>
            <a:r>
              <a:rPr lang="en-US" sz="2400" dirty="0"/>
              <a:t>34 species assessed</a:t>
            </a:r>
          </a:p>
          <a:p>
            <a:r>
              <a:rPr lang="en-US" sz="2400" dirty="0"/>
              <a:t>146 published sources</a:t>
            </a:r>
          </a:p>
        </p:txBody>
      </p:sp>
      <p:sp>
        <p:nvSpPr>
          <p:cNvPr id="16" name="TextBox 15"/>
          <p:cNvSpPr txBox="1"/>
          <p:nvPr/>
        </p:nvSpPr>
        <p:spPr>
          <a:xfrm>
            <a:off x="1910999" y="3147578"/>
            <a:ext cx="2329991" cy="369332"/>
          </a:xfrm>
          <a:prstGeom prst="rect">
            <a:avLst/>
          </a:prstGeom>
          <a:noFill/>
        </p:spPr>
        <p:txBody>
          <a:bodyPr wrap="square" rtlCol="0">
            <a:spAutoFit/>
          </a:bodyPr>
          <a:lstStyle/>
          <a:p>
            <a:r>
              <a:rPr lang="en-ZA" dirty="0"/>
              <a:t>26 -&gt;</a:t>
            </a:r>
          </a:p>
        </p:txBody>
      </p:sp>
      <p:pic>
        <p:nvPicPr>
          <p:cNvPr id="19" name="Picture 18"/>
          <p:cNvPicPr>
            <a:picLocks noChangeAspect="1"/>
          </p:cNvPicPr>
          <p:nvPr/>
        </p:nvPicPr>
        <p:blipFill rotWithShape="1">
          <a:blip/>
          <a:srcRect t="4814" b="4444"/>
          <a:stretch/>
        </p:blipFill>
        <p:spPr>
          <a:xfrm>
            <a:off x="5994400" y="131411"/>
            <a:ext cx="3035299" cy="2065690"/>
          </a:xfrm>
          <a:prstGeom prst="rect">
            <a:avLst/>
          </a:prstGeom>
        </p:spPr>
      </p:pic>
      <p:sp>
        <p:nvSpPr>
          <p:cNvPr id="20" name="Textfeld 2"/>
          <p:cNvSpPr txBox="1">
            <a:spLocks noChangeArrowheads="1"/>
          </p:cNvSpPr>
          <p:nvPr/>
        </p:nvSpPr>
        <p:spPr bwMode="auto">
          <a:xfrm>
            <a:off x="4550485" y="6510338"/>
            <a:ext cx="4593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sz="1600" dirty="0"/>
              <a:t>Kesner &amp; Kumschick (2018) Ecol Evol</a:t>
            </a:r>
          </a:p>
        </p:txBody>
      </p:sp>
    </p:spTree>
    <p:extLst>
      <p:ext uri="{BB962C8B-B14F-4D97-AF65-F5344CB8AC3E}">
        <p14:creationId xmlns:p14="http://schemas.microsoft.com/office/powerpoint/2010/main" val="3716708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a:stretch>
            <a:fillRect/>
          </a:stretch>
        </p:blipFill>
        <p:spPr>
          <a:xfrm>
            <a:off x="6519134" y="1"/>
            <a:ext cx="2624866" cy="3417338"/>
          </a:xfrm>
          <a:prstGeom prst="rect">
            <a:avLst/>
          </a:prstGeom>
        </p:spPr>
      </p:pic>
      <p:sp>
        <p:nvSpPr>
          <p:cNvPr id="2" name="Title 1"/>
          <p:cNvSpPr>
            <a:spLocks noGrp="1"/>
          </p:cNvSpPr>
          <p:nvPr>
            <p:ph type="title"/>
          </p:nvPr>
        </p:nvSpPr>
        <p:spPr/>
        <p:txBody>
          <a:bodyPr/>
          <a:lstStyle/>
          <a:p>
            <a:pPr algn="l"/>
            <a:r>
              <a:rPr lang="en-ZA" dirty="0"/>
              <a:t>Bamboos</a:t>
            </a:r>
          </a:p>
        </p:txBody>
      </p:sp>
      <p:pic>
        <p:nvPicPr>
          <p:cNvPr id="5" name="Picture 4"/>
          <p:cNvPicPr/>
          <p:nvPr/>
        </p:nvPicPr>
        <p:blipFill rotWithShape="1">
          <a:blip>
            <a:extLst>
              <a:ext uri="{28A0092B-C50C-407E-A947-70E740481C1C}">
                <a14:useLocalDpi xmlns:a14="http://schemas.microsoft.com/office/drawing/2010/main" val="0"/>
              </a:ext>
            </a:extLst>
          </a:blip>
          <a:srcRect l="4797" t="9975" r="12411" b="3879"/>
          <a:stretch/>
        </p:blipFill>
        <p:spPr bwMode="auto">
          <a:xfrm>
            <a:off x="1461155" y="2168165"/>
            <a:ext cx="4920791" cy="3930978"/>
          </a:xfrm>
          <a:prstGeom prst="rect">
            <a:avLst/>
          </a:prstGeom>
          <a:noFill/>
          <a:ln>
            <a:noFill/>
          </a:ln>
        </p:spPr>
      </p:pic>
      <p:sp>
        <p:nvSpPr>
          <p:cNvPr id="8" name="TextBox 7"/>
          <p:cNvSpPr txBox="1"/>
          <p:nvPr/>
        </p:nvSpPr>
        <p:spPr>
          <a:xfrm>
            <a:off x="6402375" y="3310379"/>
            <a:ext cx="1555422" cy="369332"/>
          </a:xfrm>
          <a:prstGeom prst="rect">
            <a:avLst/>
          </a:prstGeom>
          <a:noFill/>
        </p:spPr>
        <p:txBody>
          <a:bodyPr wrap="square" rtlCol="0">
            <a:spAutoFit/>
          </a:bodyPr>
          <a:lstStyle/>
          <a:p>
            <a:r>
              <a:rPr lang="en-ZA" dirty="0"/>
              <a:t>&lt;- 8</a:t>
            </a:r>
          </a:p>
        </p:txBody>
      </p:sp>
      <p:sp>
        <p:nvSpPr>
          <p:cNvPr id="9" name="TextBox 8"/>
          <p:cNvSpPr txBox="1"/>
          <p:nvPr/>
        </p:nvSpPr>
        <p:spPr>
          <a:xfrm>
            <a:off x="6392948" y="3696879"/>
            <a:ext cx="1555422" cy="369332"/>
          </a:xfrm>
          <a:prstGeom prst="rect">
            <a:avLst/>
          </a:prstGeom>
          <a:noFill/>
        </p:spPr>
        <p:txBody>
          <a:bodyPr wrap="square" rtlCol="0">
            <a:spAutoFit/>
          </a:bodyPr>
          <a:lstStyle/>
          <a:p>
            <a:r>
              <a:rPr lang="en-ZA" dirty="0"/>
              <a:t>&lt;- 3</a:t>
            </a:r>
          </a:p>
        </p:txBody>
      </p:sp>
      <p:sp>
        <p:nvSpPr>
          <p:cNvPr id="10" name="TextBox 9"/>
          <p:cNvSpPr txBox="1"/>
          <p:nvPr/>
        </p:nvSpPr>
        <p:spPr>
          <a:xfrm>
            <a:off x="6411802" y="4111658"/>
            <a:ext cx="1555422" cy="369332"/>
          </a:xfrm>
          <a:prstGeom prst="rect">
            <a:avLst/>
          </a:prstGeom>
          <a:noFill/>
        </p:spPr>
        <p:txBody>
          <a:bodyPr wrap="square" rtlCol="0">
            <a:spAutoFit/>
          </a:bodyPr>
          <a:lstStyle/>
          <a:p>
            <a:r>
              <a:rPr lang="en-ZA" dirty="0"/>
              <a:t>&lt;- 1</a:t>
            </a:r>
          </a:p>
        </p:txBody>
      </p:sp>
      <p:sp>
        <p:nvSpPr>
          <p:cNvPr id="11" name="TextBox 10"/>
          <p:cNvSpPr txBox="1"/>
          <p:nvPr/>
        </p:nvSpPr>
        <p:spPr>
          <a:xfrm>
            <a:off x="1191522" y="4505488"/>
            <a:ext cx="2329991" cy="369332"/>
          </a:xfrm>
          <a:prstGeom prst="rect">
            <a:avLst/>
          </a:prstGeom>
          <a:noFill/>
        </p:spPr>
        <p:txBody>
          <a:bodyPr wrap="square" rtlCol="0">
            <a:spAutoFit/>
          </a:bodyPr>
          <a:lstStyle/>
          <a:p>
            <a:r>
              <a:rPr lang="en-ZA" dirty="0"/>
              <a:t>135 -&gt;</a:t>
            </a:r>
          </a:p>
        </p:txBody>
      </p:sp>
      <p:sp>
        <p:nvSpPr>
          <p:cNvPr id="12" name="TextBox 11"/>
          <p:cNvSpPr txBox="1"/>
          <p:nvPr/>
        </p:nvSpPr>
        <p:spPr>
          <a:xfrm>
            <a:off x="6374093" y="4771535"/>
            <a:ext cx="1960775" cy="369332"/>
          </a:xfrm>
          <a:prstGeom prst="rect">
            <a:avLst/>
          </a:prstGeom>
          <a:noFill/>
        </p:spPr>
        <p:txBody>
          <a:bodyPr wrap="square" rtlCol="0">
            <a:spAutoFit/>
          </a:bodyPr>
          <a:lstStyle/>
          <a:p>
            <a:r>
              <a:rPr lang="en-ZA" dirty="0"/>
              <a:t>&lt;- 115</a:t>
            </a:r>
          </a:p>
        </p:txBody>
      </p:sp>
      <p:sp>
        <p:nvSpPr>
          <p:cNvPr id="13" name="TextBox 12"/>
          <p:cNvSpPr txBox="1"/>
          <p:nvPr/>
        </p:nvSpPr>
        <p:spPr>
          <a:xfrm>
            <a:off x="6402373" y="2895601"/>
            <a:ext cx="2242006" cy="369332"/>
          </a:xfrm>
          <a:prstGeom prst="rect">
            <a:avLst/>
          </a:prstGeom>
          <a:noFill/>
        </p:spPr>
        <p:txBody>
          <a:bodyPr wrap="square" rtlCol="0">
            <a:spAutoFit/>
          </a:bodyPr>
          <a:lstStyle/>
          <a:p>
            <a:r>
              <a:rPr lang="en-ZA" dirty="0"/>
              <a:t>&lt;- 8</a:t>
            </a:r>
          </a:p>
        </p:txBody>
      </p:sp>
      <p:sp>
        <p:nvSpPr>
          <p:cNvPr id="14" name="Rectangle 13"/>
          <p:cNvSpPr/>
          <p:nvPr/>
        </p:nvSpPr>
        <p:spPr>
          <a:xfrm>
            <a:off x="372097" y="1467622"/>
            <a:ext cx="3653148" cy="1569660"/>
          </a:xfrm>
          <a:prstGeom prst="rect">
            <a:avLst/>
          </a:prstGeom>
        </p:spPr>
        <p:txBody>
          <a:bodyPr wrap="square">
            <a:spAutoFit/>
          </a:bodyPr>
          <a:lstStyle/>
          <a:p>
            <a:r>
              <a:rPr lang="en-US" sz="2400" dirty="0"/>
              <a:t>135 species assessed</a:t>
            </a:r>
          </a:p>
          <a:p>
            <a:r>
              <a:rPr lang="en-US" sz="2400" dirty="0"/>
              <a:t>66 published sources</a:t>
            </a:r>
          </a:p>
          <a:p>
            <a:r>
              <a:rPr lang="en-US" sz="2400" dirty="0"/>
              <a:t>Impact data for 20 species</a:t>
            </a:r>
          </a:p>
          <a:p>
            <a:r>
              <a:rPr lang="en-US" sz="2400" dirty="0"/>
              <a:t>Native and alien</a:t>
            </a:r>
          </a:p>
        </p:txBody>
      </p:sp>
      <p:sp>
        <p:nvSpPr>
          <p:cNvPr id="16" name="TextBox 15"/>
          <p:cNvSpPr txBox="1"/>
          <p:nvPr/>
        </p:nvSpPr>
        <p:spPr>
          <a:xfrm>
            <a:off x="1889484" y="3147579"/>
            <a:ext cx="2329991" cy="369332"/>
          </a:xfrm>
          <a:prstGeom prst="rect">
            <a:avLst/>
          </a:prstGeom>
          <a:noFill/>
        </p:spPr>
        <p:txBody>
          <a:bodyPr wrap="square" rtlCol="0">
            <a:spAutoFit/>
          </a:bodyPr>
          <a:lstStyle/>
          <a:p>
            <a:r>
              <a:rPr lang="en-ZA" dirty="0"/>
              <a:t>20 -&gt;</a:t>
            </a:r>
          </a:p>
        </p:txBody>
      </p:sp>
      <p:sp>
        <p:nvSpPr>
          <p:cNvPr id="17" name="Textfeld 2"/>
          <p:cNvSpPr txBox="1">
            <a:spLocks noChangeArrowheads="1"/>
          </p:cNvSpPr>
          <p:nvPr/>
        </p:nvSpPr>
        <p:spPr bwMode="auto">
          <a:xfrm>
            <a:off x="4044875" y="6510338"/>
            <a:ext cx="5099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sz="1600" dirty="0"/>
              <a:t>Canavan et al. (2019) Plants People Planet</a:t>
            </a:r>
          </a:p>
        </p:txBody>
      </p:sp>
    </p:spTree>
    <p:extLst>
      <p:ext uri="{BB962C8B-B14F-4D97-AF65-F5344CB8AC3E}">
        <p14:creationId xmlns:p14="http://schemas.microsoft.com/office/powerpoint/2010/main" val="4043207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is it better than other schemes?</a:t>
            </a:r>
          </a:p>
        </p:txBody>
      </p:sp>
      <p:sp>
        <p:nvSpPr>
          <p:cNvPr id="3" name="Content Placeholder 2"/>
          <p:cNvSpPr>
            <a:spLocks noGrp="1"/>
          </p:cNvSpPr>
          <p:nvPr>
            <p:ph idx="1"/>
          </p:nvPr>
        </p:nvSpPr>
        <p:spPr>
          <a:xfrm>
            <a:off x="457200" y="1796526"/>
            <a:ext cx="8229600" cy="4329637"/>
          </a:xfrm>
        </p:spPr>
        <p:txBody>
          <a:bodyPr>
            <a:normAutofit/>
          </a:bodyPr>
          <a:lstStyle/>
          <a:p>
            <a:r>
              <a:rPr lang="en-ZA" dirty="0">
                <a:solidFill>
                  <a:schemeClr val="bg1">
                    <a:lumMod val="75000"/>
                  </a:schemeClr>
                </a:solidFill>
              </a:rPr>
              <a:t>Clearly distinct impact levels</a:t>
            </a:r>
          </a:p>
          <a:p>
            <a:r>
              <a:rPr lang="en-ZA" dirty="0">
                <a:solidFill>
                  <a:schemeClr val="bg1">
                    <a:lumMod val="75000"/>
                  </a:schemeClr>
                </a:solidFill>
              </a:rPr>
              <a:t>Includes all impact mechanisms</a:t>
            </a:r>
          </a:p>
          <a:p>
            <a:r>
              <a:rPr lang="en-ZA" dirty="0">
                <a:solidFill>
                  <a:schemeClr val="bg1">
                    <a:lumMod val="75000"/>
                  </a:schemeClr>
                </a:solidFill>
              </a:rPr>
              <a:t>Applicable across taxonomic groups</a:t>
            </a:r>
          </a:p>
          <a:p>
            <a:r>
              <a:rPr lang="en-ZA" dirty="0"/>
              <a:t>Being adopted by IUCN and embedded in global conservation efforts</a:t>
            </a:r>
          </a:p>
        </p:txBody>
      </p:sp>
      <p:pic>
        <p:nvPicPr>
          <p:cNvPr id="4" name="Picture 2" descr="http://cmsdata.iucn.org/img/iucn_rgb_uncoated_300_4684.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021332" y="5097423"/>
            <a:ext cx="1262056" cy="120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3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t>EICAT</a:t>
            </a:r>
            <a:br>
              <a:rPr lang="de-CH" sz="4000" dirty="0"/>
            </a:br>
            <a:r>
              <a:rPr lang="de-CH" sz="2800" dirty="0"/>
              <a:t>The scheme</a:t>
            </a:r>
          </a:p>
        </p:txBody>
      </p:sp>
      <p:pic>
        <p:nvPicPr>
          <p:cNvPr id="6" name="Picture 4"/>
          <p:cNvPicPr>
            <a:picLocks noGrp="1"/>
          </p:cNvPicPr>
          <p:nvPr>
            <p:ph idx="1"/>
          </p:nvPr>
        </p:nvPicPr>
        <p:blipFill rotWithShape="1">
          <a:blip>
            <a:extLst>
              <a:ext uri="{28A0092B-C50C-407E-A947-70E740481C1C}">
                <a14:useLocalDpi xmlns:a14="http://schemas.microsoft.com/office/drawing/2010/main" val="0"/>
              </a:ext>
            </a:extLst>
          </a:blip>
          <a:srcRect l="4797" t="9975" r="12411" b="3879"/>
          <a:stretch/>
        </p:blipFill>
        <p:spPr bwMode="auto">
          <a:xfrm>
            <a:off x="2865066" y="1600200"/>
            <a:ext cx="5667374" cy="4525963"/>
          </a:xfrm>
          <a:prstGeom prst="rect">
            <a:avLst/>
          </a:prstGeom>
          <a:noFill/>
          <a:ln>
            <a:noFill/>
          </a:ln>
        </p:spPr>
      </p:pic>
      <p:sp>
        <p:nvSpPr>
          <p:cNvPr id="7" name="Textfeld 2"/>
          <p:cNvSpPr txBox="1">
            <a:spLocks noChangeArrowheads="1"/>
          </p:cNvSpPr>
          <p:nvPr/>
        </p:nvSpPr>
        <p:spPr bwMode="auto">
          <a:xfrm>
            <a:off x="-1731981" y="6510338"/>
            <a:ext cx="108759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sz="1600" dirty="0"/>
              <a:t>Blackburn et al. (2014) Plos Biol; Hawkins et al. (2015) Div Dist</a:t>
            </a:r>
          </a:p>
        </p:txBody>
      </p:sp>
      <p:pic>
        <p:nvPicPr>
          <p:cNvPr id="5" name="Picture 2" descr="http://cmsdata.iucn.org/img/iucn_rgb_uncoated_300_4684.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7045" y="191936"/>
            <a:ext cx="1262056" cy="12059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nvasionevs.com/wp-content/uploads/2015/09/ISSG-logo-Squ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618" y="138147"/>
            <a:ext cx="1494752" cy="11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09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t>EICAT</a:t>
            </a:r>
            <a:r>
              <a:rPr lang="de-CH" sz="2800" dirty="0"/>
              <a:t/>
            </a:r>
            <a:br>
              <a:rPr lang="de-CH" sz="2800" dirty="0"/>
            </a:br>
            <a:r>
              <a:rPr lang="de-CH" sz="2800" dirty="0"/>
              <a:t>The scheme</a:t>
            </a:r>
          </a:p>
        </p:txBody>
      </p:sp>
      <p:pic>
        <p:nvPicPr>
          <p:cNvPr id="6" name="Picture 4"/>
          <p:cNvPicPr>
            <a:picLocks noGrp="1"/>
          </p:cNvPicPr>
          <p:nvPr>
            <p:ph idx="1"/>
          </p:nvPr>
        </p:nvPicPr>
        <p:blipFill rotWithShape="1">
          <a:blip>
            <a:extLst>
              <a:ext uri="{28A0092B-C50C-407E-A947-70E740481C1C}">
                <a14:useLocalDpi xmlns:a14="http://schemas.microsoft.com/office/drawing/2010/main" val="0"/>
              </a:ext>
            </a:extLst>
          </a:blip>
          <a:srcRect l="4797" t="9975" r="12411" b="3879"/>
          <a:stretch/>
        </p:blipFill>
        <p:spPr bwMode="auto">
          <a:xfrm>
            <a:off x="2865066" y="1600200"/>
            <a:ext cx="5667374" cy="4525963"/>
          </a:xfrm>
          <a:prstGeom prst="rect">
            <a:avLst/>
          </a:prstGeom>
          <a:noFill/>
          <a:ln>
            <a:noFill/>
          </a:ln>
        </p:spPr>
      </p:pic>
      <p:sp>
        <p:nvSpPr>
          <p:cNvPr id="7" name="Textfeld 2"/>
          <p:cNvSpPr txBox="1">
            <a:spLocks noChangeArrowheads="1"/>
          </p:cNvSpPr>
          <p:nvPr/>
        </p:nvSpPr>
        <p:spPr bwMode="auto">
          <a:xfrm>
            <a:off x="-1731981" y="6510338"/>
            <a:ext cx="108759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sz="1600" dirty="0"/>
              <a:t>Blackburn et al. (2014) Plos Biol; Hawkins et al. (2015) Div Dist</a:t>
            </a:r>
          </a:p>
        </p:txBody>
      </p:sp>
      <p:pic>
        <p:nvPicPr>
          <p:cNvPr id="5" name="Picture 2" descr="http://cmsdata.iucn.org/img/iucn_rgb_uncoated_300_4684.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7045" y="191936"/>
            <a:ext cx="1262056" cy="12059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nvasionevs.com/wp-content/uploads/2015/09/ISSG-logo-Squ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618" y="138147"/>
            <a:ext cx="1494752" cy="1195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a:stretch>
            <a:fillRect/>
          </a:stretch>
        </p:blipFill>
        <p:spPr>
          <a:xfrm>
            <a:off x="179512" y="1556792"/>
            <a:ext cx="3589208" cy="2664296"/>
          </a:xfrm>
          <a:prstGeom prst="rect">
            <a:avLst/>
          </a:prstGeom>
        </p:spPr>
      </p:pic>
      <p:pic>
        <p:nvPicPr>
          <p:cNvPr id="10" name="Picture 2" descr="https://upload.wikimedia.org/wikipedia/en/thumb/e/ec/IUCN_Red_List.svg/1101px-IUCN_Red_List.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365104"/>
            <a:ext cx="1770027" cy="164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1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EICAT can…</a:t>
            </a:r>
          </a:p>
        </p:txBody>
      </p:sp>
      <p:sp>
        <p:nvSpPr>
          <p:cNvPr id="3" name="Content Placeholder 2"/>
          <p:cNvSpPr>
            <a:spLocks noGrp="1"/>
          </p:cNvSpPr>
          <p:nvPr>
            <p:ph idx="1"/>
          </p:nvPr>
        </p:nvSpPr>
        <p:spPr/>
        <p:txBody>
          <a:bodyPr/>
          <a:lstStyle/>
          <a:p>
            <a:pPr marL="0" indent="0">
              <a:buNone/>
            </a:pPr>
            <a:r>
              <a:rPr lang="en-ZA" dirty="0"/>
              <a:t>…help identify taxa with different levels of impact, </a:t>
            </a:r>
            <a:r>
              <a:rPr lang="en-GB" dirty="0"/>
              <a:t>and flag those with high impacts</a:t>
            </a:r>
            <a:endParaRPr lang="en-ZA" dirty="0"/>
          </a:p>
          <a:p>
            <a:pPr marL="0" indent="0">
              <a:buNone/>
            </a:pPr>
            <a:r>
              <a:rPr lang="en-ZA" dirty="0">
                <a:solidFill>
                  <a:schemeClr val="bg1">
                    <a:lumMod val="85000"/>
                  </a:schemeClr>
                </a:solidFill>
              </a:rPr>
              <a:t>…facilitate comparisons of impact among regions and taxa</a:t>
            </a:r>
          </a:p>
          <a:p>
            <a:pPr marL="0" indent="0">
              <a:buNone/>
            </a:pPr>
            <a:r>
              <a:rPr lang="en-ZA" dirty="0">
                <a:solidFill>
                  <a:schemeClr val="bg1">
                    <a:lumMod val="85000"/>
                  </a:schemeClr>
                </a:solidFill>
              </a:rPr>
              <a:t>…facilitate predictions of impacts</a:t>
            </a:r>
          </a:p>
          <a:p>
            <a:pPr marL="0" indent="0">
              <a:buNone/>
            </a:pPr>
            <a:r>
              <a:rPr lang="en-ZA" dirty="0">
                <a:solidFill>
                  <a:schemeClr val="bg1">
                    <a:lumMod val="85000"/>
                  </a:schemeClr>
                </a:solidFill>
              </a:rPr>
              <a:t>…aid in prioritisation of management actions</a:t>
            </a:r>
          </a:p>
        </p:txBody>
      </p:sp>
    </p:spTree>
    <p:extLst>
      <p:ext uri="{BB962C8B-B14F-4D97-AF65-F5344CB8AC3E}">
        <p14:creationId xmlns:p14="http://schemas.microsoft.com/office/powerpoint/2010/main" val="92925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04" y="1963588"/>
            <a:ext cx="8229600" cy="1143000"/>
          </a:xfrm>
        </p:spPr>
        <p:txBody>
          <a:bodyPr/>
          <a:lstStyle/>
          <a:p>
            <a:r>
              <a:rPr lang="en-ZA" dirty="0"/>
              <a:t>Scope of EICAT assessment</a:t>
            </a:r>
          </a:p>
        </p:txBody>
      </p:sp>
    </p:spTree>
    <p:extLst>
      <p:ext uri="{BB962C8B-B14F-4D97-AF65-F5344CB8AC3E}">
        <p14:creationId xmlns:p14="http://schemas.microsoft.com/office/powerpoint/2010/main" val="3105968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Taxonomic scale</a:t>
            </a:r>
          </a:p>
        </p:txBody>
      </p:sp>
      <p:sp>
        <p:nvSpPr>
          <p:cNvPr id="3" name="Content Placeholder 2"/>
          <p:cNvSpPr>
            <a:spLocks noGrp="1"/>
          </p:cNvSpPr>
          <p:nvPr>
            <p:ph idx="1"/>
          </p:nvPr>
        </p:nvSpPr>
        <p:spPr/>
        <p:txBody>
          <a:bodyPr/>
          <a:lstStyle/>
          <a:p>
            <a:r>
              <a:rPr lang="en-ZA" dirty="0"/>
              <a:t>Species</a:t>
            </a:r>
          </a:p>
          <a:p>
            <a:r>
              <a:rPr lang="en-ZA" dirty="0"/>
              <a:t>Sub-species</a:t>
            </a:r>
          </a:p>
          <a:p>
            <a:r>
              <a:rPr lang="en-ZA" dirty="0"/>
              <a:t>Variety</a:t>
            </a:r>
          </a:p>
          <a:p>
            <a:endParaRPr lang="en-ZA" dirty="0"/>
          </a:p>
          <a:p>
            <a:r>
              <a:rPr lang="en-ZA" dirty="0"/>
              <a:t>Taxonomic level needs to be specified </a:t>
            </a:r>
          </a:p>
        </p:txBody>
      </p:sp>
      <p:pic>
        <p:nvPicPr>
          <p:cNvPr id="4" name="Picture 3"/>
          <p:cNvPicPr>
            <a:picLocks noChangeAspect="1"/>
          </p:cNvPicPr>
          <p:nvPr/>
        </p:nvPicPr>
        <p:blipFill>
          <a:blip r:embed="rId2"/>
          <a:stretch>
            <a:fillRect/>
          </a:stretch>
        </p:blipFill>
        <p:spPr>
          <a:xfrm>
            <a:off x="4927002" y="1512776"/>
            <a:ext cx="3366606" cy="2317991"/>
          </a:xfrm>
          <a:prstGeom prst="rect">
            <a:avLst/>
          </a:prstGeom>
        </p:spPr>
      </p:pic>
    </p:spTree>
    <p:extLst>
      <p:ext uri="{BB962C8B-B14F-4D97-AF65-F5344CB8AC3E}">
        <p14:creationId xmlns:p14="http://schemas.microsoft.com/office/powerpoint/2010/main" val="2757377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Geographic scale of assessments</a:t>
            </a:r>
          </a:p>
        </p:txBody>
      </p:sp>
      <p:sp>
        <p:nvSpPr>
          <p:cNvPr id="3" name="Content Placeholder 2"/>
          <p:cNvSpPr>
            <a:spLocks noGrp="1"/>
          </p:cNvSpPr>
          <p:nvPr>
            <p:ph idx="1"/>
          </p:nvPr>
        </p:nvSpPr>
        <p:spPr/>
        <p:txBody>
          <a:bodyPr/>
          <a:lstStyle/>
          <a:p>
            <a:r>
              <a:rPr lang="en-ZA" dirty="0"/>
              <a:t>Global</a:t>
            </a:r>
          </a:p>
          <a:p>
            <a:r>
              <a:rPr lang="en-ZA" dirty="0"/>
              <a:t>National</a:t>
            </a:r>
          </a:p>
          <a:p>
            <a:r>
              <a:rPr lang="en-ZA" dirty="0"/>
              <a:t>Regional</a:t>
            </a:r>
          </a:p>
          <a:p>
            <a:r>
              <a:rPr lang="en-ZA" dirty="0"/>
              <a:t>Habitat specific</a:t>
            </a:r>
          </a:p>
          <a:p>
            <a:endParaRPr lang="en-ZA" dirty="0"/>
          </a:p>
          <a:p>
            <a:r>
              <a:rPr lang="en-ZA" dirty="0"/>
              <a:t>Assessment scale to be specified, as well as information used</a:t>
            </a:r>
          </a:p>
        </p:txBody>
      </p:sp>
      <p:pic>
        <p:nvPicPr>
          <p:cNvPr id="4" name="Picture 2" descr="Image result for 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6908" y="1323191"/>
            <a:ext cx="2199191" cy="2188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a:srcRect r="1144" b="1273"/>
          <a:stretch/>
        </p:blipFill>
        <p:spPr>
          <a:xfrm>
            <a:off x="6037409" y="2549563"/>
            <a:ext cx="2569876" cy="1729888"/>
          </a:xfrm>
          <a:prstGeom prst="rect">
            <a:avLst/>
          </a:prstGeom>
        </p:spPr>
      </p:pic>
    </p:spTree>
    <p:extLst>
      <p:ext uri="{BB962C8B-B14F-4D97-AF65-F5344CB8AC3E}">
        <p14:creationId xmlns:p14="http://schemas.microsoft.com/office/powerpoint/2010/main" val="612201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a:t>Global: Birds</a:t>
            </a:r>
          </a:p>
        </p:txBody>
      </p:sp>
      <p:sp>
        <p:nvSpPr>
          <p:cNvPr id="13" name="TextBox 12"/>
          <p:cNvSpPr txBox="1"/>
          <p:nvPr/>
        </p:nvSpPr>
        <p:spPr>
          <a:xfrm>
            <a:off x="6402373" y="2895601"/>
            <a:ext cx="2242006" cy="369332"/>
          </a:xfrm>
          <a:prstGeom prst="rect">
            <a:avLst/>
          </a:prstGeom>
          <a:noFill/>
        </p:spPr>
        <p:txBody>
          <a:bodyPr wrap="square" rtlCol="0">
            <a:spAutoFit/>
          </a:bodyPr>
          <a:lstStyle/>
          <a:p>
            <a:r>
              <a:rPr lang="en-ZA" dirty="0"/>
              <a:t>&lt;- 1</a:t>
            </a:r>
          </a:p>
        </p:txBody>
      </p:sp>
      <p:sp>
        <p:nvSpPr>
          <p:cNvPr id="14" name="Rectangle 13"/>
          <p:cNvSpPr/>
          <p:nvPr/>
        </p:nvSpPr>
        <p:spPr>
          <a:xfrm>
            <a:off x="562596" y="1302522"/>
            <a:ext cx="4022103" cy="830997"/>
          </a:xfrm>
          <a:prstGeom prst="rect">
            <a:avLst/>
          </a:prstGeom>
        </p:spPr>
        <p:txBody>
          <a:bodyPr wrap="square">
            <a:spAutoFit/>
          </a:bodyPr>
          <a:lstStyle/>
          <a:p>
            <a:r>
              <a:rPr lang="en-US" sz="2400" dirty="0"/>
              <a:t>Data from global alien range included</a:t>
            </a:r>
          </a:p>
        </p:txBody>
      </p:sp>
      <p:pic>
        <p:nvPicPr>
          <p:cNvPr id="17" name="Picture 2"/>
          <p:cNvPicPr>
            <a:picLocks noChangeAspect="1" noChangeArrowheads="1"/>
          </p:cNvPicPr>
          <p:nvPr/>
        </p:nvPicPr>
        <p:blipFill>
          <a:blip>
            <a:extLst>
              <a:ext uri="{28A0092B-C50C-407E-A947-70E740481C1C}">
                <a14:useLocalDpi xmlns:a14="http://schemas.microsoft.com/office/drawing/2010/main" val="0"/>
              </a:ext>
            </a:extLst>
          </a:blip>
          <a:srcRect l="3732" t="9407" r="6207" b="4980"/>
          <a:stretch>
            <a:fillRect/>
          </a:stretch>
        </p:blipFill>
        <p:spPr bwMode="auto">
          <a:xfrm>
            <a:off x="5796137" y="52458"/>
            <a:ext cx="3257726" cy="20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2">
            <a:extLst>
              <a:ext uri="{FF2B5EF4-FFF2-40B4-BE49-F238E27FC236}">
                <a16:creationId xmlns:a16="http://schemas.microsoft.com/office/drawing/2014/main" id="{38BF69F8-1165-46D7-94FA-A661C5AAB9DE}"/>
              </a:ext>
            </a:extLst>
          </p:cNvPr>
          <p:cNvSpPr txBox="1">
            <a:spLocks noChangeArrowheads="1"/>
          </p:cNvSpPr>
          <p:nvPr/>
        </p:nvSpPr>
        <p:spPr bwMode="auto">
          <a:xfrm>
            <a:off x="0" y="65103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dirty="0"/>
              <a:t>Evans et al. (2016) Div Distr</a:t>
            </a:r>
          </a:p>
        </p:txBody>
      </p:sp>
      <p:pic>
        <p:nvPicPr>
          <p:cNvPr id="20" name="Content Placeholder 4"/>
          <p:cNvPicPr>
            <a:picLocks/>
          </p:cNvPicPr>
          <p:nvPr/>
        </p:nvPicPr>
        <p:blipFill>
          <a:blip>
            <a:extLst>
              <a:ext uri="{28A0092B-C50C-407E-A947-70E740481C1C}">
                <a14:useLocalDpi xmlns:a14="http://schemas.microsoft.com/office/drawing/2010/main" val="0"/>
              </a:ext>
            </a:extLst>
          </a:blip>
          <a:srcRect t="11395" b="11395"/>
          <a:stretch>
            <a:fillRect/>
          </a:stretch>
        </p:blipFill>
        <p:spPr bwMode="auto">
          <a:xfrm>
            <a:off x="733422" y="2148850"/>
            <a:ext cx="6732385" cy="4251960"/>
          </a:xfrm>
          <a:prstGeom prst="rect">
            <a:avLst/>
          </a:prstGeom>
          <a:noFill/>
          <a:ln>
            <a:noFill/>
          </a:ln>
        </p:spPr>
      </p:pic>
      <p:sp>
        <p:nvSpPr>
          <p:cNvPr id="21" name="TextBox 20"/>
          <p:cNvSpPr txBox="1"/>
          <p:nvPr/>
        </p:nvSpPr>
        <p:spPr>
          <a:xfrm>
            <a:off x="6619432" y="2382431"/>
            <a:ext cx="1794933" cy="2585323"/>
          </a:xfrm>
          <a:prstGeom prst="rect">
            <a:avLst/>
          </a:prstGeom>
          <a:solidFill>
            <a:schemeClr val="bg1"/>
          </a:solidFill>
        </p:spPr>
        <p:txBody>
          <a:bodyPr wrap="square" rtlCol="0">
            <a:spAutoFit/>
          </a:bodyPr>
          <a:lstStyle/>
          <a:p>
            <a:r>
              <a:rPr lang="en-US" dirty="0">
                <a:latin typeface="Wingdings"/>
                <a:ea typeface="Wingdings"/>
                <a:cs typeface="Wingdings"/>
                <a:sym typeface="Wingdings"/>
              </a:rPr>
              <a:t> </a:t>
            </a:r>
            <a:r>
              <a:rPr lang="en-US" dirty="0">
                <a:sym typeface="Wingdings"/>
              </a:rPr>
              <a:t>5</a:t>
            </a:r>
            <a:endParaRPr lang="en-US" dirty="0"/>
          </a:p>
          <a:p>
            <a:endParaRPr lang="en-US" dirty="0"/>
          </a:p>
          <a:p>
            <a:r>
              <a:rPr lang="en-US" dirty="0">
                <a:latin typeface="Wingdings"/>
                <a:ea typeface="Wingdings"/>
                <a:cs typeface="Wingdings"/>
                <a:sym typeface="Wingdings"/>
              </a:rPr>
              <a:t> </a:t>
            </a:r>
            <a:r>
              <a:rPr lang="en-US" dirty="0">
                <a:sym typeface="Wingdings"/>
              </a:rPr>
              <a:t>4</a:t>
            </a:r>
            <a:endParaRPr lang="en-US" dirty="0"/>
          </a:p>
          <a:p>
            <a:endParaRPr lang="en-US" dirty="0"/>
          </a:p>
          <a:p>
            <a:r>
              <a:rPr lang="en-US" dirty="0">
                <a:latin typeface="Wingdings"/>
                <a:ea typeface="Wingdings"/>
                <a:cs typeface="Wingdings"/>
                <a:sym typeface="Wingdings"/>
              </a:rPr>
              <a:t> </a:t>
            </a:r>
            <a:r>
              <a:rPr lang="en-US" dirty="0"/>
              <a:t>35</a:t>
            </a:r>
          </a:p>
          <a:p>
            <a:endParaRPr lang="en-US" dirty="0"/>
          </a:p>
          <a:p>
            <a:r>
              <a:rPr lang="en-US" dirty="0">
                <a:latin typeface="Wingdings"/>
                <a:ea typeface="Wingdings"/>
                <a:cs typeface="Wingdings"/>
                <a:sym typeface="Wingdings"/>
              </a:rPr>
              <a:t> </a:t>
            </a:r>
            <a:r>
              <a:rPr lang="en-US" dirty="0"/>
              <a:t>62</a:t>
            </a:r>
          </a:p>
          <a:p>
            <a:endParaRPr lang="en-US" dirty="0"/>
          </a:p>
          <a:p>
            <a:r>
              <a:rPr lang="en-US" dirty="0">
                <a:latin typeface="Wingdings"/>
                <a:ea typeface="Wingdings"/>
                <a:cs typeface="Wingdings"/>
                <a:sym typeface="Wingdings"/>
              </a:rPr>
              <a:t> </a:t>
            </a:r>
            <a:r>
              <a:rPr lang="en-US" dirty="0"/>
              <a:t>40</a:t>
            </a:r>
          </a:p>
        </p:txBody>
      </p:sp>
      <p:sp>
        <p:nvSpPr>
          <p:cNvPr id="22" name="TextBox 21"/>
          <p:cNvSpPr txBox="1"/>
          <p:nvPr/>
        </p:nvSpPr>
        <p:spPr>
          <a:xfrm>
            <a:off x="6673232" y="5289180"/>
            <a:ext cx="1286932" cy="369332"/>
          </a:xfrm>
          <a:prstGeom prst="rect">
            <a:avLst/>
          </a:prstGeom>
          <a:noFill/>
        </p:spPr>
        <p:txBody>
          <a:bodyPr wrap="square" rtlCol="0">
            <a:spAutoFit/>
          </a:bodyPr>
          <a:lstStyle/>
          <a:p>
            <a:r>
              <a:rPr lang="en-US" dirty="0">
                <a:latin typeface="Wingdings"/>
                <a:ea typeface="Wingdings"/>
                <a:cs typeface="Wingdings"/>
                <a:sym typeface="Wingdings"/>
              </a:rPr>
              <a:t> </a:t>
            </a:r>
            <a:r>
              <a:rPr lang="en-US" dirty="0"/>
              <a:t>294</a:t>
            </a:r>
          </a:p>
        </p:txBody>
      </p:sp>
      <p:sp>
        <p:nvSpPr>
          <p:cNvPr id="23" name="TextBox 22"/>
          <p:cNvSpPr txBox="1"/>
          <p:nvPr/>
        </p:nvSpPr>
        <p:spPr>
          <a:xfrm>
            <a:off x="6661968" y="5768828"/>
            <a:ext cx="1475987" cy="369332"/>
          </a:xfrm>
          <a:prstGeom prst="rect">
            <a:avLst/>
          </a:prstGeom>
          <a:noFill/>
        </p:spPr>
        <p:txBody>
          <a:bodyPr wrap="square" rtlCol="0">
            <a:spAutoFit/>
          </a:bodyPr>
          <a:lstStyle/>
          <a:p>
            <a:r>
              <a:rPr lang="en-US" dirty="0">
                <a:latin typeface="Wingdings"/>
                <a:ea typeface="Wingdings"/>
                <a:cs typeface="Wingdings"/>
                <a:sym typeface="Wingdings"/>
              </a:rPr>
              <a:t> </a:t>
            </a:r>
            <a:r>
              <a:rPr lang="en-US" dirty="0">
                <a:sym typeface="Wingdings"/>
              </a:rPr>
              <a:t>10009</a:t>
            </a:r>
            <a:endParaRPr lang="en-US" dirty="0"/>
          </a:p>
        </p:txBody>
      </p:sp>
      <p:sp>
        <p:nvSpPr>
          <p:cNvPr id="24" name="TextBox 23"/>
          <p:cNvSpPr txBox="1"/>
          <p:nvPr/>
        </p:nvSpPr>
        <p:spPr>
          <a:xfrm>
            <a:off x="32274" y="5544766"/>
            <a:ext cx="1168399" cy="369332"/>
          </a:xfrm>
          <a:prstGeom prst="rect">
            <a:avLst/>
          </a:prstGeom>
          <a:noFill/>
        </p:spPr>
        <p:txBody>
          <a:bodyPr wrap="square" rtlCol="0">
            <a:spAutoFit/>
          </a:bodyPr>
          <a:lstStyle/>
          <a:p>
            <a:r>
              <a:rPr lang="en-US" dirty="0">
                <a:sym typeface="Wingdings"/>
              </a:rPr>
              <a:t>10424 </a:t>
            </a:r>
            <a:r>
              <a:rPr lang="en-US" dirty="0">
                <a:latin typeface="Wingdings"/>
                <a:ea typeface="Wingdings"/>
                <a:cs typeface="Wingdings"/>
                <a:sym typeface="Wingdings"/>
              </a:rPr>
              <a:t></a:t>
            </a:r>
            <a:endParaRPr lang="en-US" dirty="0"/>
          </a:p>
        </p:txBody>
      </p:sp>
      <p:sp>
        <p:nvSpPr>
          <p:cNvPr id="25" name="TextBox 24"/>
          <p:cNvSpPr txBox="1"/>
          <p:nvPr/>
        </p:nvSpPr>
        <p:spPr>
          <a:xfrm>
            <a:off x="1436063" y="3265776"/>
            <a:ext cx="933007" cy="369332"/>
          </a:xfrm>
          <a:prstGeom prst="rect">
            <a:avLst/>
          </a:prstGeom>
          <a:noFill/>
        </p:spPr>
        <p:txBody>
          <a:bodyPr wrap="square" rtlCol="0">
            <a:spAutoFit/>
          </a:bodyPr>
          <a:lstStyle/>
          <a:p>
            <a:r>
              <a:rPr lang="en-US" dirty="0">
                <a:sym typeface="Wingdings"/>
              </a:rPr>
              <a:t>121 </a:t>
            </a:r>
            <a:r>
              <a:rPr lang="en-US" dirty="0">
                <a:latin typeface="Wingdings"/>
                <a:ea typeface="Wingdings"/>
                <a:cs typeface="Wingdings"/>
                <a:sym typeface="Wingdings"/>
              </a:rPr>
              <a:t></a:t>
            </a:r>
            <a:endParaRPr lang="en-US" dirty="0"/>
          </a:p>
        </p:txBody>
      </p:sp>
      <p:sp>
        <p:nvSpPr>
          <p:cNvPr id="26" name="TextBox 25"/>
          <p:cNvSpPr txBox="1"/>
          <p:nvPr/>
        </p:nvSpPr>
        <p:spPr>
          <a:xfrm>
            <a:off x="1165396" y="4114004"/>
            <a:ext cx="933007" cy="369332"/>
          </a:xfrm>
          <a:prstGeom prst="rect">
            <a:avLst/>
          </a:prstGeom>
          <a:noFill/>
        </p:spPr>
        <p:txBody>
          <a:bodyPr wrap="square" rtlCol="0">
            <a:spAutoFit/>
          </a:bodyPr>
          <a:lstStyle/>
          <a:p>
            <a:r>
              <a:rPr lang="en-US" dirty="0">
                <a:sym typeface="Wingdings"/>
              </a:rPr>
              <a:t>415 </a:t>
            </a:r>
            <a:r>
              <a:rPr lang="en-US" dirty="0">
                <a:latin typeface="Wingdings"/>
                <a:ea typeface="Wingdings"/>
                <a:cs typeface="Wingdings"/>
                <a:sym typeface="Wingdings"/>
              </a:rPr>
              <a:t></a:t>
            </a:r>
            <a:endParaRPr lang="en-US" dirty="0"/>
          </a:p>
        </p:txBody>
      </p:sp>
    </p:spTree>
    <p:extLst>
      <p:ext uri="{BB962C8B-B14F-4D97-AF65-F5344CB8AC3E}">
        <p14:creationId xmlns:p14="http://schemas.microsoft.com/office/powerpoint/2010/main" val="24941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041900" y="2136076"/>
            <a:ext cx="3212204" cy="2294431"/>
          </a:xfrm>
          <a:prstGeom prst="rect">
            <a:avLst/>
          </a:prstGeom>
        </p:spPr>
      </p:pic>
      <p:pic>
        <p:nvPicPr>
          <p:cNvPr id="3" name="Picture 2"/>
          <p:cNvPicPr>
            <a:picLocks noChangeAspect="1"/>
          </p:cNvPicPr>
          <p:nvPr/>
        </p:nvPicPr>
        <p:blipFill rotWithShape="1">
          <a:blip r:embed="rId3"/>
          <a:srcRect l="15059" r="14353"/>
          <a:stretch/>
        </p:blipFill>
        <p:spPr>
          <a:xfrm>
            <a:off x="7400733" y="0"/>
            <a:ext cx="1743267" cy="2469628"/>
          </a:xfrm>
          <a:prstGeom prst="rect">
            <a:avLst/>
          </a:prstGeom>
        </p:spPr>
      </p:pic>
      <p:sp>
        <p:nvSpPr>
          <p:cNvPr id="10" name="Content Placeholder 9"/>
          <p:cNvSpPr>
            <a:spLocks noGrp="1"/>
          </p:cNvSpPr>
          <p:nvPr>
            <p:ph idx="1"/>
          </p:nvPr>
        </p:nvSpPr>
        <p:spPr>
          <a:xfrm>
            <a:off x="726150" y="4507453"/>
            <a:ext cx="3662979" cy="1618709"/>
          </a:xfrm>
        </p:spPr>
        <p:txBody>
          <a:bodyPr>
            <a:normAutofit/>
          </a:bodyPr>
          <a:lstStyle/>
          <a:p>
            <a:pPr marL="0" indent="0">
              <a:buNone/>
            </a:pPr>
            <a:endParaRPr lang="en-ZA" sz="2000" dirty="0"/>
          </a:p>
          <a:p>
            <a:pPr marL="0" indent="0" algn="ctr">
              <a:buNone/>
            </a:pPr>
            <a:r>
              <a:rPr lang="en-ZA" sz="2000" dirty="0"/>
              <a:t>“</a:t>
            </a:r>
            <a:r>
              <a:rPr lang="en-ZA" sz="2000" i="1" dirty="0"/>
              <a:t>A. </a:t>
            </a:r>
            <a:r>
              <a:rPr lang="en-ZA" sz="2000" i="1" dirty="0" err="1"/>
              <a:t>ranunculoides</a:t>
            </a:r>
            <a:r>
              <a:rPr lang="en-ZA" sz="2000" i="1" dirty="0"/>
              <a:t> </a:t>
            </a:r>
            <a:r>
              <a:rPr lang="en-ZA" sz="2000" dirty="0"/>
              <a:t>was negatively correlated with </a:t>
            </a:r>
            <a:r>
              <a:rPr lang="en-ZA" sz="2000" dirty="0" err="1"/>
              <a:t>Robinia</a:t>
            </a:r>
            <a:r>
              <a:rPr lang="en-ZA" sz="2000" dirty="0"/>
              <a:t> density….” </a:t>
            </a:r>
            <a:r>
              <a:rPr lang="en-ZA" sz="2000" dirty="0" err="1"/>
              <a:t>Staska</a:t>
            </a:r>
            <a:r>
              <a:rPr lang="en-ZA" sz="2000" dirty="0"/>
              <a:t> et al. (2014)</a:t>
            </a:r>
          </a:p>
        </p:txBody>
      </p:sp>
      <p:sp>
        <p:nvSpPr>
          <p:cNvPr id="2" name="Title 1">
            <a:extLst>
              <a:ext uri="{FF2B5EF4-FFF2-40B4-BE49-F238E27FC236}">
                <a16:creationId xmlns:a16="http://schemas.microsoft.com/office/drawing/2014/main" id="{DBAB903D-03C7-43E7-95D9-C7CF58099BE2}"/>
              </a:ext>
            </a:extLst>
          </p:cNvPr>
          <p:cNvSpPr>
            <a:spLocks noGrp="1"/>
          </p:cNvSpPr>
          <p:nvPr>
            <p:ph type="title"/>
          </p:nvPr>
        </p:nvSpPr>
        <p:spPr/>
        <p:txBody>
          <a:bodyPr/>
          <a:lstStyle/>
          <a:p>
            <a:pPr algn="l"/>
            <a:r>
              <a:rPr lang="en-ZA" dirty="0"/>
              <a:t>Habitat:</a:t>
            </a:r>
            <a:r>
              <a:rPr lang="en-ZA" i="1" dirty="0"/>
              <a:t> </a:t>
            </a:r>
            <a:r>
              <a:rPr lang="en-ZA" i="1" dirty="0" err="1"/>
              <a:t>Robinia</a:t>
            </a:r>
            <a:r>
              <a:rPr lang="en-ZA" i="1" dirty="0"/>
              <a:t> </a:t>
            </a:r>
            <a:r>
              <a:rPr lang="en-ZA" i="1" dirty="0" err="1"/>
              <a:t>pseudoacacia</a:t>
            </a:r>
            <a:endParaRPr lang="en-ZA" i="1" dirty="0"/>
          </a:p>
        </p:txBody>
      </p:sp>
      <p:sp>
        <p:nvSpPr>
          <p:cNvPr id="4" name="Textfeld 2">
            <a:extLst>
              <a:ext uri="{FF2B5EF4-FFF2-40B4-BE49-F238E27FC236}">
                <a16:creationId xmlns:a16="http://schemas.microsoft.com/office/drawing/2014/main" id="{38BF69F8-1165-46D7-94FA-A661C5AAB9DE}"/>
              </a:ext>
            </a:extLst>
          </p:cNvPr>
          <p:cNvSpPr txBox="1">
            <a:spLocks noChangeArrowheads="1"/>
          </p:cNvSpPr>
          <p:nvPr/>
        </p:nvSpPr>
        <p:spPr bwMode="auto">
          <a:xfrm>
            <a:off x="0" y="65103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dirty="0"/>
              <a:t>Branquart et al. (2017) Introduced tree species in European forests</a:t>
            </a: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2" y="1095772"/>
            <a:ext cx="2501564" cy="317698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9"/>
          <p:cNvSpPr txBox="1">
            <a:spLocks/>
          </p:cNvSpPr>
          <p:nvPr/>
        </p:nvSpPr>
        <p:spPr>
          <a:xfrm>
            <a:off x="4837370" y="4507453"/>
            <a:ext cx="3662979" cy="17534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2000" dirty="0"/>
          </a:p>
          <a:p>
            <a:pPr marL="0" indent="0" algn="ctr">
              <a:buNone/>
            </a:pPr>
            <a:r>
              <a:rPr lang="en-ZA" sz="2000" dirty="0"/>
              <a:t>“Many of these species became [locally] extinct from the vegetation during the </a:t>
            </a:r>
            <a:r>
              <a:rPr lang="en-ZA" sz="2000" dirty="0" err="1"/>
              <a:t>Robinia</a:t>
            </a:r>
            <a:r>
              <a:rPr lang="en-ZA" sz="2000" dirty="0"/>
              <a:t> invasion…” </a:t>
            </a:r>
            <a:r>
              <a:rPr lang="en-ZA" sz="2000" dirty="0" err="1"/>
              <a:t>Matus</a:t>
            </a:r>
            <a:r>
              <a:rPr lang="en-ZA" sz="2000" dirty="0"/>
              <a:t> et al. (2003)</a:t>
            </a:r>
          </a:p>
        </p:txBody>
      </p:sp>
      <p:pic>
        <p:nvPicPr>
          <p:cNvPr id="11" name="Picture 10"/>
          <p:cNvPicPr>
            <a:picLocks noChangeAspect="1"/>
          </p:cNvPicPr>
          <p:nvPr/>
        </p:nvPicPr>
        <p:blipFill rotWithShape="1">
          <a:blip r:embed="rId5"/>
          <a:srcRect l="4047" t="43995" r="4508" b="40718"/>
          <a:stretch/>
        </p:blipFill>
        <p:spPr>
          <a:xfrm>
            <a:off x="720758" y="4193157"/>
            <a:ext cx="3560786" cy="626269"/>
          </a:xfrm>
          <a:prstGeom prst="rect">
            <a:avLst/>
          </a:prstGeom>
        </p:spPr>
      </p:pic>
      <p:pic>
        <p:nvPicPr>
          <p:cNvPr id="14" name="Picture 13"/>
          <p:cNvPicPr>
            <a:picLocks noChangeAspect="1"/>
          </p:cNvPicPr>
          <p:nvPr/>
        </p:nvPicPr>
        <p:blipFill>
          <a:blip r:embed="rId6"/>
          <a:stretch>
            <a:fillRect/>
          </a:stretch>
        </p:blipFill>
        <p:spPr>
          <a:xfrm>
            <a:off x="4825251" y="4206236"/>
            <a:ext cx="3571500" cy="610513"/>
          </a:xfrm>
          <a:prstGeom prst="rect">
            <a:avLst/>
          </a:prstGeom>
        </p:spPr>
      </p:pic>
    </p:spTree>
    <p:extLst>
      <p:ext uri="{BB962C8B-B14F-4D97-AF65-F5344CB8AC3E}">
        <p14:creationId xmlns:p14="http://schemas.microsoft.com/office/powerpoint/2010/main" val="3844773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04" y="1963588"/>
            <a:ext cx="8229600" cy="1143000"/>
          </a:xfrm>
        </p:spPr>
        <p:txBody>
          <a:bodyPr>
            <a:normAutofit/>
          </a:bodyPr>
          <a:lstStyle/>
          <a:p>
            <a:r>
              <a:rPr lang="en-ZA" dirty="0"/>
              <a:t>Scope of individual impact study</a:t>
            </a:r>
          </a:p>
        </p:txBody>
      </p:sp>
    </p:spTree>
    <p:extLst>
      <p:ext uri="{BB962C8B-B14F-4D97-AF65-F5344CB8AC3E}">
        <p14:creationId xmlns:p14="http://schemas.microsoft.com/office/powerpoint/2010/main" val="1592989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a:srcRect l="57672" t="10347" b="9141"/>
          <a:stretch/>
        </p:blipFill>
        <p:spPr>
          <a:xfrm>
            <a:off x="990600" y="2664445"/>
            <a:ext cx="3886200" cy="3902241"/>
          </a:xfrm>
          <a:prstGeom prst="rect">
            <a:avLst/>
          </a:prstGeom>
        </p:spPr>
      </p:pic>
      <p:pic>
        <p:nvPicPr>
          <p:cNvPr id="7" name="Picture 6"/>
          <p:cNvPicPr>
            <a:picLocks noChangeAspect="1"/>
          </p:cNvPicPr>
          <p:nvPr/>
        </p:nvPicPr>
        <p:blipFill rotWithShape="1">
          <a:blip/>
          <a:srcRect l="13780" t="29125" r="74513" b="32800"/>
          <a:stretch/>
        </p:blipFill>
        <p:spPr>
          <a:xfrm>
            <a:off x="284370" y="630584"/>
            <a:ext cx="2738230" cy="2504660"/>
          </a:xfrm>
          <a:prstGeom prst="rect">
            <a:avLst/>
          </a:prstGeom>
        </p:spPr>
      </p:pic>
      <p:sp>
        <p:nvSpPr>
          <p:cNvPr id="2" name="Title 1"/>
          <p:cNvSpPr>
            <a:spLocks noGrp="1"/>
          </p:cNvSpPr>
          <p:nvPr>
            <p:ph type="title"/>
          </p:nvPr>
        </p:nvSpPr>
        <p:spPr>
          <a:xfrm>
            <a:off x="457200" y="-68262"/>
            <a:ext cx="8229600" cy="1143000"/>
          </a:xfrm>
        </p:spPr>
        <p:txBody>
          <a:bodyPr/>
          <a:lstStyle/>
          <a:p>
            <a:r>
              <a:rPr lang="en-ZA" dirty="0"/>
              <a:t>Spatial scale of impact studies</a:t>
            </a:r>
          </a:p>
        </p:txBody>
      </p:sp>
      <p:pic>
        <p:nvPicPr>
          <p:cNvPr id="5" name="Picture 4"/>
          <p:cNvPicPr>
            <a:picLocks noChangeAspect="1"/>
          </p:cNvPicPr>
          <p:nvPr/>
        </p:nvPicPr>
        <p:blipFill rotWithShape="1">
          <a:blip r:embed="rId2"/>
          <a:srcRect l="7083" t="10493" r="75695" b="5555"/>
          <a:stretch/>
        </p:blipFill>
        <p:spPr>
          <a:xfrm>
            <a:off x="4864100" y="846187"/>
            <a:ext cx="4038600" cy="5536793"/>
          </a:xfrm>
          <a:prstGeom prst="rect">
            <a:avLst/>
          </a:prstGeom>
        </p:spPr>
      </p:pic>
      <p:sp>
        <p:nvSpPr>
          <p:cNvPr id="9" name="TextBox 8"/>
          <p:cNvSpPr txBox="1"/>
          <p:nvPr/>
        </p:nvSpPr>
        <p:spPr>
          <a:xfrm>
            <a:off x="3568700" y="6477000"/>
            <a:ext cx="5575300" cy="369332"/>
          </a:xfrm>
          <a:prstGeom prst="rect">
            <a:avLst/>
          </a:prstGeom>
          <a:noFill/>
        </p:spPr>
        <p:txBody>
          <a:bodyPr wrap="square" rtlCol="0">
            <a:spAutoFit/>
          </a:bodyPr>
          <a:lstStyle/>
          <a:p>
            <a:pPr algn="r"/>
            <a:r>
              <a:rPr lang="en-ZA" dirty="0" err="1">
                <a:latin typeface="+mj-lt"/>
              </a:rPr>
              <a:t>Bonnici</a:t>
            </a:r>
            <a:r>
              <a:rPr lang="en-ZA" dirty="0">
                <a:latin typeface="+mj-lt"/>
              </a:rPr>
              <a:t> et al. 2012 Mediterranean Marine Science</a:t>
            </a:r>
          </a:p>
        </p:txBody>
      </p:sp>
    </p:spTree>
    <p:extLst>
      <p:ext uri="{BB962C8B-B14F-4D97-AF65-F5344CB8AC3E}">
        <p14:creationId xmlns:p14="http://schemas.microsoft.com/office/powerpoint/2010/main" val="50049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68700" y="6477000"/>
            <a:ext cx="5575300" cy="369332"/>
          </a:xfrm>
          <a:prstGeom prst="rect">
            <a:avLst/>
          </a:prstGeom>
          <a:noFill/>
        </p:spPr>
        <p:txBody>
          <a:bodyPr wrap="square" rtlCol="0">
            <a:spAutoFit/>
          </a:bodyPr>
          <a:lstStyle/>
          <a:p>
            <a:pPr algn="r"/>
            <a:r>
              <a:rPr lang="en-ZA" dirty="0" err="1">
                <a:latin typeface="+mj-lt"/>
              </a:rPr>
              <a:t>Bonnici</a:t>
            </a:r>
            <a:r>
              <a:rPr lang="en-ZA" dirty="0">
                <a:latin typeface="+mj-lt"/>
              </a:rPr>
              <a:t> et al. 2012 Mediterranean Marine Science</a:t>
            </a:r>
          </a:p>
        </p:txBody>
      </p:sp>
      <p:pic>
        <p:nvPicPr>
          <p:cNvPr id="8" name="Picture 7"/>
          <p:cNvPicPr>
            <a:picLocks noChangeAspect="1"/>
          </p:cNvPicPr>
          <p:nvPr/>
        </p:nvPicPr>
        <p:blipFill rotWithShape="1">
          <a:blip/>
          <a:srcRect l="57672" t="10347" b="9141"/>
          <a:stretch/>
        </p:blipFill>
        <p:spPr>
          <a:xfrm>
            <a:off x="990600" y="2664445"/>
            <a:ext cx="3886200" cy="3902241"/>
          </a:xfrm>
          <a:prstGeom prst="rect">
            <a:avLst/>
          </a:prstGeom>
        </p:spPr>
      </p:pic>
      <p:pic>
        <p:nvPicPr>
          <p:cNvPr id="7" name="Picture 6"/>
          <p:cNvPicPr>
            <a:picLocks noChangeAspect="1"/>
          </p:cNvPicPr>
          <p:nvPr/>
        </p:nvPicPr>
        <p:blipFill rotWithShape="1">
          <a:blip/>
          <a:srcRect l="13780" t="29125" r="74513" b="32800"/>
          <a:stretch/>
        </p:blipFill>
        <p:spPr>
          <a:xfrm>
            <a:off x="284370" y="630584"/>
            <a:ext cx="2738230" cy="2504660"/>
          </a:xfrm>
          <a:prstGeom prst="rect">
            <a:avLst/>
          </a:prstGeom>
        </p:spPr>
      </p:pic>
      <p:pic>
        <p:nvPicPr>
          <p:cNvPr id="5" name="Picture 4"/>
          <p:cNvPicPr>
            <a:picLocks noChangeAspect="1"/>
          </p:cNvPicPr>
          <p:nvPr/>
        </p:nvPicPr>
        <p:blipFill rotWithShape="1">
          <a:blip r:embed="rId2"/>
          <a:srcRect l="7083" t="10493" r="75695" b="5555"/>
          <a:stretch/>
        </p:blipFill>
        <p:spPr>
          <a:xfrm>
            <a:off x="4864100" y="846187"/>
            <a:ext cx="4038600" cy="5536793"/>
          </a:xfrm>
          <a:prstGeom prst="rect">
            <a:avLst/>
          </a:prstGeom>
        </p:spPr>
      </p:pic>
      <p:sp>
        <p:nvSpPr>
          <p:cNvPr id="4" name="Rectangle 3"/>
          <p:cNvSpPr/>
          <p:nvPr/>
        </p:nvSpPr>
        <p:spPr>
          <a:xfrm>
            <a:off x="159026" y="636104"/>
            <a:ext cx="8984974" cy="6221896"/>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rot="19821446">
            <a:off x="656338" y="2472240"/>
            <a:ext cx="7393216" cy="203461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600" dirty="0">
                <a:solidFill>
                  <a:srgbClr val="C00000"/>
                </a:solidFill>
              </a:rPr>
              <a:t>Confidence</a:t>
            </a:r>
          </a:p>
        </p:txBody>
      </p:sp>
      <p:sp>
        <p:nvSpPr>
          <p:cNvPr id="2" name="Title 1"/>
          <p:cNvSpPr>
            <a:spLocks noGrp="1"/>
          </p:cNvSpPr>
          <p:nvPr>
            <p:ph type="title"/>
          </p:nvPr>
        </p:nvSpPr>
        <p:spPr>
          <a:xfrm>
            <a:off x="457200" y="-68262"/>
            <a:ext cx="8229600" cy="1143000"/>
          </a:xfrm>
        </p:spPr>
        <p:txBody>
          <a:bodyPr/>
          <a:lstStyle/>
          <a:p>
            <a:r>
              <a:rPr lang="en-ZA" dirty="0"/>
              <a:t>Spatial scale of impact studies</a:t>
            </a:r>
          </a:p>
        </p:txBody>
      </p:sp>
    </p:spTree>
    <p:extLst>
      <p:ext uri="{BB962C8B-B14F-4D97-AF65-F5344CB8AC3E}">
        <p14:creationId xmlns:p14="http://schemas.microsoft.com/office/powerpoint/2010/main" val="2805924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242776"/>
              </p:ext>
            </p:extLst>
          </p:nvPr>
        </p:nvGraphicFramePr>
        <p:xfrm>
          <a:off x="155986" y="1288229"/>
          <a:ext cx="8886825" cy="5220385"/>
        </p:xfrm>
        <a:graphic>
          <a:graphicData uri="http://schemas.openxmlformats.org/drawingml/2006/table">
            <a:tbl>
              <a:tblPr firstRow="1" firstCol="1" bandRow="1" bandCol="1">
                <a:tableStyleId>{5C22544A-7EE6-4342-B048-85BDC9FD1C3A}</a:tableStyleId>
              </a:tblPr>
              <a:tblGrid>
                <a:gridCol w="1199478">
                  <a:extLst>
                    <a:ext uri="{9D8B030D-6E8A-4147-A177-3AD203B41FA5}">
                      <a16:colId xmlns:a16="http://schemas.microsoft.com/office/drawing/2014/main" val="20000"/>
                    </a:ext>
                  </a:extLst>
                </a:gridCol>
                <a:gridCol w="7687347">
                  <a:extLst>
                    <a:ext uri="{9D8B030D-6E8A-4147-A177-3AD203B41FA5}">
                      <a16:colId xmlns:a16="http://schemas.microsoft.com/office/drawing/2014/main" val="20001"/>
                    </a:ext>
                  </a:extLst>
                </a:gridCol>
              </a:tblGrid>
              <a:tr h="923925">
                <a:tc>
                  <a:txBody>
                    <a:bodyPr/>
                    <a:lstStyle/>
                    <a:p>
                      <a:pPr algn="ctr">
                        <a:lnSpc>
                          <a:spcPct val="150000"/>
                        </a:lnSpc>
                        <a:spcBef>
                          <a:spcPts val="600"/>
                        </a:spcBef>
                        <a:spcAft>
                          <a:spcPts val="600"/>
                        </a:spcAft>
                      </a:pPr>
                      <a:r>
                        <a:rPr lang="en-GB" sz="2000" dirty="0">
                          <a:solidFill>
                            <a:schemeClr val="tx1"/>
                          </a:solidFill>
                          <a:effectLst/>
                        </a:rPr>
                        <a:t>Confidence level</a:t>
                      </a:r>
                      <a:endParaRPr lang="en-ZA"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50000"/>
                        </a:lnSpc>
                        <a:spcBef>
                          <a:spcPts val="600"/>
                        </a:spcBef>
                        <a:spcAft>
                          <a:spcPts val="600"/>
                        </a:spcAft>
                      </a:pPr>
                      <a:r>
                        <a:rPr lang="en-GB" sz="2000" dirty="0">
                          <a:solidFill>
                            <a:schemeClr val="tx1"/>
                          </a:solidFill>
                          <a:effectLst/>
                        </a:rPr>
                        <a:t>Examples</a:t>
                      </a:r>
                      <a:endParaRPr lang="en-ZA"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221485">
                <a:tc>
                  <a:txBody>
                    <a:bodyPr/>
                    <a:lstStyle/>
                    <a:p>
                      <a:pPr algn="ctr">
                        <a:lnSpc>
                          <a:spcPct val="150000"/>
                        </a:lnSpc>
                        <a:spcBef>
                          <a:spcPts val="600"/>
                        </a:spcBef>
                        <a:spcAft>
                          <a:spcPts val="0"/>
                        </a:spcAft>
                      </a:pPr>
                      <a:r>
                        <a:rPr lang="en-GB" sz="1800" dirty="0">
                          <a:solidFill>
                            <a:schemeClr val="tx1"/>
                          </a:solidFill>
                          <a:effectLst/>
                        </a:rPr>
                        <a:t>High</a:t>
                      </a:r>
                      <a:r>
                        <a:rPr lang="en-GB" sz="1100" dirty="0">
                          <a:solidFill>
                            <a:schemeClr val="tx1"/>
                          </a:solidFill>
                          <a:effectLst/>
                        </a:rPr>
                        <a:t> </a:t>
                      </a:r>
                      <a:endParaRPr lang="en-ZA"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0000"/>
                        </a:lnSpc>
                        <a:spcBef>
                          <a:spcPts val="0"/>
                        </a:spcBef>
                        <a:spcAft>
                          <a:spcPts val="0"/>
                        </a:spcAft>
                      </a:pPr>
                      <a:r>
                        <a:rPr lang="en-GB" sz="1800" dirty="0">
                          <a:effectLst/>
                        </a:rPr>
                        <a:t>There is direct relevant evidence to support the assessment. </a:t>
                      </a:r>
                      <a:br>
                        <a:rPr lang="en-GB" sz="1800" dirty="0">
                          <a:effectLst/>
                        </a:rPr>
                      </a:br>
                      <a:r>
                        <a:rPr lang="en-GB" sz="1800" dirty="0">
                          <a:effectLst/>
                        </a:rPr>
                        <a:t>Impact recorded at relevant spatial scale.</a:t>
                      </a:r>
                    </a:p>
                    <a:p>
                      <a:pPr>
                        <a:lnSpc>
                          <a:spcPct val="110000"/>
                        </a:lnSpc>
                        <a:spcBef>
                          <a:spcPts val="0"/>
                        </a:spcBef>
                        <a:spcAft>
                          <a:spcPts val="0"/>
                        </a:spcAft>
                      </a:pPr>
                      <a:r>
                        <a:rPr lang="en-GB" sz="1800" dirty="0">
                          <a:effectLst/>
                        </a:rPr>
                        <a:t>Reliable/good quality data sources</a:t>
                      </a:r>
                      <a:r>
                        <a:rPr lang="en-GB" sz="1800" baseline="0" dirty="0">
                          <a:effectLst/>
                        </a:rPr>
                        <a:t> available.</a:t>
                      </a:r>
                      <a:r>
                        <a:rPr lang="en-GB" sz="1800" dirty="0">
                          <a:effectLst/>
                        </a:rPr>
                        <a:t/>
                      </a:r>
                      <a:br>
                        <a:rPr lang="en-GB" sz="1800" dirty="0">
                          <a:effectLst/>
                        </a:rPr>
                      </a:br>
                      <a:r>
                        <a:rPr lang="en-GB" sz="1800" dirty="0">
                          <a:effectLst/>
                        </a:rPr>
                        <a:t>The interpretation of data/information is straightforward.</a:t>
                      </a:r>
                      <a:br>
                        <a:rPr lang="en-GB" sz="1800" dirty="0">
                          <a:effectLst/>
                        </a:rPr>
                      </a:br>
                      <a:r>
                        <a:rPr lang="en-GB" sz="1800" dirty="0">
                          <a:effectLst/>
                        </a:rPr>
                        <a:t>Data/information are not controversial, contradictory.</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977188">
                <a:tc>
                  <a:txBody>
                    <a:bodyPr/>
                    <a:lstStyle/>
                    <a:p>
                      <a:pPr algn="ctr">
                        <a:lnSpc>
                          <a:spcPct val="150000"/>
                        </a:lnSpc>
                        <a:spcBef>
                          <a:spcPts val="600"/>
                        </a:spcBef>
                        <a:spcAft>
                          <a:spcPts val="0"/>
                        </a:spcAft>
                      </a:pPr>
                      <a:r>
                        <a:rPr lang="en-GB" sz="1800" dirty="0">
                          <a:solidFill>
                            <a:schemeClr val="tx1"/>
                          </a:solidFill>
                          <a:effectLst/>
                        </a:rPr>
                        <a:t>Medium</a:t>
                      </a:r>
                      <a:endParaRPr lang="en-ZA"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0000"/>
                        </a:lnSpc>
                        <a:spcBef>
                          <a:spcPts val="0"/>
                        </a:spcBef>
                        <a:spcAft>
                          <a:spcPts val="0"/>
                        </a:spcAft>
                      </a:pPr>
                      <a:r>
                        <a:rPr lang="en-GB" sz="1800" dirty="0">
                          <a:effectLst/>
                        </a:rPr>
                        <a:t>There is some evidence to support the assessment.</a:t>
                      </a:r>
                      <a:br>
                        <a:rPr lang="en-GB" sz="1800" dirty="0">
                          <a:effectLst/>
                        </a:rPr>
                      </a:br>
                      <a:r>
                        <a:rPr lang="en-GB" sz="1800" dirty="0">
                          <a:effectLst/>
                        </a:rPr>
                        <a:t>Extrapolation to relevant spatial</a:t>
                      </a:r>
                      <a:r>
                        <a:rPr lang="en-GB" sz="1800" baseline="0" dirty="0">
                          <a:effectLst/>
                        </a:rPr>
                        <a:t> scale </a:t>
                      </a:r>
                      <a:r>
                        <a:rPr lang="en-GB" sz="1800" dirty="0">
                          <a:effectLst/>
                        </a:rPr>
                        <a:t>considered reliable. </a:t>
                      </a:r>
                      <a:br>
                        <a:rPr lang="en-GB" sz="1800" dirty="0">
                          <a:effectLst/>
                        </a:rPr>
                      </a:br>
                      <a:r>
                        <a:rPr lang="en-GB" sz="1800" dirty="0">
                          <a:effectLst/>
                        </a:rPr>
                        <a:t>The interpretation of the data is to some extent ambiguous or contradictory. </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977188">
                <a:tc>
                  <a:txBody>
                    <a:bodyPr/>
                    <a:lstStyle/>
                    <a:p>
                      <a:pPr algn="ctr">
                        <a:lnSpc>
                          <a:spcPct val="150000"/>
                        </a:lnSpc>
                        <a:spcBef>
                          <a:spcPts val="600"/>
                        </a:spcBef>
                        <a:spcAft>
                          <a:spcPts val="600"/>
                        </a:spcAft>
                      </a:pPr>
                      <a:r>
                        <a:rPr lang="en-GB" sz="1800" dirty="0">
                          <a:solidFill>
                            <a:schemeClr val="tx1"/>
                          </a:solidFill>
                          <a:effectLst/>
                        </a:rPr>
                        <a:t>Low</a:t>
                      </a:r>
                      <a:endParaRPr lang="en-ZA"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0000"/>
                        </a:lnSpc>
                        <a:spcBef>
                          <a:spcPts val="0"/>
                        </a:spcBef>
                        <a:spcAft>
                          <a:spcPts val="0"/>
                        </a:spcAft>
                      </a:pPr>
                      <a:r>
                        <a:rPr lang="en-GB" sz="1800" dirty="0">
                          <a:effectLst/>
                        </a:rPr>
                        <a:t>No direct evidence, only inferred</a:t>
                      </a:r>
                      <a:r>
                        <a:rPr lang="en-GB" sz="1800" baseline="0" dirty="0">
                          <a:effectLst/>
                        </a:rPr>
                        <a:t> information available.</a:t>
                      </a:r>
                    </a:p>
                    <a:p>
                      <a:pPr>
                        <a:lnSpc>
                          <a:spcPct val="110000"/>
                        </a:lnSpc>
                        <a:spcBef>
                          <a:spcPts val="0"/>
                        </a:spcBef>
                        <a:spcAft>
                          <a:spcPts val="0"/>
                        </a:spcAft>
                      </a:pPr>
                      <a:r>
                        <a:rPr lang="en-GB" sz="1800" baseline="0" dirty="0">
                          <a:effectLst/>
                        </a:rPr>
                        <a:t>Impacts recorded at spatial scale which may not be relevant to native community, and extrapolation considered unreliable.</a:t>
                      </a:r>
                    </a:p>
                    <a:p>
                      <a:pPr>
                        <a:lnSpc>
                          <a:spcPct val="110000"/>
                        </a:lnSpc>
                        <a:spcBef>
                          <a:spcPts val="0"/>
                        </a:spcBef>
                        <a:spcAft>
                          <a:spcPts val="0"/>
                        </a:spcAft>
                      </a:pPr>
                      <a:r>
                        <a:rPr lang="en-GB" sz="1800" dirty="0">
                          <a:effectLst/>
                        </a:rPr>
                        <a:t>Evidence is poor and difficult to interpret, e.g. because it is strongly ambiguous.</a:t>
                      </a:r>
                      <a:br>
                        <a:rPr lang="en-GB" sz="1800" dirty="0">
                          <a:effectLst/>
                        </a:rPr>
                      </a:br>
                      <a:r>
                        <a:rPr lang="en-GB" sz="1800" dirty="0">
                          <a:effectLst/>
                        </a:rPr>
                        <a:t>The information sources are considered to be of low quality or contain information that is unreliable.</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8491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Probability distributions</a:t>
            </a:r>
          </a:p>
        </p:txBody>
      </p:sp>
      <p:pic>
        <p:nvPicPr>
          <p:cNvPr id="4" name="Content Placeholder 3"/>
          <p:cNvPicPr>
            <a:picLocks noGrp="1" noChangeAspect="1"/>
          </p:cNvPicPr>
          <p:nvPr>
            <p:ph idx="1"/>
          </p:nvPr>
        </p:nvPicPr>
        <p:blipFill rotWithShape="1">
          <a:blip r:embed="rId2"/>
          <a:srcRect l="1053" r="2222"/>
          <a:stretch/>
        </p:blipFill>
        <p:spPr>
          <a:xfrm>
            <a:off x="75300" y="1861070"/>
            <a:ext cx="8993394" cy="3948056"/>
          </a:xfrm>
          <a:prstGeom prst="rect">
            <a:avLst/>
          </a:prstGeom>
        </p:spPr>
      </p:pic>
      <p:sp>
        <p:nvSpPr>
          <p:cNvPr id="5" name="Textfeld 2"/>
          <p:cNvSpPr txBox="1">
            <a:spLocks noChangeArrowheads="1"/>
          </p:cNvSpPr>
          <p:nvPr/>
        </p:nvSpPr>
        <p:spPr bwMode="auto">
          <a:xfrm>
            <a:off x="1835696" y="6510338"/>
            <a:ext cx="7308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dirty="0"/>
              <a:t>Hawkins et al. (2015) Div Distr</a:t>
            </a:r>
          </a:p>
        </p:txBody>
      </p:sp>
    </p:spTree>
    <p:extLst>
      <p:ext uri="{BB962C8B-B14F-4D97-AF65-F5344CB8AC3E}">
        <p14:creationId xmlns:p14="http://schemas.microsoft.com/office/powerpoint/2010/main" val="420123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EICAT can…</a:t>
            </a:r>
          </a:p>
        </p:txBody>
      </p:sp>
      <p:sp>
        <p:nvSpPr>
          <p:cNvPr id="3" name="Content Placeholder 2"/>
          <p:cNvSpPr>
            <a:spLocks noGrp="1"/>
          </p:cNvSpPr>
          <p:nvPr>
            <p:ph idx="1"/>
          </p:nvPr>
        </p:nvSpPr>
        <p:spPr/>
        <p:txBody>
          <a:bodyPr/>
          <a:lstStyle/>
          <a:p>
            <a:pPr marL="0" indent="0">
              <a:buNone/>
            </a:pPr>
            <a:r>
              <a:rPr lang="en-ZA" dirty="0"/>
              <a:t>…help identify taxa with different levels of impact, </a:t>
            </a:r>
            <a:r>
              <a:rPr lang="en-GB" dirty="0"/>
              <a:t>and flag those with high impacts</a:t>
            </a:r>
            <a:endParaRPr lang="en-ZA" dirty="0"/>
          </a:p>
          <a:p>
            <a:pPr marL="0" indent="0">
              <a:buNone/>
            </a:pPr>
            <a:r>
              <a:rPr lang="en-ZA" dirty="0"/>
              <a:t>…facilitate comparisons of impact among regions and taxa</a:t>
            </a:r>
          </a:p>
          <a:p>
            <a:pPr marL="0" indent="0">
              <a:buNone/>
            </a:pPr>
            <a:r>
              <a:rPr lang="en-ZA" dirty="0">
                <a:solidFill>
                  <a:schemeClr val="bg1">
                    <a:lumMod val="85000"/>
                  </a:schemeClr>
                </a:solidFill>
              </a:rPr>
              <a:t>…facilitate predictions of impacts</a:t>
            </a:r>
          </a:p>
          <a:p>
            <a:pPr marL="0" indent="0">
              <a:buNone/>
            </a:pPr>
            <a:r>
              <a:rPr lang="en-ZA" dirty="0">
                <a:solidFill>
                  <a:schemeClr val="bg1">
                    <a:lumMod val="85000"/>
                  </a:schemeClr>
                </a:solidFill>
              </a:rPr>
              <a:t>…aid in prioritisation of management actions</a:t>
            </a:r>
          </a:p>
        </p:txBody>
      </p:sp>
    </p:spTree>
    <p:extLst>
      <p:ext uri="{BB962C8B-B14F-4D97-AF65-F5344CB8AC3E}">
        <p14:creationId xmlns:p14="http://schemas.microsoft.com/office/powerpoint/2010/main" val="4283837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Probability distributions</a:t>
            </a:r>
          </a:p>
        </p:txBody>
      </p:sp>
      <p:pic>
        <p:nvPicPr>
          <p:cNvPr id="4" name="Content Placeholder 3"/>
          <p:cNvPicPr>
            <a:picLocks noGrp="1" noChangeAspect="1"/>
          </p:cNvPicPr>
          <p:nvPr>
            <p:ph idx="1"/>
          </p:nvPr>
        </p:nvPicPr>
        <p:blipFill rotWithShape="1">
          <a:blip r:embed="rId2"/>
          <a:srcRect l="1053" r="2222"/>
          <a:stretch/>
        </p:blipFill>
        <p:spPr>
          <a:xfrm>
            <a:off x="75300" y="1861070"/>
            <a:ext cx="8993394" cy="3948056"/>
          </a:xfrm>
          <a:prstGeom prst="rect">
            <a:avLst/>
          </a:prstGeom>
        </p:spPr>
      </p:pic>
      <p:sp>
        <p:nvSpPr>
          <p:cNvPr id="5" name="Textfeld 2"/>
          <p:cNvSpPr txBox="1">
            <a:spLocks noChangeArrowheads="1"/>
          </p:cNvSpPr>
          <p:nvPr/>
        </p:nvSpPr>
        <p:spPr bwMode="auto">
          <a:xfrm>
            <a:off x="1835696" y="6510338"/>
            <a:ext cx="7308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dirty="0"/>
              <a:t>Hawkins et al. (2015) Div Distr</a:t>
            </a:r>
          </a:p>
        </p:txBody>
      </p:sp>
      <p:pic>
        <p:nvPicPr>
          <p:cNvPr id="6" name="Content Placeholder 3"/>
          <p:cNvPicPr>
            <a:picLocks noChangeAspect="1"/>
          </p:cNvPicPr>
          <p:nvPr/>
        </p:nvPicPr>
        <p:blipFill rotWithShape="1">
          <a:blip r:embed="rId2"/>
          <a:srcRect l="28339" t="4042" r="54537" b="4405"/>
          <a:stretch/>
        </p:blipFill>
        <p:spPr>
          <a:xfrm>
            <a:off x="2334409" y="1249924"/>
            <a:ext cx="2398956" cy="5446276"/>
          </a:xfrm>
          <a:prstGeom prst="rect">
            <a:avLst/>
          </a:prstGeom>
          <a:effectLst>
            <a:outerShdw blurRad="292100" dist="76200" dir="13500000" algn="br" rotWithShape="0">
              <a:srgbClr val="C00000"/>
            </a:outerShdw>
          </a:effectLst>
        </p:spPr>
      </p:pic>
    </p:spTree>
    <p:extLst>
      <p:ext uri="{BB962C8B-B14F-4D97-AF65-F5344CB8AC3E}">
        <p14:creationId xmlns:p14="http://schemas.microsoft.com/office/powerpoint/2010/main" val="3578817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Take-home</a:t>
            </a:r>
          </a:p>
        </p:txBody>
      </p:sp>
      <p:sp>
        <p:nvSpPr>
          <p:cNvPr id="3" name="Content Placeholder 2"/>
          <p:cNvSpPr>
            <a:spLocks noGrp="1"/>
          </p:cNvSpPr>
          <p:nvPr>
            <p:ph idx="1"/>
          </p:nvPr>
        </p:nvSpPr>
        <p:spPr/>
        <p:txBody>
          <a:bodyPr/>
          <a:lstStyle/>
          <a:p>
            <a:r>
              <a:rPr lang="en-ZA" dirty="0"/>
              <a:t>Trialled and tested</a:t>
            </a:r>
          </a:p>
          <a:p>
            <a:r>
              <a:rPr lang="en-ZA" dirty="0"/>
              <a:t>Transparency of evidence </a:t>
            </a:r>
          </a:p>
          <a:p>
            <a:r>
              <a:rPr lang="en-ZA" dirty="0"/>
              <a:t>Highly flexible system</a:t>
            </a:r>
          </a:p>
          <a:p>
            <a:r>
              <a:rPr lang="en-ZA" dirty="0"/>
              <a:t>Useful for management </a:t>
            </a:r>
          </a:p>
          <a:p>
            <a:r>
              <a:rPr lang="en-ZA" dirty="0"/>
              <a:t>Advance theoretical understanding of impact</a:t>
            </a:r>
          </a:p>
          <a:p>
            <a:endParaRPr lang="en-ZA" dirty="0"/>
          </a:p>
          <a:p>
            <a:endParaRPr lang="en-ZA" dirty="0"/>
          </a:p>
        </p:txBody>
      </p:sp>
    </p:spTree>
    <p:extLst>
      <p:ext uri="{BB962C8B-B14F-4D97-AF65-F5344CB8AC3E}">
        <p14:creationId xmlns:p14="http://schemas.microsoft.com/office/powerpoint/2010/main" val="1091302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11029">
            <a:off x="336639" y="847391"/>
            <a:ext cx="21526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17811" y="1861277"/>
            <a:ext cx="8229600" cy="1143000"/>
          </a:xfrm>
        </p:spPr>
        <p:txBody>
          <a:bodyPr>
            <a:noAutofit/>
          </a:bodyPr>
          <a:lstStyle/>
          <a:p>
            <a:r>
              <a:rPr lang="en-ZA" sz="7200" dirty="0"/>
              <a:t>Thank you!</a:t>
            </a:r>
            <a:br>
              <a:rPr lang="en-ZA" sz="7200" dirty="0"/>
            </a:br>
            <a:r>
              <a:rPr lang="en-ZA" sz="7200" dirty="0"/>
              <a:t>Questions?</a:t>
            </a:r>
          </a:p>
        </p:txBody>
      </p:sp>
      <p:pic>
        <p:nvPicPr>
          <p:cNvPr id="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5234"/>
          <a:stretch/>
        </p:blipFill>
        <p:spPr>
          <a:xfrm>
            <a:off x="6633949" y="4234782"/>
            <a:ext cx="2098512" cy="2342560"/>
          </a:xfrm>
          <a:prstGeom prst="rect">
            <a:avLst/>
          </a:prstGeom>
        </p:spPr>
      </p:pic>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189" y="4589790"/>
            <a:ext cx="6020931" cy="1971104"/>
          </a:xfrm>
          <a:prstGeom prst="rect">
            <a:avLst/>
          </a:prstGeom>
        </p:spPr>
      </p:pic>
    </p:spTree>
    <p:extLst>
      <p:ext uri="{BB962C8B-B14F-4D97-AF65-F5344CB8AC3E}">
        <p14:creationId xmlns:p14="http://schemas.microsoft.com/office/powerpoint/2010/main" val="138111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041900" y="2136076"/>
            <a:ext cx="3212204" cy="2294431"/>
          </a:xfrm>
          <a:prstGeom prst="rect">
            <a:avLst/>
          </a:prstGeom>
        </p:spPr>
      </p:pic>
      <p:pic>
        <p:nvPicPr>
          <p:cNvPr id="3" name="Picture 2"/>
          <p:cNvPicPr>
            <a:picLocks noChangeAspect="1"/>
          </p:cNvPicPr>
          <p:nvPr/>
        </p:nvPicPr>
        <p:blipFill rotWithShape="1">
          <a:blip r:embed="rId3"/>
          <a:srcRect l="15059" r="14353"/>
          <a:stretch/>
        </p:blipFill>
        <p:spPr>
          <a:xfrm>
            <a:off x="7400733" y="0"/>
            <a:ext cx="1743267" cy="2469628"/>
          </a:xfrm>
          <a:prstGeom prst="rect">
            <a:avLst/>
          </a:prstGeom>
        </p:spPr>
      </p:pic>
      <p:sp>
        <p:nvSpPr>
          <p:cNvPr id="10" name="Content Placeholder 9"/>
          <p:cNvSpPr>
            <a:spLocks noGrp="1"/>
          </p:cNvSpPr>
          <p:nvPr>
            <p:ph idx="1"/>
          </p:nvPr>
        </p:nvSpPr>
        <p:spPr>
          <a:xfrm>
            <a:off x="726150" y="4507453"/>
            <a:ext cx="3662979" cy="1618709"/>
          </a:xfrm>
        </p:spPr>
        <p:txBody>
          <a:bodyPr>
            <a:normAutofit/>
          </a:bodyPr>
          <a:lstStyle/>
          <a:p>
            <a:pPr marL="0" indent="0">
              <a:buNone/>
            </a:pPr>
            <a:endParaRPr lang="en-ZA" sz="2000" dirty="0"/>
          </a:p>
          <a:p>
            <a:pPr marL="0" indent="0" algn="ctr">
              <a:buNone/>
            </a:pPr>
            <a:r>
              <a:rPr lang="en-ZA" sz="2000" dirty="0"/>
              <a:t>“</a:t>
            </a:r>
            <a:r>
              <a:rPr lang="en-ZA" sz="2000" i="1" dirty="0"/>
              <a:t>A. </a:t>
            </a:r>
            <a:r>
              <a:rPr lang="en-ZA" sz="2000" i="1" dirty="0" err="1"/>
              <a:t>ranunculoides</a:t>
            </a:r>
            <a:r>
              <a:rPr lang="en-ZA" sz="2000" i="1" dirty="0"/>
              <a:t> </a:t>
            </a:r>
            <a:r>
              <a:rPr lang="en-ZA" sz="2000" dirty="0"/>
              <a:t>was negatively correlated with </a:t>
            </a:r>
            <a:r>
              <a:rPr lang="en-ZA" sz="2000" dirty="0" err="1"/>
              <a:t>Robinia</a:t>
            </a:r>
            <a:r>
              <a:rPr lang="en-ZA" sz="2000" dirty="0"/>
              <a:t> density….”</a:t>
            </a:r>
          </a:p>
        </p:txBody>
      </p:sp>
      <p:sp>
        <p:nvSpPr>
          <p:cNvPr id="2" name="Title 1">
            <a:extLst>
              <a:ext uri="{FF2B5EF4-FFF2-40B4-BE49-F238E27FC236}">
                <a16:creationId xmlns:a16="http://schemas.microsoft.com/office/drawing/2014/main" id="{DBAB903D-03C7-43E7-95D9-C7CF58099BE2}"/>
              </a:ext>
            </a:extLst>
          </p:cNvPr>
          <p:cNvSpPr>
            <a:spLocks noGrp="1"/>
          </p:cNvSpPr>
          <p:nvPr>
            <p:ph type="title"/>
          </p:nvPr>
        </p:nvSpPr>
        <p:spPr/>
        <p:txBody>
          <a:bodyPr/>
          <a:lstStyle/>
          <a:p>
            <a:pPr algn="l"/>
            <a:r>
              <a:rPr lang="en-ZA" dirty="0"/>
              <a:t>Habitat:</a:t>
            </a:r>
            <a:r>
              <a:rPr lang="en-ZA" i="1" dirty="0"/>
              <a:t> </a:t>
            </a:r>
            <a:r>
              <a:rPr lang="en-ZA" i="1" dirty="0" err="1"/>
              <a:t>Robinia</a:t>
            </a:r>
            <a:r>
              <a:rPr lang="en-ZA" i="1" dirty="0"/>
              <a:t> </a:t>
            </a:r>
            <a:r>
              <a:rPr lang="en-ZA" i="1" dirty="0" err="1"/>
              <a:t>pseudoacacia</a:t>
            </a:r>
            <a:endParaRPr lang="en-ZA" i="1" dirty="0"/>
          </a:p>
        </p:txBody>
      </p:sp>
      <p:sp>
        <p:nvSpPr>
          <p:cNvPr id="4" name="Textfeld 2">
            <a:extLst>
              <a:ext uri="{FF2B5EF4-FFF2-40B4-BE49-F238E27FC236}">
                <a16:creationId xmlns:a16="http://schemas.microsoft.com/office/drawing/2014/main" id="{38BF69F8-1165-46D7-94FA-A661C5AAB9DE}"/>
              </a:ext>
            </a:extLst>
          </p:cNvPr>
          <p:cNvSpPr txBox="1">
            <a:spLocks noChangeArrowheads="1"/>
          </p:cNvSpPr>
          <p:nvPr/>
        </p:nvSpPr>
        <p:spPr bwMode="auto">
          <a:xfrm>
            <a:off x="0" y="65103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altLang="de-DE" dirty="0"/>
              <a:t>Branquart et al. (2017) Introduced tree species in European forests</a:t>
            </a: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2" y="1095772"/>
            <a:ext cx="2501564" cy="317698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9"/>
          <p:cNvSpPr txBox="1">
            <a:spLocks/>
          </p:cNvSpPr>
          <p:nvPr/>
        </p:nvSpPr>
        <p:spPr>
          <a:xfrm>
            <a:off x="4837370" y="4507453"/>
            <a:ext cx="3662979" cy="17534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2000" dirty="0"/>
          </a:p>
          <a:p>
            <a:pPr marL="0" indent="0" algn="ctr">
              <a:buNone/>
            </a:pPr>
            <a:r>
              <a:rPr lang="en-ZA" sz="2000" dirty="0"/>
              <a:t>“Many of these species became [locally] extinct from the vegetation during the </a:t>
            </a:r>
            <a:r>
              <a:rPr lang="en-ZA" sz="2000" dirty="0" err="1"/>
              <a:t>Robinia</a:t>
            </a:r>
            <a:r>
              <a:rPr lang="en-ZA" sz="2000" dirty="0"/>
              <a:t> invasion…”</a:t>
            </a:r>
          </a:p>
        </p:txBody>
      </p:sp>
      <p:pic>
        <p:nvPicPr>
          <p:cNvPr id="11" name="Picture 10"/>
          <p:cNvPicPr>
            <a:picLocks noChangeAspect="1"/>
          </p:cNvPicPr>
          <p:nvPr/>
        </p:nvPicPr>
        <p:blipFill rotWithShape="1">
          <a:blip r:embed="rId5"/>
          <a:srcRect l="4047" t="43995" r="4508" b="40718"/>
          <a:stretch/>
        </p:blipFill>
        <p:spPr>
          <a:xfrm>
            <a:off x="720758" y="4193157"/>
            <a:ext cx="3560786" cy="626269"/>
          </a:xfrm>
          <a:prstGeom prst="rect">
            <a:avLst/>
          </a:prstGeom>
        </p:spPr>
      </p:pic>
      <p:pic>
        <p:nvPicPr>
          <p:cNvPr id="14" name="Picture 13"/>
          <p:cNvPicPr>
            <a:picLocks noChangeAspect="1"/>
          </p:cNvPicPr>
          <p:nvPr/>
        </p:nvPicPr>
        <p:blipFill>
          <a:blip r:embed="rId6"/>
          <a:stretch>
            <a:fillRect/>
          </a:stretch>
        </p:blipFill>
        <p:spPr>
          <a:xfrm>
            <a:off x="4825251" y="4206236"/>
            <a:ext cx="3571500" cy="610513"/>
          </a:xfrm>
          <a:prstGeom prst="rect">
            <a:avLst/>
          </a:prstGeom>
        </p:spPr>
      </p:pic>
    </p:spTree>
    <p:extLst>
      <p:ext uri="{BB962C8B-B14F-4D97-AF65-F5344CB8AC3E}">
        <p14:creationId xmlns:p14="http://schemas.microsoft.com/office/powerpoint/2010/main" val="7765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EICAT can…</a:t>
            </a:r>
          </a:p>
        </p:txBody>
      </p:sp>
      <p:sp>
        <p:nvSpPr>
          <p:cNvPr id="3" name="Content Placeholder 2"/>
          <p:cNvSpPr>
            <a:spLocks noGrp="1"/>
          </p:cNvSpPr>
          <p:nvPr>
            <p:ph idx="1"/>
          </p:nvPr>
        </p:nvSpPr>
        <p:spPr/>
        <p:txBody>
          <a:bodyPr/>
          <a:lstStyle/>
          <a:p>
            <a:pPr marL="0" indent="0">
              <a:buNone/>
            </a:pPr>
            <a:r>
              <a:rPr lang="en-ZA" dirty="0"/>
              <a:t>…help identify taxa with different levels of impact, </a:t>
            </a:r>
            <a:r>
              <a:rPr lang="en-GB" dirty="0"/>
              <a:t>and flag those with high impacts</a:t>
            </a:r>
            <a:endParaRPr lang="en-ZA" dirty="0"/>
          </a:p>
          <a:p>
            <a:pPr marL="0" indent="0">
              <a:buNone/>
            </a:pPr>
            <a:r>
              <a:rPr lang="en-ZA" dirty="0"/>
              <a:t>…facilitate comparisons of impact among regions and taxa</a:t>
            </a:r>
          </a:p>
          <a:p>
            <a:pPr marL="0" indent="0">
              <a:buNone/>
            </a:pPr>
            <a:r>
              <a:rPr lang="en-ZA" dirty="0"/>
              <a:t>…facilitate predictions of impacts</a:t>
            </a:r>
          </a:p>
          <a:p>
            <a:pPr marL="0" indent="0">
              <a:buNone/>
            </a:pPr>
            <a:r>
              <a:rPr lang="en-ZA" dirty="0">
                <a:solidFill>
                  <a:schemeClr val="bg1">
                    <a:lumMod val="85000"/>
                  </a:schemeClr>
                </a:solidFill>
              </a:rPr>
              <a:t>…aid in prioritisation of management actions</a:t>
            </a:r>
          </a:p>
        </p:txBody>
      </p:sp>
    </p:spTree>
    <p:extLst>
      <p:ext uri="{BB962C8B-B14F-4D97-AF65-F5344CB8AC3E}">
        <p14:creationId xmlns:p14="http://schemas.microsoft.com/office/powerpoint/2010/main" val="290420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79449"/>
          </a:xfrm>
        </p:spPr>
        <p:txBody>
          <a:bodyPr>
            <a:normAutofit/>
          </a:bodyPr>
          <a:lstStyle/>
          <a:p>
            <a:r>
              <a:rPr lang="en-ZA" dirty="0"/>
              <a:t>Impact vs. traits</a:t>
            </a:r>
            <a:br>
              <a:rPr lang="en-ZA" dirty="0"/>
            </a:br>
            <a:r>
              <a:rPr lang="en-ZA" dirty="0"/>
              <a:t>Expected</a:t>
            </a:r>
          </a:p>
        </p:txBody>
      </p:sp>
      <p:pic>
        <p:nvPicPr>
          <p:cNvPr id="4" name="Picture 3"/>
          <p:cNvPicPr>
            <a:picLocks noChangeAspect="1"/>
          </p:cNvPicPr>
          <p:nvPr/>
        </p:nvPicPr>
        <p:blipFill rotWithShape="1">
          <a:blip r:embed="rId2"/>
          <a:srcRect l="15000" t="20371" r="65833" b="26790"/>
          <a:stretch/>
        </p:blipFill>
        <p:spPr>
          <a:xfrm>
            <a:off x="4673600" y="2082154"/>
            <a:ext cx="4254500" cy="3298782"/>
          </a:xfrm>
          <a:prstGeom prst="rect">
            <a:avLst/>
          </a:prstGeom>
        </p:spPr>
      </p:pic>
      <p:pic>
        <p:nvPicPr>
          <p:cNvPr id="5" name="Picture 4"/>
          <p:cNvPicPr>
            <a:picLocks noChangeAspect="1"/>
          </p:cNvPicPr>
          <p:nvPr/>
        </p:nvPicPr>
        <p:blipFill rotWithShape="1">
          <a:blip/>
          <a:srcRect l="14583" t="21712" r="65139" b="25655"/>
          <a:stretch/>
        </p:blipFill>
        <p:spPr>
          <a:xfrm>
            <a:off x="114299" y="2071592"/>
            <a:ext cx="4521201" cy="3300507"/>
          </a:xfrm>
          <a:prstGeom prst="rect">
            <a:avLst/>
          </a:prstGeom>
        </p:spPr>
      </p:pic>
      <p:pic>
        <p:nvPicPr>
          <p:cNvPr id="6" name="Picture 5"/>
          <p:cNvPicPr>
            <a:picLocks noChangeAspect="1"/>
          </p:cNvPicPr>
          <p:nvPr/>
        </p:nvPicPr>
        <p:blipFill rotWithShape="1">
          <a:blip/>
          <a:srcRect t="4814" b="4444"/>
          <a:stretch/>
        </p:blipFill>
        <p:spPr>
          <a:xfrm>
            <a:off x="6568752" y="127001"/>
            <a:ext cx="2575248" cy="1752600"/>
          </a:xfrm>
          <a:prstGeom prst="rect">
            <a:avLst/>
          </a:prstGeom>
        </p:spPr>
      </p:pic>
      <p:sp>
        <p:nvSpPr>
          <p:cNvPr id="7" name="TextBox 6"/>
          <p:cNvSpPr txBox="1"/>
          <p:nvPr/>
        </p:nvSpPr>
        <p:spPr>
          <a:xfrm>
            <a:off x="1625600" y="5118100"/>
            <a:ext cx="2057400" cy="400110"/>
          </a:xfrm>
          <a:prstGeom prst="rect">
            <a:avLst/>
          </a:prstGeom>
          <a:solidFill>
            <a:schemeClr val="bg1"/>
          </a:solidFill>
        </p:spPr>
        <p:txBody>
          <a:bodyPr wrap="square" rtlCol="0">
            <a:spAutoFit/>
          </a:bodyPr>
          <a:lstStyle/>
          <a:p>
            <a:r>
              <a:rPr lang="en-ZA" sz="2000" dirty="0"/>
              <a:t>Fecundity [log]</a:t>
            </a:r>
          </a:p>
        </p:txBody>
      </p:sp>
      <p:sp>
        <p:nvSpPr>
          <p:cNvPr id="8" name="TextBox 7"/>
          <p:cNvSpPr txBox="1"/>
          <p:nvPr/>
        </p:nvSpPr>
        <p:spPr>
          <a:xfrm>
            <a:off x="4940300" y="5181600"/>
            <a:ext cx="4102100" cy="400110"/>
          </a:xfrm>
          <a:prstGeom prst="rect">
            <a:avLst/>
          </a:prstGeom>
          <a:solidFill>
            <a:schemeClr val="bg1"/>
          </a:solidFill>
        </p:spPr>
        <p:txBody>
          <a:bodyPr wrap="square" rtlCol="0">
            <a:spAutoFit/>
          </a:bodyPr>
          <a:lstStyle/>
          <a:p>
            <a:r>
              <a:rPr lang="en-ZA" sz="2000" dirty="0"/>
              <a:t>Native range size [latitudinal degrees]</a:t>
            </a:r>
          </a:p>
        </p:txBody>
      </p:sp>
      <p:sp>
        <p:nvSpPr>
          <p:cNvPr id="9" name="TextBox 8"/>
          <p:cNvSpPr txBox="1"/>
          <p:nvPr/>
        </p:nvSpPr>
        <p:spPr>
          <a:xfrm rot="16200000">
            <a:off x="-1045734" y="3391371"/>
            <a:ext cx="2597594" cy="400110"/>
          </a:xfrm>
          <a:prstGeom prst="rect">
            <a:avLst/>
          </a:prstGeom>
          <a:solidFill>
            <a:schemeClr val="bg1"/>
          </a:solidFill>
        </p:spPr>
        <p:txBody>
          <a:bodyPr wrap="square" rtlCol="0">
            <a:spAutoFit/>
          </a:bodyPr>
          <a:lstStyle/>
          <a:p>
            <a:r>
              <a:rPr lang="en-ZA" sz="2000" dirty="0"/>
              <a:t>Environmental impact</a:t>
            </a:r>
          </a:p>
        </p:txBody>
      </p:sp>
      <p:sp>
        <p:nvSpPr>
          <p:cNvPr id="10" name="TextBox 9"/>
          <p:cNvSpPr txBox="1"/>
          <p:nvPr/>
        </p:nvSpPr>
        <p:spPr>
          <a:xfrm rot="16200000">
            <a:off x="3400372" y="3358242"/>
            <a:ext cx="2597594" cy="400110"/>
          </a:xfrm>
          <a:prstGeom prst="rect">
            <a:avLst/>
          </a:prstGeom>
          <a:solidFill>
            <a:schemeClr val="bg1"/>
          </a:solidFill>
        </p:spPr>
        <p:txBody>
          <a:bodyPr wrap="square" rtlCol="0">
            <a:spAutoFit/>
          </a:bodyPr>
          <a:lstStyle/>
          <a:p>
            <a:r>
              <a:rPr lang="en-ZA" sz="2000" dirty="0"/>
              <a:t>Environmental impact</a:t>
            </a:r>
          </a:p>
        </p:txBody>
      </p:sp>
      <p:sp>
        <p:nvSpPr>
          <p:cNvPr id="11" name="Rectangle 10"/>
          <p:cNvSpPr/>
          <p:nvPr/>
        </p:nvSpPr>
        <p:spPr>
          <a:xfrm>
            <a:off x="145774" y="1974575"/>
            <a:ext cx="397565" cy="37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731026" y="1994454"/>
            <a:ext cx="284921" cy="37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742122" y="2173357"/>
            <a:ext cx="3670852" cy="2358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5214731" y="2312504"/>
            <a:ext cx="3670852" cy="2358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5" name="Straight Connector 14"/>
          <p:cNvCxnSpPr/>
          <p:nvPr/>
        </p:nvCxnSpPr>
        <p:spPr>
          <a:xfrm flipV="1">
            <a:off x="1166191" y="2676939"/>
            <a:ext cx="2716696" cy="1762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13513" y="2902226"/>
            <a:ext cx="3081130" cy="1702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08401" y="6480607"/>
            <a:ext cx="5435600" cy="369887"/>
          </a:xfrm>
          <a:prstGeom prst="rect">
            <a:avLst/>
          </a:prstGeom>
          <a:noFill/>
        </p:spPr>
        <p:txBody>
          <a:bodyPr wrap="square">
            <a:spAutoFit/>
          </a:bodyPr>
          <a:lstStyle/>
          <a:p>
            <a:pPr algn="r">
              <a:defRPr/>
            </a:pPr>
            <a:r>
              <a:rPr lang="de-DE" dirty="0">
                <a:solidFill>
                  <a:prstClr val="black"/>
                </a:solidFill>
                <a:latin typeface="Calibri"/>
              </a:rPr>
              <a:t>Kesner &amp; Kumschick (2018) Ecol Evol</a:t>
            </a:r>
            <a:endParaRPr lang="en-ZA" dirty="0">
              <a:solidFill>
                <a:prstClr val="black"/>
              </a:solidFill>
              <a:latin typeface="Calibri"/>
            </a:endParaRPr>
          </a:p>
        </p:txBody>
      </p:sp>
    </p:spTree>
    <p:extLst>
      <p:ext uri="{BB962C8B-B14F-4D97-AF65-F5344CB8AC3E}">
        <p14:creationId xmlns:p14="http://schemas.microsoft.com/office/powerpoint/2010/main" val="186139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000" t="20371" r="65833" b="26790"/>
          <a:stretch/>
        </p:blipFill>
        <p:spPr>
          <a:xfrm>
            <a:off x="4673600" y="2082154"/>
            <a:ext cx="4254500" cy="3298782"/>
          </a:xfrm>
          <a:prstGeom prst="rect">
            <a:avLst/>
          </a:prstGeom>
        </p:spPr>
      </p:pic>
      <p:pic>
        <p:nvPicPr>
          <p:cNvPr id="5" name="Picture 4"/>
          <p:cNvPicPr>
            <a:picLocks noChangeAspect="1"/>
          </p:cNvPicPr>
          <p:nvPr/>
        </p:nvPicPr>
        <p:blipFill rotWithShape="1">
          <a:blip/>
          <a:srcRect l="14583" t="21712" r="65139" b="25655"/>
          <a:stretch/>
        </p:blipFill>
        <p:spPr>
          <a:xfrm>
            <a:off x="114299" y="2071592"/>
            <a:ext cx="4521201" cy="3300507"/>
          </a:xfrm>
          <a:prstGeom prst="rect">
            <a:avLst/>
          </a:prstGeom>
        </p:spPr>
      </p:pic>
      <p:pic>
        <p:nvPicPr>
          <p:cNvPr id="6" name="Picture 5"/>
          <p:cNvPicPr>
            <a:picLocks noChangeAspect="1"/>
          </p:cNvPicPr>
          <p:nvPr/>
        </p:nvPicPr>
        <p:blipFill rotWithShape="1">
          <a:blip/>
          <a:srcRect t="4814" b="4444"/>
          <a:stretch/>
        </p:blipFill>
        <p:spPr>
          <a:xfrm>
            <a:off x="6568752" y="127001"/>
            <a:ext cx="2575248" cy="1752600"/>
          </a:xfrm>
          <a:prstGeom prst="rect">
            <a:avLst/>
          </a:prstGeom>
        </p:spPr>
      </p:pic>
      <p:sp>
        <p:nvSpPr>
          <p:cNvPr id="7" name="TextBox 6"/>
          <p:cNvSpPr txBox="1"/>
          <p:nvPr/>
        </p:nvSpPr>
        <p:spPr>
          <a:xfrm>
            <a:off x="1625600" y="5118100"/>
            <a:ext cx="2057400" cy="400110"/>
          </a:xfrm>
          <a:prstGeom prst="rect">
            <a:avLst/>
          </a:prstGeom>
          <a:solidFill>
            <a:schemeClr val="bg1"/>
          </a:solidFill>
        </p:spPr>
        <p:txBody>
          <a:bodyPr wrap="square" rtlCol="0">
            <a:spAutoFit/>
          </a:bodyPr>
          <a:lstStyle/>
          <a:p>
            <a:r>
              <a:rPr lang="en-ZA" sz="2000" dirty="0"/>
              <a:t>Fecundity [log]</a:t>
            </a:r>
          </a:p>
        </p:txBody>
      </p:sp>
      <p:sp>
        <p:nvSpPr>
          <p:cNvPr id="8" name="TextBox 7"/>
          <p:cNvSpPr txBox="1"/>
          <p:nvPr/>
        </p:nvSpPr>
        <p:spPr>
          <a:xfrm>
            <a:off x="4940300" y="5181600"/>
            <a:ext cx="4102100" cy="400110"/>
          </a:xfrm>
          <a:prstGeom prst="rect">
            <a:avLst/>
          </a:prstGeom>
          <a:solidFill>
            <a:schemeClr val="bg1"/>
          </a:solidFill>
        </p:spPr>
        <p:txBody>
          <a:bodyPr wrap="square" rtlCol="0">
            <a:spAutoFit/>
          </a:bodyPr>
          <a:lstStyle/>
          <a:p>
            <a:r>
              <a:rPr lang="en-ZA" sz="2000" dirty="0"/>
              <a:t>Native range size [latitudinal degrees]</a:t>
            </a:r>
          </a:p>
        </p:txBody>
      </p:sp>
      <p:sp>
        <p:nvSpPr>
          <p:cNvPr id="9" name="TextBox 8"/>
          <p:cNvSpPr txBox="1"/>
          <p:nvPr/>
        </p:nvSpPr>
        <p:spPr>
          <a:xfrm rot="16200000">
            <a:off x="-1045734" y="3391371"/>
            <a:ext cx="2597594" cy="400110"/>
          </a:xfrm>
          <a:prstGeom prst="rect">
            <a:avLst/>
          </a:prstGeom>
          <a:solidFill>
            <a:schemeClr val="bg1"/>
          </a:solidFill>
        </p:spPr>
        <p:txBody>
          <a:bodyPr wrap="square" rtlCol="0">
            <a:spAutoFit/>
          </a:bodyPr>
          <a:lstStyle/>
          <a:p>
            <a:r>
              <a:rPr lang="en-ZA" sz="2000" dirty="0"/>
              <a:t>Environmental impact</a:t>
            </a:r>
          </a:p>
        </p:txBody>
      </p:sp>
      <p:sp>
        <p:nvSpPr>
          <p:cNvPr id="10" name="TextBox 9"/>
          <p:cNvSpPr txBox="1"/>
          <p:nvPr/>
        </p:nvSpPr>
        <p:spPr>
          <a:xfrm rot="16200000">
            <a:off x="3400372" y="3358242"/>
            <a:ext cx="2597594" cy="400110"/>
          </a:xfrm>
          <a:prstGeom prst="rect">
            <a:avLst/>
          </a:prstGeom>
          <a:solidFill>
            <a:schemeClr val="bg1"/>
          </a:solidFill>
        </p:spPr>
        <p:txBody>
          <a:bodyPr wrap="square" rtlCol="0">
            <a:spAutoFit/>
          </a:bodyPr>
          <a:lstStyle/>
          <a:p>
            <a:r>
              <a:rPr lang="en-ZA" sz="2000" dirty="0"/>
              <a:t>Environmental impact</a:t>
            </a:r>
          </a:p>
        </p:txBody>
      </p:sp>
      <p:sp>
        <p:nvSpPr>
          <p:cNvPr id="11" name="Rectangle 10"/>
          <p:cNvSpPr/>
          <p:nvPr/>
        </p:nvSpPr>
        <p:spPr>
          <a:xfrm>
            <a:off x="145774" y="1974575"/>
            <a:ext cx="397565" cy="37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731026" y="1994454"/>
            <a:ext cx="284921" cy="37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itle 1"/>
          <p:cNvSpPr txBox="1">
            <a:spLocks/>
          </p:cNvSpPr>
          <p:nvPr/>
        </p:nvSpPr>
        <p:spPr>
          <a:xfrm>
            <a:off x="457200" y="274637"/>
            <a:ext cx="8229600" cy="17794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a:t>Impact vs. traits</a:t>
            </a:r>
            <a:br>
              <a:rPr lang="en-ZA" dirty="0"/>
            </a:br>
            <a:r>
              <a:rPr lang="en-ZA" dirty="0"/>
              <a:t>Observed</a:t>
            </a:r>
          </a:p>
        </p:txBody>
      </p:sp>
      <p:sp>
        <p:nvSpPr>
          <p:cNvPr id="13" name="TextBox 12"/>
          <p:cNvSpPr txBox="1"/>
          <p:nvPr/>
        </p:nvSpPr>
        <p:spPr>
          <a:xfrm>
            <a:off x="3708401" y="6480607"/>
            <a:ext cx="5435600" cy="369887"/>
          </a:xfrm>
          <a:prstGeom prst="rect">
            <a:avLst/>
          </a:prstGeom>
          <a:noFill/>
        </p:spPr>
        <p:txBody>
          <a:bodyPr wrap="square">
            <a:spAutoFit/>
          </a:bodyPr>
          <a:lstStyle/>
          <a:p>
            <a:pPr algn="r">
              <a:defRPr/>
            </a:pPr>
            <a:r>
              <a:rPr lang="de-DE" dirty="0">
                <a:solidFill>
                  <a:prstClr val="black"/>
                </a:solidFill>
                <a:latin typeface="Calibri"/>
              </a:rPr>
              <a:t>Kesner &amp; Kumschick (2018) Ecol Evol</a:t>
            </a:r>
            <a:endParaRPr lang="en-ZA" dirty="0">
              <a:solidFill>
                <a:prstClr val="black"/>
              </a:solidFill>
              <a:latin typeface="Calibri"/>
            </a:endParaRPr>
          </a:p>
        </p:txBody>
      </p:sp>
    </p:spTree>
    <p:extLst>
      <p:ext uri="{BB962C8B-B14F-4D97-AF65-F5344CB8AC3E}">
        <p14:creationId xmlns:p14="http://schemas.microsoft.com/office/powerpoint/2010/main" val="201824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Traits and impact</a:t>
            </a:r>
          </a:p>
        </p:txBody>
      </p:sp>
      <p:pic>
        <p:nvPicPr>
          <p:cNvPr id="4" name="Content Placeholder 3"/>
          <p:cNvPicPr>
            <a:picLocks noGrp="1" noChangeAspect="1"/>
          </p:cNvPicPr>
          <p:nvPr>
            <p:ph idx="1"/>
          </p:nvPr>
        </p:nvPicPr>
        <p:blipFill>
          <a:blip/>
          <a:stretch>
            <a:fillRect/>
          </a:stretch>
        </p:blipFill>
        <p:spPr>
          <a:xfrm>
            <a:off x="108148" y="2366891"/>
            <a:ext cx="9022406" cy="3280874"/>
          </a:xfrm>
          <a:prstGeom prst="rect">
            <a:avLst/>
          </a:prstGeom>
        </p:spPr>
      </p:pic>
      <p:sp>
        <p:nvSpPr>
          <p:cNvPr id="5" name="TextBox 4"/>
          <p:cNvSpPr txBox="1"/>
          <p:nvPr/>
        </p:nvSpPr>
        <p:spPr>
          <a:xfrm>
            <a:off x="3708401" y="6480607"/>
            <a:ext cx="5435600" cy="369887"/>
          </a:xfrm>
          <a:prstGeom prst="rect">
            <a:avLst/>
          </a:prstGeom>
          <a:noFill/>
        </p:spPr>
        <p:txBody>
          <a:bodyPr wrap="square">
            <a:spAutoFit/>
          </a:bodyPr>
          <a:lstStyle/>
          <a:p>
            <a:pPr algn="r">
              <a:defRPr/>
            </a:pPr>
            <a:r>
              <a:rPr lang="de-DE" dirty="0">
                <a:solidFill>
                  <a:prstClr val="black"/>
                </a:solidFill>
                <a:latin typeface="Calibri"/>
              </a:rPr>
              <a:t>Kumschick et al. (2013) Biol Invasions</a:t>
            </a:r>
            <a:endParaRPr lang="en-ZA" dirty="0">
              <a:solidFill>
                <a:prstClr val="black"/>
              </a:solidFill>
              <a:latin typeface="Calibri"/>
            </a:endParaRPr>
          </a:p>
        </p:txBody>
      </p:sp>
      <p:pic>
        <p:nvPicPr>
          <p:cNvPr id="6" name="Picture 18"/>
          <p:cNvPicPr>
            <a:picLocks noChangeAspect="1" noChangeArrowheads="1"/>
          </p:cNvPicPr>
          <p:nvPr/>
        </p:nvPicPr>
        <p:blipFill>
          <a:blip>
            <a:extLst>
              <a:ext uri="{28A0092B-C50C-407E-A947-70E740481C1C}">
                <a14:useLocalDpi xmlns:a14="http://schemas.microsoft.com/office/drawing/2010/main" val="0"/>
              </a:ext>
            </a:extLst>
          </a:blip>
          <a:srcRect l="8578" t="11710" r="8127" b="5696"/>
          <a:stretch>
            <a:fillRect/>
          </a:stretch>
        </p:blipFill>
        <p:spPr bwMode="auto">
          <a:xfrm>
            <a:off x="6989275" y="75985"/>
            <a:ext cx="1887528" cy="133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p:cNvPicPr>
            <a:picLocks noChangeAspect="1" noChangeArrowheads="1"/>
          </p:cNvPicPr>
          <p:nvPr/>
        </p:nvPicPr>
        <p:blipFill>
          <a:blip>
            <a:extLst>
              <a:ext uri="{28A0092B-C50C-407E-A947-70E740481C1C}">
                <a14:useLocalDpi xmlns:a14="http://schemas.microsoft.com/office/drawing/2010/main" val="0"/>
              </a:ext>
            </a:extLst>
          </a:blip>
          <a:srcRect l="5199" t="6877" r="13885"/>
          <a:stretch>
            <a:fillRect/>
          </a:stretch>
        </p:blipFill>
        <p:spPr bwMode="auto">
          <a:xfrm>
            <a:off x="100532" y="0"/>
            <a:ext cx="1551851" cy="236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4581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1845</Words>
  <Application>Microsoft Office PowerPoint</Application>
  <PresentationFormat>On-screen Show (4:3)</PresentationFormat>
  <Paragraphs>255</Paragraphs>
  <Slides>42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vt:lpstr>
      <vt:lpstr>Mangal</vt:lpstr>
      <vt:lpstr>MS Mincho</vt:lpstr>
      <vt:lpstr>Times New Roman</vt:lpstr>
      <vt:lpstr>Wingdings</vt:lpstr>
      <vt:lpstr>Larissa</vt:lpstr>
      <vt:lpstr>EICAT Environmental Impact Classification  for Alien Taxa</vt:lpstr>
      <vt:lpstr>What is EICAT?</vt:lpstr>
      <vt:lpstr>EICAT can…</vt:lpstr>
      <vt:lpstr>EICAT can…</vt:lpstr>
      <vt:lpstr>Habitat: Robinia pseudoacacia</vt:lpstr>
      <vt:lpstr>EICAT can…</vt:lpstr>
      <vt:lpstr>Impact vs. traits Expected</vt:lpstr>
      <vt:lpstr>PowerPoint Presentation</vt:lpstr>
      <vt:lpstr>Traits and impact</vt:lpstr>
      <vt:lpstr>EICAT can…</vt:lpstr>
      <vt:lpstr>Why is it better than other schemes?</vt:lpstr>
      <vt:lpstr>Why is it better than other schemes?</vt:lpstr>
      <vt:lpstr>Impact categories</vt:lpstr>
      <vt:lpstr>Currency</vt:lpstr>
      <vt:lpstr>Currency</vt:lpstr>
      <vt:lpstr>Currency</vt:lpstr>
      <vt:lpstr>Currency</vt:lpstr>
      <vt:lpstr>Currency</vt:lpstr>
      <vt:lpstr>Why is it better than other schemes?</vt:lpstr>
      <vt:lpstr>Impact criteria (mechanisms)</vt:lpstr>
      <vt:lpstr>Competition</vt:lpstr>
      <vt:lpstr>Why is it better than other schemes?</vt:lpstr>
      <vt:lpstr>Taxa assessed</vt:lpstr>
      <vt:lpstr>Amphibians</vt:lpstr>
      <vt:lpstr>Gastropods (SA)</vt:lpstr>
      <vt:lpstr>Bamboos</vt:lpstr>
      <vt:lpstr>Why is it better than other schemes?</vt:lpstr>
      <vt:lpstr>EICAT The scheme</vt:lpstr>
      <vt:lpstr>EICAT The scheme</vt:lpstr>
      <vt:lpstr>Scope of EICAT assessment</vt:lpstr>
      <vt:lpstr>Taxonomic scale</vt:lpstr>
      <vt:lpstr>Geographic scale of assessments</vt:lpstr>
      <vt:lpstr>Global: Birds</vt:lpstr>
      <vt:lpstr>Habitat: Robinia pseudoacacia</vt:lpstr>
      <vt:lpstr>Scope of individual impact study</vt:lpstr>
      <vt:lpstr>Spatial scale of impact studies</vt:lpstr>
      <vt:lpstr>Spatial scale of impact studies</vt:lpstr>
      <vt:lpstr>Confidence</vt:lpstr>
      <vt:lpstr>Probability distributions</vt:lpstr>
      <vt:lpstr>Probability distributions</vt:lpstr>
      <vt:lpstr>Take-home</vt:lpstr>
      <vt:lpstr>Thank you! Questions?</vt:lpstr>
    </vt:vector>
  </TitlesOfParts>
  <Company>Centre for Ecology and Hydrology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EICAT Environmental Impact Classification  for Alien Taxa</dc:title>
  <dc:creator>Megan Williams</dc:creator>
  <cp:lastModifiedBy>Megan Williams</cp:lastModifiedBy>
  <cp:revision>1</cp:revision>
  <dcterms:modified xsi:type="dcterms:W3CDTF">2024-05-03T14:35:32Z</dcterms:modified>
</cp:coreProperties>
</file>