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76" r:id="rId7"/>
    <p:sldId id="266" r:id="rId8"/>
    <p:sldId id="267" r:id="rId9"/>
    <p:sldId id="268" r:id="rId10"/>
    <p:sldId id="263" r:id="rId11"/>
    <p:sldId id="264" r:id="rId12"/>
    <p:sldId id="269" r:id="rId13"/>
    <p:sldId id="270" r:id="rId14"/>
    <p:sldId id="265" r:id="rId15"/>
    <p:sldId id="272" r:id="rId16"/>
    <p:sldId id="271" r:id="rId17"/>
    <p:sldId id="275" r:id="rId18"/>
    <p:sldId id="257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65571-D5FD-4DA4-9A7E-4FC365DB71A3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9EA6-8FE5-411A-95F9-CB17E7B7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2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EA6-8FE5-411A-95F9-CB17E7B7FD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4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7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7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4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0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5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8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2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4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0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FF36-69E6-4C42-9E12-3892785CD69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1FAB-0719-4BF8-970B-E66F29A19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4.jp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18" Type="http://schemas.openxmlformats.org/officeDocument/2006/relationships/image" Target="../media/image67.png"/><Relationship Id="rId3" Type="http://schemas.openxmlformats.org/officeDocument/2006/relationships/image" Target="../media/image54.png"/><Relationship Id="rId21" Type="http://schemas.openxmlformats.org/officeDocument/2006/relationships/image" Target="../media/image70.jpeg"/><Relationship Id="rId7" Type="http://schemas.openxmlformats.org/officeDocument/2006/relationships/image" Target="../media/image4.jpg"/><Relationship Id="rId12" Type="http://schemas.openxmlformats.org/officeDocument/2006/relationships/image" Target="../media/image61.png"/><Relationship Id="rId17" Type="http://schemas.openxmlformats.org/officeDocument/2006/relationships/image" Target="../media/image66.jpeg"/><Relationship Id="rId2" Type="http://schemas.openxmlformats.org/officeDocument/2006/relationships/image" Target="../media/image1.png"/><Relationship Id="rId16" Type="http://schemas.openxmlformats.org/officeDocument/2006/relationships/image" Target="../media/image65.png"/><Relationship Id="rId20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0.png"/><Relationship Id="rId24" Type="http://schemas.openxmlformats.org/officeDocument/2006/relationships/image" Target="../media/image73.jpeg"/><Relationship Id="rId5" Type="http://schemas.openxmlformats.org/officeDocument/2006/relationships/image" Target="../media/image55.jpe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is-ky.info/cyd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4" y="0"/>
            <a:ext cx="12199844" cy="51367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78" y="5055800"/>
            <a:ext cx="9144000" cy="80861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The Cyprus Database of Alien Species</a:t>
            </a:r>
            <a:endParaRPr lang="en-GB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286" y="5916142"/>
            <a:ext cx="312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Jakovos Demetriou</a:t>
            </a:r>
          </a:p>
          <a:p>
            <a:r>
              <a:rPr lang="en-GB" b="1" dirty="0" smtClean="0"/>
              <a:t>Biologist, MSc, PhD student</a:t>
            </a:r>
          </a:p>
          <a:p>
            <a:r>
              <a:rPr lang="en-GB" b="1" dirty="0" smtClean="0"/>
              <a:t>Darwin Fellow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756" y="5824072"/>
            <a:ext cx="20574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18" y="5745548"/>
            <a:ext cx="961724" cy="1080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r="5625" b="8358"/>
          <a:stretch/>
        </p:blipFill>
        <p:spPr>
          <a:xfrm>
            <a:off x="7376832" y="5713474"/>
            <a:ext cx="1050551" cy="1144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37" y="5798157"/>
            <a:ext cx="975160" cy="975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66" y="5824072"/>
            <a:ext cx="1345536" cy="923330"/>
          </a:xfrm>
          <a:prstGeom prst="rect">
            <a:avLst/>
          </a:prstGeom>
        </p:spPr>
      </p:pic>
      <p:pic>
        <p:nvPicPr>
          <p:cNvPr id="13" name="Picture 2" descr="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61" y="5732002"/>
            <a:ext cx="1107470" cy="11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0"/>
          <a:stretch/>
        </p:blipFill>
        <p:spPr>
          <a:xfrm>
            <a:off x="201706" y="0"/>
            <a:ext cx="11767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029156" y="0"/>
            <a:ext cx="5162844" cy="6858000"/>
            <a:chOff x="7029156" y="0"/>
            <a:chExt cx="5162844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12" r="28868"/>
            <a:stretch/>
          </p:blipFill>
          <p:spPr>
            <a:xfrm>
              <a:off x="7029157" y="866158"/>
              <a:ext cx="5162843" cy="5136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62" b="64398"/>
            <a:stretch/>
          </p:blipFill>
          <p:spPr>
            <a:xfrm>
              <a:off x="7029158" y="0"/>
              <a:ext cx="5162842" cy="8661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62" b="64398"/>
            <a:stretch/>
          </p:blipFill>
          <p:spPr>
            <a:xfrm>
              <a:off x="7029156" y="5991842"/>
              <a:ext cx="5162842" cy="86615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66" b="-1"/>
          <a:stretch/>
        </p:blipFill>
        <p:spPr>
          <a:xfrm>
            <a:off x="0" y="0"/>
            <a:ext cx="6871447" cy="6869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193" y="343461"/>
            <a:ext cx="3726693" cy="200753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723" y="2694455"/>
            <a:ext cx="8412163" cy="388732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01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739"/>
            <a:ext cx="12192000" cy="5538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129"/>
            <a:ext cx="12192000" cy="5510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96"/>
            <a:ext cx="12192000" cy="5582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Further resources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01"/>
          <a:stretch/>
        </p:blipFill>
        <p:spPr>
          <a:xfrm>
            <a:off x="200025" y="1497947"/>
            <a:ext cx="11153775" cy="509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72" y="2957980"/>
            <a:ext cx="2661883" cy="3765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66" y="2957980"/>
            <a:ext cx="2661883" cy="37655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70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and disadvantages of the </a:t>
            </a:r>
            <a:r>
              <a:rPr lang="en-GB" dirty="0" err="1" smtClean="0"/>
              <a:t>CyDAS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1690688"/>
            <a:ext cx="6091517" cy="51673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 smtClean="0"/>
              <a:t>Dynamic species inventory that allows quick editing of data and species.</a:t>
            </a:r>
          </a:p>
          <a:p>
            <a:r>
              <a:rPr lang="en-GB" dirty="0" smtClean="0"/>
              <a:t>iNaturalist project allows us to promote biodiversity recording and map the species distribution on the site (</a:t>
            </a:r>
            <a:r>
              <a:rPr lang="en-GB" dirty="0" err="1" smtClean="0"/>
              <a:t>Researchgrade</a:t>
            </a:r>
            <a:r>
              <a:rPr lang="en-GB" dirty="0" smtClean="0"/>
              <a:t> data are automatically uploaded to GBIF).</a:t>
            </a:r>
          </a:p>
          <a:p>
            <a:r>
              <a:rPr lang="en-GB" dirty="0" smtClean="0"/>
              <a:t>Data downloadable as .csv file (upon request).</a:t>
            </a:r>
          </a:p>
          <a:p>
            <a:r>
              <a:rPr lang="en-GB" dirty="0" smtClean="0"/>
              <a:t>Communication with GRIIS, EASIN and GBIF when updates are available.</a:t>
            </a:r>
          </a:p>
          <a:p>
            <a:r>
              <a:rPr lang="en-GB" dirty="0" smtClean="0"/>
              <a:t>Information source for both experts and non-experts.</a:t>
            </a:r>
          </a:p>
          <a:p>
            <a:endParaRPr lang="en-GB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91518" y="1690688"/>
            <a:ext cx="6100481" cy="5167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Bugs (i.e. images size and appearance).</a:t>
            </a:r>
          </a:p>
          <a:p>
            <a:r>
              <a:rPr lang="en-GB" dirty="0" smtClean="0"/>
              <a:t>Species not present in GBIF </a:t>
            </a:r>
            <a:r>
              <a:rPr lang="en-GB" dirty="0" smtClean="0"/>
              <a:t>or COL do </a:t>
            </a:r>
            <a:r>
              <a:rPr lang="en-GB" dirty="0" smtClean="0"/>
              <a:t>not appear under taxonomic trees.</a:t>
            </a:r>
          </a:p>
          <a:p>
            <a:r>
              <a:rPr lang="en-GB" dirty="0" smtClean="0"/>
              <a:t>Interface based on taxonomy (not particularly friendly to non-taxonomists, although search tool is available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Taxonomy of some species on GBIF is problematic.</a:t>
            </a:r>
            <a:endParaRPr lang="en-GB" dirty="0" smtClean="0"/>
          </a:p>
          <a:p>
            <a:r>
              <a:rPr lang="en-GB" dirty="0" smtClean="0"/>
              <a:t>Need for team of specialists for different organismic groups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abase - Overview, Roles and Components, DB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08" y="1265446"/>
            <a:ext cx="4662421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the </a:t>
            </a:r>
            <a:r>
              <a:rPr lang="en-GB" dirty="0" err="1" smtClean="0"/>
              <a:t>CyDAS</a:t>
            </a:r>
            <a:r>
              <a:rPr lang="en-GB" dirty="0" smtClean="0"/>
              <a:t> be used?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Trends,</a:t>
            </a:r>
          </a:p>
          <a:p>
            <a:r>
              <a:rPr lang="en-GB" sz="3200" dirty="0" smtClean="0"/>
              <a:t>Invasion history,</a:t>
            </a:r>
          </a:p>
          <a:p>
            <a:r>
              <a:rPr lang="en-GB" sz="3200" dirty="0" smtClean="0"/>
              <a:t>Distribution of species,</a:t>
            </a:r>
          </a:p>
          <a:p>
            <a:r>
              <a:rPr lang="en-GB" sz="3200" dirty="0" smtClean="0"/>
              <a:t>Impacts assessments (EICAT/SEICAT),</a:t>
            </a:r>
          </a:p>
          <a:p>
            <a:r>
              <a:rPr lang="en-GB" sz="3200" dirty="0" smtClean="0"/>
              <a:t>Horizon scanning exercises,</a:t>
            </a:r>
          </a:p>
          <a:p>
            <a:r>
              <a:rPr lang="en-GB" sz="3200" dirty="0" smtClean="0"/>
              <a:t>Prioritisation and coordination of management efforts,</a:t>
            </a:r>
          </a:p>
          <a:p>
            <a:r>
              <a:rPr lang="en-GB" sz="3200" dirty="0" smtClean="0"/>
              <a:t>Research e.g. detecting new alien species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85" y="139868"/>
            <a:ext cx="1417103" cy="9724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1" y="1029166"/>
            <a:ext cx="9144001" cy="478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Laboratory of Vector Ecology and Applied Entomology</a:t>
            </a:r>
            <a:endParaRPr lang="en-GB" dirty="0"/>
          </a:p>
        </p:txBody>
      </p:sp>
      <p:pic>
        <p:nvPicPr>
          <p:cNvPr id="6" name="Picture 4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r="14317"/>
          <a:stretch/>
        </p:blipFill>
        <p:spPr bwMode="auto">
          <a:xfrm>
            <a:off x="136054" y="1507935"/>
            <a:ext cx="2790256" cy="25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/>
          <a:stretch/>
        </p:blipFill>
        <p:spPr bwMode="auto">
          <a:xfrm>
            <a:off x="2986619" y="1507935"/>
            <a:ext cx="2190693" cy="2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07"/>
          <a:stretch/>
        </p:blipFill>
        <p:spPr bwMode="auto">
          <a:xfrm>
            <a:off x="5237621" y="1507928"/>
            <a:ext cx="1718982" cy="258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Pictu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82"/>
          <a:stretch/>
        </p:blipFill>
        <p:spPr bwMode="auto">
          <a:xfrm>
            <a:off x="136054" y="4185538"/>
            <a:ext cx="1794657" cy="2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Pictu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8"/>
          <a:stretch/>
        </p:blipFill>
        <p:spPr bwMode="auto">
          <a:xfrm>
            <a:off x="2011951" y="4190440"/>
            <a:ext cx="215797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Pictu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1"/>
          <a:stretch/>
        </p:blipFill>
        <p:spPr bwMode="auto">
          <a:xfrm>
            <a:off x="5977807" y="4190440"/>
            <a:ext cx="2016502" cy="25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ic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64" y="4190440"/>
            <a:ext cx="1645403" cy="25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/>
        </p:blipFill>
        <p:spPr>
          <a:xfrm>
            <a:off x="8075549" y="4190440"/>
            <a:ext cx="2262613" cy="258998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6054" y="87872"/>
            <a:ext cx="9144000" cy="1029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+mn-lt"/>
              </a:rPr>
              <a:t>The team</a:t>
            </a:r>
            <a:endParaRPr lang="en-GB" b="1" dirty="0">
              <a:latin typeface="+mn-lt"/>
            </a:endParaRPr>
          </a:p>
        </p:txBody>
      </p:sp>
      <p:pic>
        <p:nvPicPr>
          <p:cNvPr id="15" name="Picture 2" descr="Pictu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168" y="86080"/>
            <a:ext cx="1360877" cy="136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o photo description available."/>
          <p:cNvPicPr>
            <a:picLocks noChangeAspect="1" noChangeArrowheads="1"/>
          </p:cNvPicPr>
          <p:nvPr/>
        </p:nvPicPr>
        <p:blipFill>
          <a:blip r:embed="rId12"/>
          <a:srcRect l="42505" b="31654"/>
          <a:stretch>
            <a:fillRect/>
          </a:stretch>
        </p:blipFill>
        <p:spPr bwMode="auto">
          <a:xfrm>
            <a:off x="10419402" y="4179298"/>
            <a:ext cx="1628965" cy="260112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954378" y="762978"/>
            <a:ext cx="5237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Lab head:</a:t>
            </a:r>
          </a:p>
          <a:p>
            <a:pPr algn="r"/>
            <a:r>
              <a:rPr lang="en-GB" dirty="0" smtClean="0"/>
              <a:t>Dr Kelly Martinou</a:t>
            </a:r>
          </a:p>
          <a:p>
            <a:pPr algn="r"/>
            <a:endParaRPr lang="en-GB" dirty="0" smtClean="0"/>
          </a:p>
          <a:p>
            <a:pPr algn="r"/>
            <a:r>
              <a:rPr lang="en-GB" b="1" dirty="0" smtClean="0"/>
              <a:t>Lab members (top left to bottom right)</a:t>
            </a:r>
            <a:r>
              <a:rPr lang="en-GB" dirty="0" smtClean="0"/>
              <a:t>:</a:t>
            </a:r>
          </a:p>
          <a:p>
            <a:pPr algn="r"/>
            <a:r>
              <a:rPr lang="en-GB" dirty="0" smtClean="0"/>
              <a:t>Dr </a:t>
            </a:r>
            <a:r>
              <a:rPr lang="en-GB" dirty="0" err="1" smtClean="0"/>
              <a:t>Andri</a:t>
            </a:r>
            <a:r>
              <a:rPr lang="en-GB" dirty="0" smtClean="0"/>
              <a:t> </a:t>
            </a:r>
            <a:r>
              <a:rPr lang="en-GB" dirty="0" err="1" smtClean="0"/>
              <a:t>Varnava</a:t>
            </a:r>
            <a:endParaRPr lang="en-GB" dirty="0" smtClean="0"/>
          </a:p>
          <a:p>
            <a:pPr algn="r"/>
            <a:r>
              <a:rPr lang="en-GB" dirty="0" smtClean="0"/>
              <a:t>Dr Elli </a:t>
            </a:r>
            <a:r>
              <a:rPr lang="en-GB" dirty="0" err="1" smtClean="0"/>
              <a:t>Tzirkalli</a:t>
            </a:r>
            <a:endParaRPr lang="en-GB" dirty="0" smtClean="0"/>
          </a:p>
          <a:p>
            <a:pPr algn="r"/>
            <a:r>
              <a:rPr lang="en-GB" dirty="0" smtClean="0"/>
              <a:t>Ms Nicole </a:t>
            </a:r>
            <a:r>
              <a:rPr lang="en-GB" dirty="0" err="1" smtClean="0"/>
              <a:t>Mavrovounioti</a:t>
            </a:r>
            <a:r>
              <a:rPr lang="en-GB" dirty="0" smtClean="0"/>
              <a:t> MSc</a:t>
            </a:r>
          </a:p>
          <a:p>
            <a:pPr algn="r"/>
            <a:r>
              <a:rPr lang="en-GB" dirty="0" smtClean="0"/>
              <a:t>Ms </a:t>
            </a:r>
            <a:r>
              <a:rPr lang="en-GB" dirty="0" err="1" smtClean="0"/>
              <a:t>Ioanna</a:t>
            </a:r>
            <a:r>
              <a:rPr lang="en-GB" dirty="0" smtClean="0"/>
              <a:t> </a:t>
            </a:r>
            <a:r>
              <a:rPr lang="en-GB" dirty="0" err="1" smtClean="0"/>
              <a:t>Angelidou</a:t>
            </a:r>
            <a:r>
              <a:rPr lang="en-GB" dirty="0" smtClean="0"/>
              <a:t> PhD student</a:t>
            </a:r>
          </a:p>
          <a:p>
            <a:pPr algn="r"/>
            <a:r>
              <a:rPr lang="en-GB" dirty="0" smtClean="0"/>
              <a:t>Ms Katerina C. </a:t>
            </a:r>
            <a:r>
              <a:rPr lang="en-GB" dirty="0" err="1" smtClean="0"/>
              <a:t>Athanasiou</a:t>
            </a:r>
            <a:r>
              <a:rPr lang="en-GB" dirty="0" smtClean="0"/>
              <a:t> MSc student</a:t>
            </a:r>
          </a:p>
          <a:p>
            <a:pPr algn="r"/>
            <a:r>
              <a:rPr lang="en-GB" dirty="0" smtClean="0"/>
              <a:t>Mr </a:t>
            </a:r>
            <a:r>
              <a:rPr lang="en-GB" dirty="0" err="1" smtClean="0"/>
              <a:t>Evangelos</a:t>
            </a:r>
            <a:r>
              <a:rPr lang="en-GB" dirty="0" smtClean="0"/>
              <a:t> </a:t>
            </a:r>
            <a:r>
              <a:rPr lang="en-GB" dirty="0" err="1" smtClean="0"/>
              <a:t>Koutsoukos</a:t>
            </a:r>
            <a:r>
              <a:rPr lang="en-GB" dirty="0" smtClean="0"/>
              <a:t> PhD student</a:t>
            </a:r>
          </a:p>
          <a:p>
            <a:pPr algn="r"/>
            <a:r>
              <a:rPr lang="en-GB" dirty="0" smtClean="0"/>
              <a:t>Mr Jakovos Demetriou PhD student</a:t>
            </a:r>
          </a:p>
          <a:p>
            <a:pPr algn="r"/>
            <a:r>
              <a:rPr lang="en-GB" dirty="0" smtClean="0"/>
              <a:t>Mr Andreas </a:t>
            </a:r>
            <a:r>
              <a:rPr lang="en-GB" dirty="0" err="1" smtClean="0"/>
              <a:t>Josephides</a:t>
            </a:r>
            <a:r>
              <a:rPr lang="en-GB" dirty="0" smtClean="0"/>
              <a:t> Computer scientist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r="5625" b="8358"/>
          <a:stretch/>
        </p:blipFill>
        <p:spPr>
          <a:xfrm>
            <a:off x="7059417" y="2075237"/>
            <a:ext cx="1334645" cy="14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79" y="365125"/>
            <a:ext cx="11692391" cy="1325563"/>
          </a:xfrm>
        </p:spPr>
        <p:txBody>
          <a:bodyPr/>
          <a:lstStyle/>
          <a:p>
            <a:r>
              <a:rPr lang="en-GB" b="1" dirty="0" smtClean="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Collaborations and support</a:t>
            </a:r>
            <a:br>
              <a:rPr lang="en-GB" b="1" dirty="0" smtClean="0">
                <a:latin typeface="Calibri Light" pitchFamily="34" charset="0"/>
                <a:ea typeface="Calibri Light" pitchFamily="34" charset="0"/>
                <a:cs typeface="Calibri Light" pitchFamily="34" charset="0"/>
              </a:rPr>
            </a:br>
            <a:endParaRPr lang="en-GB" dirty="0"/>
          </a:p>
        </p:txBody>
      </p:sp>
      <p:pic>
        <p:nvPicPr>
          <p:cNvPr id="5" name="Picture 12" descr="Coronavirus"/>
          <p:cNvPicPr>
            <a:picLocks noChangeAspect="1" noChangeArrowheads="1"/>
          </p:cNvPicPr>
          <p:nvPr/>
        </p:nvPicPr>
        <p:blipFill rotWithShape="1">
          <a:blip r:embed="rId3" cstate="print"/>
          <a:srcRect l="22303" t="23029" r="19647" b="14676"/>
          <a:stretch/>
        </p:blipFill>
        <p:spPr bwMode="auto">
          <a:xfrm>
            <a:off x="6225988" y="3684494"/>
            <a:ext cx="1102659" cy="123713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9" y="1296145"/>
            <a:ext cx="1224727" cy="1224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5" y="4524932"/>
            <a:ext cx="2580795" cy="872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59" y="2337568"/>
            <a:ext cx="1493595" cy="1493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/>
        </p:blipFill>
        <p:spPr>
          <a:xfrm>
            <a:off x="10646359" y="572583"/>
            <a:ext cx="1513356" cy="1487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3" y="3829830"/>
            <a:ext cx="2508429" cy="605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717" t="8005" r="654" b="3025"/>
          <a:stretch/>
        </p:blipFill>
        <p:spPr>
          <a:xfrm>
            <a:off x="1805357" y="1541602"/>
            <a:ext cx="3354580" cy="827219"/>
          </a:xfrm>
          <a:prstGeom prst="rect">
            <a:avLst/>
          </a:prstGeom>
        </p:spPr>
      </p:pic>
      <p:pic>
        <p:nvPicPr>
          <p:cNvPr id="13" name="Picture 6" descr="University of Wroclaw in Poland - Master Degree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 b="15346"/>
          <a:stretch/>
        </p:blipFill>
        <p:spPr bwMode="auto">
          <a:xfrm>
            <a:off x="5069644" y="2648492"/>
            <a:ext cx="2564798" cy="8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he Cyprus Institute (Host Organisation) - Face to Face: Meet an Ancient  Cyprio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55" y="2833003"/>
            <a:ext cx="2085648" cy="5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ustainolive partners - Hellenic Agricultural Organisation DEMET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26" y="3700864"/>
            <a:ext cx="1298525" cy="12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ome - International Students and Staff Support Offi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54" y="2381391"/>
            <a:ext cx="2452590" cy="10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yprus University of Technology - Wikiped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66" y="5216052"/>
            <a:ext cx="2314916" cy="9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Photos, logos, tournages - Université de Mon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9" y="5446530"/>
            <a:ext cx="1847630" cy="6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Hellenic Centre for Marine Research (HCMR) | Maritime Forum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r="10260"/>
          <a:stretch/>
        </p:blipFill>
        <p:spPr bwMode="auto">
          <a:xfrm>
            <a:off x="2775877" y="4870574"/>
            <a:ext cx="1674057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Αρχική - Υπουργείο Γεωργίας, Αγροτικής Ανάπτυξης και Περιβάλλοντος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8" y="2938446"/>
            <a:ext cx="2360873" cy="67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onian University (Fees &amp; Reviews): Greece"/>
          <p:cNvPicPr>
            <a:picLocks noChangeAspect="1" noChangeArrowheads="1"/>
          </p:cNvPicPr>
          <p:nvPr/>
        </p:nvPicPr>
        <p:blipFill>
          <a:blip r:embed="rId18"/>
          <a:srcRect t="23714" b="26286"/>
          <a:stretch>
            <a:fillRect/>
          </a:stretch>
        </p:blipFill>
        <p:spPr bwMode="auto">
          <a:xfrm>
            <a:off x="2886667" y="3776956"/>
            <a:ext cx="1632617" cy="816309"/>
          </a:xfrm>
          <a:prstGeom prst="rect">
            <a:avLst/>
          </a:prstGeom>
          <a:noFill/>
        </p:spPr>
      </p:pic>
      <p:pic>
        <p:nvPicPr>
          <p:cNvPr id="22" name="Picture 21" descr="imperial colle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6830" y="1411387"/>
            <a:ext cx="1911350" cy="1060450"/>
          </a:xfrm>
          <a:prstGeom prst="rect">
            <a:avLst/>
          </a:prstGeom>
        </p:spPr>
      </p:pic>
      <p:pic>
        <p:nvPicPr>
          <p:cNvPr id="23" name="Picture 8" descr="Image result for DIO Logo British Forces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233791" y="1101256"/>
            <a:ext cx="1503906" cy="1082941"/>
          </a:xfrm>
          <a:prstGeom prst="rect">
            <a:avLst/>
          </a:prstGeom>
          <a:noFill/>
        </p:spPr>
      </p:pic>
      <p:pic>
        <p:nvPicPr>
          <p:cNvPr id="24" name="Picture 2" descr="Public Health England: PCR Test is Not Able To Detect Infectious Virus ..."/>
          <p:cNvPicPr>
            <a:picLocks noChangeAspect="1" noChangeArrowheads="1"/>
          </p:cNvPicPr>
          <p:nvPr/>
        </p:nvPicPr>
        <p:blipFill>
          <a:blip r:embed="rId21"/>
          <a:srcRect b="27836"/>
          <a:stretch>
            <a:fillRect/>
          </a:stretch>
        </p:blipFill>
        <p:spPr bwMode="auto">
          <a:xfrm>
            <a:off x="7533154" y="1161739"/>
            <a:ext cx="1899684" cy="1049850"/>
          </a:xfrm>
          <a:prstGeom prst="rect">
            <a:avLst/>
          </a:prstGeom>
          <a:noFill/>
        </p:spPr>
      </p:pic>
      <p:pic>
        <p:nvPicPr>
          <p:cNvPr id="25" name="Picture 6" descr="OSF | Akrotiri Bioblitz, Cyprus (ABC)">
            <a:extLst>
              <a:ext uri="{FF2B5EF4-FFF2-40B4-BE49-F238E27FC236}">
                <a16:creationId xmlns:a16="http://schemas.microsoft.com/office/drawing/2014/main" xmlns="" id="{DD614FE3-98D3-44BE-BBB8-0CC345E2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52" y="3918437"/>
            <a:ext cx="2390001" cy="105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ome">
            <a:extLst>
              <a:ext uri="{FF2B5EF4-FFF2-40B4-BE49-F238E27FC236}">
                <a16:creationId xmlns:a16="http://schemas.microsoft.com/office/drawing/2014/main" xmlns="" id="{DD60B580-2A17-4A61-9805-B443F1B8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14" y="5112766"/>
            <a:ext cx="3872536" cy="9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bout the World Flora Onlin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35176" y="3811450"/>
            <a:ext cx="1849066" cy="955376"/>
          </a:xfrm>
          <a:prstGeom prst="rect">
            <a:avLst/>
          </a:prstGeom>
          <a:noFill/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3070199" y="6227085"/>
            <a:ext cx="6311577" cy="532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/>
              <a:t>Got any questions? E-mail me at: j</a:t>
            </a:r>
            <a:r>
              <a:rPr lang="en-GB" sz="1800" b="1" dirty="0" smtClean="0"/>
              <a:t>akovosdemetriou@gmail.com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0732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Biological Invasions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 smtClean="0"/>
              <a:t>More than 14,000 alien species in Europe.</a:t>
            </a:r>
          </a:p>
          <a:p>
            <a:r>
              <a:rPr lang="en-GB" dirty="0" smtClean="0"/>
              <a:t>Invasive species = main drivers of global biodiversity loss.</a:t>
            </a:r>
          </a:p>
          <a:p>
            <a:r>
              <a:rPr lang="en-GB" dirty="0" smtClean="0"/>
              <a:t>Adverse impacts on:</a:t>
            </a:r>
          </a:p>
          <a:p>
            <a:pPr lvl="1"/>
            <a:r>
              <a:rPr lang="en-GB" dirty="0" smtClean="0"/>
              <a:t>native biodiversity and ecosystem functions,</a:t>
            </a:r>
          </a:p>
          <a:p>
            <a:pPr lvl="1"/>
            <a:r>
              <a:rPr lang="en-GB" dirty="0" smtClean="0"/>
              <a:t>socioeconomic parameters,</a:t>
            </a:r>
          </a:p>
          <a:p>
            <a:pPr lvl="1"/>
            <a:r>
              <a:rPr lang="en-GB" dirty="0" smtClean="0"/>
              <a:t>constituents of human health and well-being. 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GB" dirty="0" smtClean="0"/>
              <a:t>Need for up-to-date alien species inventories and databases pooling available data, enhancing monitoring activities, </a:t>
            </a:r>
            <a:r>
              <a:rPr lang="en-GB" dirty="0" smtClean="0"/>
              <a:t>providing </a:t>
            </a:r>
            <a:r>
              <a:rPr lang="en-GB" dirty="0" smtClean="0"/>
              <a:t>impact assessments and </a:t>
            </a:r>
            <a:r>
              <a:rPr lang="en-GB" dirty="0" smtClean="0"/>
              <a:t>guiding </a:t>
            </a:r>
            <a:r>
              <a:rPr lang="en-GB" dirty="0" smtClean="0"/>
              <a:t>management prioritisation.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  <p:pic>
        <p:nvPicPr>
          <p:cNvPr id="6" name="Picture 10" descr="procambarus clarki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r="5961"/>
          <a:stretch/>
        </p:blipFill>
        <p:spPr bwMode="auto">
          <a:xfrm>
            <a:off x="9088983" y="0"/>
            <a:ext cx="3103017" cy="2063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7144631" y="132914"/>
            <a:ext cx="1944352" cy="723675"/>
          </a:xfrm>
          <a:prstGeom prst="wedgeRectCallout">
            <a:avLst>
              <a:gd name="adj1" fmla="val 114576"/>
              <a:gd name="adj2" fmla="val 709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WILL TAKE OVER THE WORLD!!!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911788"/>
            <a:chOff x="0" y="0"/>
            <a:chExt cx="12192000" cy="69117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85351"/>
              <a:ext cx="10400630" cy="59264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0630" y="985351"/>
              <a:ext cx="1791370" cy="58726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985351"/>
            </a:xfrm>
            <a:prstGeom prst="rect">
              <a:avLst/>
            </a:prstGeom>
          </p:spPr>
        </p:pic>
      </p:grpSp>
      <p:sp>
        <p:nvSpPr>
          <p:cNvPr id="12" name="Rounded Rectangular Callout 11"/>
          <p:cNvSpPr/>
          <p:nvPr/>
        </p:nvSpPr>
        <p:spPr>
          <a:xfrm>
            <a:off x="5268345" y="563467"/>
            <a:ext cx="4034118" cy="968188"/>
          </a:xfrm>
          <a:prstGeom prst="wedgeRoundRectCallout">
            <a:avLst>
              <a:gd name="adj1" fmla="val -62500"/>
              <a:gd name="adj2" fmla="val 1159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we going to do tonight Argentine ant?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024222" y="2278681"/>
            <a:ext cx="4034118" cy="1192081"/>
          </a:xfrm>
          <a:prstGeom prst="wedgeRoundRectCallout">
            <a:avLst>
              <a:gd name="adj1" fmla="val -27834"/>
              <a:gd name="adj2" fmla="val 809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same thing we do every night little fire ant, try to take over the world!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199" y="-209930"/>
            <a:ext cx="5449060" cy="54490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7931">
            <a:off x="5671020" y="3154438"/>
            <a:ext cx="4160891" cy="35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story behind the platform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874188" cy="448627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COST Action: Alien Challenge (COST TD1209) (2014 – 2018):</a:t>
            </a:r>
          </a:p>
          <a:p>
            <a:pPr lvl="1"/>
            <a:r>
              <a:rPr lang="en-GB" dirty="0" smtClean="0"/>
              <a:t>Compilation of the offline database: Cyprus Invasive Alien Species (CY.I.A.S) inventory. </a:t>
            </a:r>
          </a:p>
          <a:p>
            <a:pPr lvl="1"/>
            <a:r>
              <a:rPr lang="en-GB" dirty="0" smtClean="0"/>
              <a:t>Data pooled from published and unpublished material, online databases and projects i.e. DAISIE, EASIN, ELNAIS, and GBIF. </a:t>
            </a:r>
          </a:p>
          <a:p>
            <a:pPr lvl="1"/>
            <a:r>
              <a:rPr lang="en-GB" dirty="0" smtClean="0"/>
              <a:t>Information on: introduction pathways, origin, establishment success, first sighting collection date, reference(s). </a:t>
            </a:r>
          </a:p>
          <a:p>
            <a:pPr lvl="1"/>
            <a:r>
              <a:rPr lang="en-GB" dirty="0" smtClean="0"/>
              <a:t>At the time, CY.I.A.S contained </a:t>
            </a:r>
            <a:r>
              <a:rPr lang="en-GB" b="1" dirty="0" smtClean="0">
                <a:solidFill>
                  <a:srgbClr val="FF0000"/>
                </a:solidFill>
              </a:rPr>
              <a:t>664</a:t>
            </a:r>
            <a:r>
              <a:rPr lang="en-GB" dirty="0" smtClean="0"/>
              <a:t> species (155 marine, 15 freshwater and 494 terrestrial species).</a:t>
            </a:r>
          </a:p>
          <a:p>
            <a:r>
              <a:rPr lang="en-GB" dirty="0" smtClean="0"/>
              <a:t>Researching the Invasive Species of </a:t>
            </a:r>
            <a:r>
              <a:rPr lang="en-GB" dirty="0" err="1" smtClean="0"/>
              <a:t>Kýpros</a:t>
            </a:r>
            <a:r>
              <a:rPr lang="en-GB" dirty="0" smtClean="0"/>
              <a:t> (RIS-</a:t>
            </a:r>
            <a:r>
              <a:rPr lang="en-GB" dirty="0" err="1" smtClean="0"/>
              <a:t>Ký</a:t>
            </a:r>
            <a:r>
              <a:rPr lang="en-GB" dirty="0" smtClean="0"/>
              <a:t>) project (2017 – 2021):</a:t>
            </a:r>
          </a:p>
          <a:p>
            <a:pPr lvl="1"/>
            <a:r>
              <a:rPr lang="en-GB" dirty="0" smtClean="0"/>
              <a:t>Darwin Plus projects (DPLUS056, 088), funded by the UK government. </a:t>
            </a:r>
          </a:p>
          <a:p>
            <a:pPr lvl="1"/>
            <a:r>
              <a:rPr lang="en-GB" dirty="0" smtClean="0"/>
              <a:t>CY.I.A.S was digitalised, supplemented and renamed as the Cyprus Database of Alien Species (</a:t>
            </a:r>
            <a:r>
              <a:rPr lang="en-GB" dirty="0" err="1" smtClean="0"/>
              <a:t>CyDAS</a:t>
            </a:r>
            <a:r>
              <a:rPr lang="en-GB" dirty="0" smtClean="0"/>
              <a:t>) (</a:t>
            </a:r>
            <a:r>
              <a:rPr lang="en-GB" dirty="0" smtClean="0">
                <a:hlinkClick r:id="rId2"/>
              </a:rPr>
              <a:t>https://ris-ky.info/cydas</a:t>
            </a:r>
            <a:r>
              <a:rPr lang="en-GB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808" y="86288"/>
            <a:ext cx="2690062" cy="12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story behind the platform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Darwin Plus 124:</a:t>
            </a:r>
          </a:p>
          <a:p>
            <a:pPr lvl="1" algn="just"/>
            <a:r>
              <a:rPr lang="en-GB" sz="2200" dirty="0" smtClean="0"/>
              <a:t>Increasing local knowledge within the SBAs, Cyprus and beyond by providing accessible, user-friendly online resources through an online database alongside citizen-science to study native species-INNS interactions.</a:t>
            </a:r>
          </a:p>
          <a:p>
            <a:pPr lvl="1"/>
            <a:r>
              <a:rPr lang="en-GB" sz="2200" dirty="0" smtClean="0"/>
              <a:t>01/07/2021 to 30/06/2023.</a:t>
            </a:r>
          </a:p>
          <a:p>
            <a:pPr lvl="1"/>
            <a:r>
              <a:rPr lang="en-GB" sz="2200" dirty="0" smtClean="0"/>
              <a:t>Supervised by Dr Kelly Martinou and Prof Helen E Roy.</a:t>
            </a:r>
          </a:p>
          <a:p>
            <a:pPr lvl="1"/>
            <a:r>
              <a:rPr lang="en-GB" sz="2200" dirty="0" err="1" smtClean="0"/>
              <a:t>CyDAS</a:t>
            </a:r>
            <a:r>
              <a:rPr lang="en-GB" sz="2200" dirty="0" smtClean="0"/>
              <a:t> </a:t>
            </a:r>
            <a:r>
              <a:rPr lang="en-GB" sz="2200" dirty="0" smtClean="0">
                <a:sym typeface="Wingdings" panose="05000000000000000000" pitchFamily="2" charset="2"/>
              </a:rPr>
              <a:t> </a:t>
            </a:r>
            <a:r>
              <a:rPr lang="en-GB" sz="2200" dirty="0" smtClean="0"/>
              <a:t>species profiles for </a:t>
            </a:r>
            <a:r>
              <a:rPr lang="en-GB" sz="2200" b="1" dirty="0" smtClean="0">
                <a:solidFill>
                  <a:srgbClr val="FF0000"/>
                </a:solidFill>
              </a:rPr>
              <a:t>1228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alien species: </a:t>
            </a:r>
            <a:r>
              <a:rPr lang="en-GB" sz="2200" dirty="0" err="1" smtClean="0"/>
              <a:t>Tracheophyta</a:t>
            </a:r>
            <a:r>
              <a:rPr lang="en-GB" sz="2200" dirty="0" smtClean="0"/>
              <a:t> (571 species), Arthropoda (400 species), Chordata (104 species), Mollusca (66 species).</a:t>
            </a:r>
          </a:p>
          <a:p>
            <a:pPr lvl="1"/>
            <a:r>
              <a:rPr lang="en-GB" sz="2200" dirty="0" smtClean="0"/>
              <a:t>Updates on: first record year, references, occupied habitat etc.</a:t>
            </a:r>
          </a:p>
          <a:p>
            <a:pPr lvl="1"/>
            <a:r>
              <a:rPr lang="en-GB" sz="2200" dirty="0" smtClean="0"/>
              <a:t>Promotion of biodiversity recording and CS activities to monitor alien species.</a:t>
            </a:r>
          </a:p>
          <a:p>
            <a:pPr lvl="1"/>
            <a:r>
              <a:rPr lang="en-GB" sz="2200" dirty="0" smtClean="0"/>
              <a:t>New records of alien species </a:t>
            </a:r>
            <a:r>
              <a:rPr lang="en-GB" sz="2200" dirty="0" smtClean="0"/>
              <a:t>for </a:t>
            </a:r>
            <a:r>
              <a:rPr lang="en-GB" sz="2200" dirty="0" smtClean="0"/>
              <a:t>the </a:t>
            </a:r>
            <a:r>
              <a:rPr lang="en-GB" sz="2200" dirty="0"/>
              <a:t>island (particularly insects</a:t>
            </a:r>
            <a:r>
              <a:rPr lang="en-GB" sz="2200" dirty="0" smtClean="0"/>
              <a:t>).</a:t>
            </a:r>
            <a:endParaRPr lang="en-GB" sz="2200" dirty="0" smtClean="0"/>
          </a:p>
          <a:p>
            <a:pPr lvl="1"/>
            <a:endParaRPr lang="en-GB" sz="2200" dirty="0" smtClean="0"/>
          </a:p>
          <a:p>
            <a:endParaRPr lang="en-GB" dirty="0"/>
          </a:p>
        </p:txBody>
      </p:sp>
      <p:pic>
        <p:nvPicPr>
          <p:cNvPr id="4" name="Picture 3" descr="Computer Class - Laptop Dibishun - Marty Mouse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18" y="0"/>
            <a:ext cx="3814482" cy="212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Horizon scanning exercises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3164"/>
            <a:ext cx="5600426" cy="418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793" y="2024168"/>
            <a:ext cx="6186207" cy="4109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  <p:pic>
        <p:nvPicPr>
          <p:cNvPr id="7" name="Picture 2" descr="Is that an alien in my backyard? - Indigenous vs invasive spec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896" y="32461"/>
            <a:ext cx="3045571" cy="1991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edes aegypti Aedes albopic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33" y="416198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b="1" dirty="0"/>
              <a:t>Horizon scanning </a:t>
            </a:r>
            <a:r>
              <a:rPr lang="en-GB" b="1" dirty="0" smtClean="0"/>
              <a:t>exercises – </a:t>
            </a:r>
            <a:r>
              <a:rPr lang="en-GB" b="1" dirty="0" smtClean="0">
                <a:solidFill>
                  <a:srgbClr val="FF0000"/>
                </a:solidFill>
              </a:rPr>
              <a:t>new arrivals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abitus of worker of Wasmannia auropunctata (Roger, 1863), dorsal and... |  Download Scientific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1"/>
          <a:stretch/>
        </p:blipFill>
        <p:spPr bwMode="auto">
          <a:xfrm>
            <a:off x="1044407" y="3523660"/>
            <a:ext cx="3096443" cy="1744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0" y="1789205"/>
            <a:ext cx="5027416" cy="1625024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You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58" y="1690688"/>
            <a:ext cx="3511924" cy="2342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6030" t="60322" r="27977" b="24760"/>
          <a:stretch/>
        </p:blipFill>
        <p:spPr>
          <a:xfrm>
            <a:off x="7353434" y="4214686"/>
            <a:ext cx="4838566" cy="882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9746" y="5267941"/>
            <a:ext cx="3550602" cy="813680"/>
          </a:xfrm>
          <a:prstGeom prst="rect">
            <a:avLst/>
          </a:prstGeom>
        </p:spPr>
      </p:pic>
      <p:pic>
        <p:nvPicPr>
          <p:cNvPr id="1034" name="Picture 10" descr="Asian Tiger Mosquito | Center for Invasive Species Resear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86" y="2056060"/>
            <a:ext cx="2596921" cy="197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559" y="5048269"/>
            <a:ext cx="4759044" cy="158113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977" y="126680"/>
            <a:ext cx="4636982" cy="216951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32" y="2296192"/>
            <a:ext cx="4450271" cy="260569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93" y="0"/>
            <a:ext cx="6152644" cy="2495541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00" y="2627532"/>
            <a:ext cx="5855829" cy="1600408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342" y="4359932"/>
            <a:ext cx="6249746" cy="24980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2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3" y="2518906"/>
            <a:ext cx="5270235" cy="137160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93" y="4324256"/>
            <a:ext cx="5641495" cy="2451364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93" y="0"/>
            <a:ext cx="5557653" cy="2085158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46" y="82211"/>
            <a:ext cx="4923559" cy="3122496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B133095-794B-455D-ADD7-C720F7165D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488" t="36603" r="23315" b="6752"/>
          <a:stretch/>
        </p:blipFill>
        <p:spPr>
          <a:xfrm>
            <a:off x="6970524" y="3357920"/>
            <a:ext cx="3048203" cy="3094598"/>
          </a:xfrm>
          <a:prstGeom prst="rect">
            <a:avLst/>
          </a:prstGeom>
        </p:spPr>
      </p:pic>
      <p:pic>
        <p:nvPicPr>
          <p:cNvPr id="13" name="Picture 2" descr="Invasive Species and Human Health - CABI.org">
            <a:extLst>
              <a:ext uri="{FF2B5EF4-FFF2-40B4-BE49-F238E27FC236}">
                <a16:creationId xmlns:a16="http://schemas.microsoft.com/office/drawing/2014/main" xmlns="" id="{C75698A9-250B-4382-9FD6-4800DAF66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156">
            <a:off x="9515563" y="3460943"/>
            <a:ext cx="2189383" cy="31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9024"/>
            <a:ext cx="12192000" cy="2255465"/>
          </a:xfrm>
        </p:spPr>
        <p:txBody>
          <a:bodyPr>
            <a:normAutofit/>
          </a:bodyPr>
          <a:lstStyle/>
          <a:p>
            <a:pPr algn="ctr"/>
            <a:r>
              <a:rPr lang="en-GB" sz="11500" b="1" dirty="0" smtClean="0"/>
              <a:t>The platform</a:t>
            </a:r>
            <a:endParaRPr lang="en-GB" sz="11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0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34555FC5069488214DC184E1A40D0" ma:contentTypeVersion="15" ma:contentTypeDescription="Create a new document." ma:contentTypeScope="" ma:versionID="dfa2378ec4ce62403fda8fb09c0be5a6">
  <xsd:schema xmlns:xsd="http://www.w3.org/2001/XMLSchema" xmlns:xs="http://www.w3.org/2001/XMLSchema" xmlns:p="http://schemas.microsoft.com/office/2006/metadata/properties" xmlns:ns2="ac71f5af-45bf-417d-9b0c-31c0abc7775b" xmlns:ns3="8fe787a5-7476-4b36-a333-c20c98769fb2" xmlns:ns4="610e4e47-46e6-4f2b-9ca4-abb19d7f29fa" targetNamespace="http://schemas.microsoft.com/office/2006/metadata/properties" ma:root="true" ma:fieldsID="cd7d4bfbbf70d90cb15bea8fe0015021" ns2:_="" ns3:_="" ns4:_="">
    <xsd:import namespace="ac71f5af-45bf-417d-9b0c-31c0abc7775b"/>
    <xsd:import namespace="8fe787a5-7476-4b36-a333-c20c98769fb2"/>
    <xsd:import namespace="610e4e47-46e6-4f2b-9ca4-abb19d7f29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1f5af-45bf-417d-9b0c-31c0abc777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3ea2160-29c6-45a3-9bc6-8bc28cb089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787a5-7476-4b36-a333-c20c98769f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cc71db-2776-4bf0-a4f0-7cf64b08be44}" ma:internalName="TaxCatchAll" ma:showField="CatchAllData" ma:web="610e4e47-46e6-4f2b-9ca4-abb19d7f29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e4e47-46e6-4f2b-9ca4-abb19d7f29f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e787a5-7476-4b36-a333-c20c98769fb2" xsi:nil="true"/>
    <lcf76f155ced4ddcb4097134ff3c332f xmlns="ac71f5af-45bf-417d-9b0c-31c0abc777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C6A1E8-E41F-4A92-AC8E-916E574CDA06}"/>
</file>

<file path=customXml/itemProps2.xml><?xml version="1.0" encoding="utf-8"?>
<ds:datastoreItem xmlns:ds="http://schemas.openxmlformats.org/officeDocument/2006/customXml" ds:itemID="{D6BF0F2E-2991-41D4-A5EC-EA14F9D7772B}"/>
</file>

<file path=customXml/itemProps3.xml><?xml version="1.0" encoding="utf-8"?>
<ds:datastoreItem xmlns:ds="http://schemas.openxmlformats.org/officeDocument/2006/customXml" ds:itemID="{2C343F0E-0287-4043-97BC-F49665A7C2DD}"/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637</Words>
  <Application>Microsoft Office PowerPoint</Application>
  <PresentationFormat>Widescreen</PresentationFormat>
  <Paragraphs>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Biological Invasions</vt:lpstr>
      <vt:lpstr>The story behind the platform</vt:lpstr>
      <vt:lpstr>The story behind the platform</vt:lpstr>
      <vt:lpstr>Horizon scanning exercises</vt:lpstr>
      <vt:lpstr>Horizon scanning exercises – new arrivals</vt:lpstr>
      <vt:lpstr>PowerPoint Presentation</vt:lpstr>
      <vt:lpstr>PowerPoint Presentation</vt:lpstr>
      <vt:lpstr>The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resources</vt:lpstr>
      <vt:lpstr>Advantages and disadvantages of the CyDAS</vt:lpstr>
      <vt:lpstr>How can the CyDAS be used?</vt:lpstr>
      <vt:lpstr>PowerPoint Presentation</vt:lpstr>
      <vt:lpstr>Collaborations and support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33</cp:revision>
  <dcterms:created xsi:type="dcterms:W3CDTF">2023-04-25T06:27:51Z</dcterms:created>
  <dcterms:modified xsi:type="dcterms:W3CDTF">2023-04-26T06:11:47Z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0x010100A2434555FC5069488214DC184E1A40D0</vt:lpwstr>
  </property>
</Properties>
</file>