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81" r:id="rId3"/>
    <p:sldId id="282" r:id="rId4"/>
    <p:sldId id="280" r:id="rId5"/>
    <p:sldId id="279" r:id="rId6"/>
    <p:sldId id="261" r:id="rId7"/>
    <p:sldId id="276" r:id="rId8"/>
    <p:sldId id="266" r:id="rId9"/>
    <p:sldId id="258" r:id="rId10"/>
    <p:sldId id="256" r:id="rId11"/>
    <p:sldId id="259" r:id="rId12"/>
    <p:sldId id="260" r:id="rId13"/>
    <p:sldId id="267" r:id="rId14"/>
    <p:sldId id="268" r:id="rId15"/>
    <p:sldId id="263" r:id="rId16"/>
    <p:sldId id="264" r:id="rId17"/>
    <p:sldId id="269" r:id="rId18"/>
    <p:sldId id="270" r:id="rId19"/>
    <p:sldId id="265" r:id="rId20"/>
    <p:sldId id="272" r:id="rId21"/>
    <p:sldId id="271" r:id="rId22"/>
    <p:sldId id="275" r:id="rId23"/>
    <p:sldId id="257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390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5571-D5FD-4DA4-9A7E-4FC365DB71A3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9EA6-8FE5-411A-95F9-CB17E7B7FD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2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EA6-8FE5-411A-95F9-CB17E7B7FD0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Joint Services is an environmental health unit of British Forces Cyprus and we are responsible for issues concerning human health around the British camps of </a:t>
            </a:r>
            <a:r>
              <a:rPr lang="en-GB" dirty="0" err="1"/>
              <a:t>Akrotiri</a:t>
            </a:r>
            <a:r>
              <a:rPr lang="en-GB" dirty="0"/>
              <a:t>, </a:t>
            </a:r>
            <a:r>
              <a:rPr lang="en-GB" dirty="0" err="1"/>
              <a:t>Episkopi</a:t>
            </a:r>
            <a:r>
              <a:rPr lang="en-GB" dirty="0"/>
              <a:t> and </a:t>
            </a:r>
            <a:r>
              <a:rPr lang="en-GB" dirty="0" err="1"/>
              <a:t>Dhekeleia</a:t>
            </a:r>
            <a:r>
              <a:rPr lang="en-GB" dirty="0"/>
              <a:t>. I am based at the headquarters which are in </a:t>
            </a:r>
            <a:r>
              <a:rPr lang="en-GB" dirty="0" err="1"/>
              <a:t>Akrotiri</a:t>
            </a:r>
            <a:r>
              <a:rPr lang="en-GB" dirty="0"/>
              <a:t>. We are in total about 80 members of staff military and civilian personnel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C4AC-C4E4-47D8-8363-79B08751C5A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6015-AE91-4B84-BD3E-814ED90BFDD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16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EA6-8FE5-411A-95F9-CB17E7B7FD0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7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4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0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5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8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9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4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0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FF36-69E6-4C42-9E12-3892785CD691}" type="datetimeFigureOut">
              <a:rPr lang="en-GB" smtClean="0"/>
              <a:pPr/>
              <a:t>25/04/2024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1FAB-0719-4BF8-970B-E66F29A199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hyperlink" Target="mailto:Angeliki.Martinou100@mod.gov.uk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ris-ky.info/cyd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gif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gif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78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jpeg"/><Relationship Id="rId18" Type="http://schemas.openxmlformats.org/officeDocument/2006/relationships/image" Target="../media/image124.png"/><Relationship Id="rId3" Type="http://schemas.openxmlformats.org/officeDocument/2006/relationships/image" Target="../media/image111.png"/><Relationship Id="rId21" Type="http://schemas.openxmlformats.org/officeDocument/2006/relationships/image" Target="../media/image127.jpeg"/><Relationship Id="rId7" Type="http://schemas.openxmlformats.org/officeDocument/2006/relationships/image" Target="../media/image78.jpeg"/><Relationship Id="rId12" Type="http://schemas.openxmlformats.org/officeDocument/2006/relationships/image" Target="../media/image118.png"/><Relationship Id="rId17" Type="http://schemas.openxmlformats.org/officeDocument/2006/relationships/image" Target="../media/image123.jpeg"/><Relationship Id="rId2" Type="http://schemas.openxmlformats.org/officeDocument/2006/relationships/image" Target="../media/image59.png"/><Relationship Id="rId16" Type="http://schemas.openxmlformats.org/officeDocument/2006/relationships/image" Target="../media/image122.png"/><Relationship Id="rId20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117.png"/><Relationship Id="rId24" Type="http://schemas.openxmlformats.org/officeDocument/2006/relationships/image" Target="../media/image130.jpeg"/><Relationship Id="rId5" Type="http://schemas.openxmlformats.org/officeDocument/2006/relationships/image" Target="../media/image112.jpe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79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emf"/><Relationship Id="rId10" Type="http://schemas.openxmlformats.org/officeDocument/2006/relationships/image" Target="../media/image53.jpeg"/><Relationship Id="rId4" Type="http://schemas.openxmlformats.org/officeDocument/2006/relationships/image" Target="../media/image47.gif"/><Relationship Id="rId9" Type="http://schemas.openxmlformats.org/officeDocument/2006/relationships/image" Target="../media/image52.jpeg"/><Relationship Id="rId1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10" Type="http://schemas.openxmlformats.org/officeDocument/2006/relationships/image" Target="../media/image68.jpeg"/><Relationship Id="rId4" Type="http://schemas.openxmlformats.org/officeDocument/2006/relationships/image" Target="../media/image63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E6A1E78-9975-8D95-1375-EC65E59D0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2" r="-2" b="-2"/>
          <a:stretch/>
        </p:blipFill>
        <p:spPr>
          <a:xfrm>
            <a:off x="4238174" y="0"/>
            <a:ext cx="7953826" cy="6875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DDE6C-EE91-3C39-84E5-1DD22D0E9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10" y="616510"/>
            <a:ext cx="3077044" cy="3598108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Progress on IAS research and Management at the Sovereign Base Areas in Cyprus</a:t>
            </a:r>
            <a:endParaRPr lang="en-CY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BC3BA-1392-DB55-9624-79720B0B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69" y="4367528"/>
            <a:ext cx="2924683" cy="2490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FD8A8-E7A8-8BA3-6FF6-3BC680B1B7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3469" y="3489860"/>
            <a:ext cx="997952" cy="997952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384335C-5CF6-A4EF-9C07-1DF569D9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057" y="5851224"/>
            <a:ext cx="1351863" cy="8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-up of a bug&#10;&#10;Description automatically generated with low confidence">
            <a:extLst>
              <a:ext uri="{FF2B5EF4-FFF2-40B4-BE49-F238E27FC236}">
                <a16:creationId xmlns:a16="http://schemas.microsoft.com/office/drawing/2014/main" id="{5F7F2FC9-5EDC-1FA4-53D7-295AF3468E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304">
            <a:off x="6595726" y="364845"/>
            <a:ext cx="2610748" cy="2010276"/>
          </a:xfrm>
          <a:prstGeom prst="rect">
            <a:avLst/>
          </a:prstGeom>
        </p:spPr>
      </p:pic>
      <p:sp>
        <p:nvSpPr>
          <p:cNvPr id="9218" name="AutoShape 2" descr="https://mail.google.com/mail/u/1?ui=2&amp;ik=a6f9a401fa&amp;attid=0.1&amp;permmsgid=msg-a:r651530337749352483&amp;th=18437f17bbd2ec31&amp;view=fimg&amp;fur=ip&amp;sz=s0-l75-ft&amp;attbid=ANGjdJ9jTfYW4dwAqPgQD4xcgmM8PV3lalRv4iahVy-qNmDgl7I7ILuQqginJCr_Curg82ANCnxYhKCDrbOizAlj0boNUH0naCJJCnEfZvgq0Qw2s58Nt2sNSL7n5HA&amp;disp=emb&amp;realattid=18437f0d5675e102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ttps://mail.google.com/mail/u/1?ui=2&amp;ik=a6f9a401fa&amp;attid=0.1&amp;permmsgid=msg-a:r651530337749352483&amp;th=18437f17bbd2ec31&amp;view=fimg&amp;fur=ip&amp;sz=s0-l75-ft&amp;attbid=ANGjdJ9jTfYW4dwAqPgQD4xcgmM8PV3lalRv4iahVy-qNmDgl7I7ILuQqginJCr_Curg82ANCnxYhKCDrbOizAlj0boNUH0naCJJCnEfZvgq0Qw2s58Nt2sNSL7n5HA&amp;disp=emb&amp;realattid=18437f0d5675e102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https://mail.google.com/mail/u/1?ui=2&amp;ik=a6f9a401fa&amp;attid=0.1&amp;permmsgid=msg-a:r651530337749352483&amp;th=18437f17bbd2ec31&amp;view=fimg&amp;fur=ip&amp;sz=s0-l75-ft&amp;attbid=ANGjdJ9jTfYW4dwAqPgQD4xcgmM8PV3lalRv4iahVy-qNmDgl7I7ILuQqginJCr_Curg82ANCnxYhKCDrbOizAlj0boNUH0naCJJCnEfZvgq0Qw2s58Nt2sNSL7n5HA&amp;disp=emb&amp;realattid=18437f0d5675e102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https://mail.google.com/mail/u/1?ui=2&amp;ik=a6f9a401fa&amp;attid=0.1&amp;permmsgid=msg-a:r651530337749352483&amp;th=18437f17bbd2ec31&amp;view=fimg&amp;fur=ip&amp;sz=s0-l75-ft&amp;attbid=ANGjdJ9jTfYW4dwAqPgQD4xcgmM8PV3lalRv4iahVy-qNmDgl7I7ILuQqginJCr_Curg82ANCnxYhKCDrbOizAlj0boNUH0naCJJCnEfZvgq0Qw2s58Nt2sNSL7n5HA&amp;disp=emb&amp;realattid=18437f0d5675e102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https://mail.google.com/mail/u/1?ui=2&amp;ik=a6f9a401fa&amp;attid=0.1&amp;permmsgid=msg-a:r651530337749352483&amp;th=18437f17bbd2ec31&amp;view=fimg&amp;fur=ip&amp;sz=s0-l75-ft&amp;attbid=ANGjdJ9jTfYW4dwAqPgQD4xcgmM8PV3lalRv4iahVy-qNmDgl7I7ILuQqginJCr_Curg82ANCnxYhKCDrbOizAlj0boNUH0naCJJCnEfZvgq0Qw2s58Nt2sNSL7n5HA&amp;disp=emb&amp;realattid=18437f0d5675e102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AMPUS BIODIVERSITY: Western Mosquitofish">
            <a:extLst>
              <a:ext uri="{FF2B5EF4-FFF2-40B4-BE49-F238E27FC236}">
                <a16:creationId xmlns:a16="http://schemas.microsoft.com/office/drawing/2014/main" id="{65277327-5046-4944-81BD-A76F6545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70" y="2702143"/>
            <a:ext cx="1905260" cy="8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2343" y="4054616"/>
            <a:ext cx="3748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October 2023</a:t>
            </a:r>
          </a:p>
          <a:p>
            <a:r>
              <a:rPr lang="en-US" dirty="0">
                <a:solidFill>
                  <a:schemeClr val="bg1"/>
                </a:solidFill>
              </a:rPr>
              <a:t>Kelly </a:t>
            </a:r>
            <a:r>
              <a:rPr lang="en-US" dirty="0" err="1">
                <a:solidFill>
                  <a:schemeClr val="bg1"/>
                </a:solidFill>
              </a:rPr>
              <a:t>Martinou</a:t>
            </a:r>
            <a:r>
              <a:rPr lang="en-US" dirty="0">
                <a:solidFill>
                  <a:schemeClr val="bg1"/>
                </a:solidFill>
              </a:rPr>
              <a:t>  PhD, FRES</a:t>
            </a:r>
          </a:p>
          <a:p>
            <a:r>
              <a:rPr lang="en-US" dirty="0">
                <a:solidFill>
                  <a:schemeClr val="bg1"/>
                </a:solidFill>
              </a:rPr>
              <a:t>Joint Services Health Unit </a:t>
            </a:r>
          </a:p>
          <a:p>
            <a:r>
              <a:rPr lang="en-US" dirty="0">
                <a:solidFill>
                  <a:schemeClr val="bg1"/>
                </a:solidFill>
              </a:rPr>
              <a:t>British Forces Cyprus</a:t>
            </a:r>
          </a:p>
          <a:p>
            <a:r>
              <a:rPr lang="en-US" dirty="0">
                <a:solidFill>
                  <a:schemeClr val="bg1"/>
                </a:solidFill>
                <a:hlinkClick r:id="rId9"/>
              </a:rPr>
              <a:t>Angeliki.Martinou100@mod.gov.uk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5" y="6211669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https://martinoulab.weebly.com/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175" y="6096000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Af.martinou@gmail.com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 t="20971" b="10457"/>
          <a:stretch>
            <a:fillRect/>
          </a:stretch>
        </p:blipFill>
        <p:spPr bwMode="auto">
          <a:xfrm>
            <a:off x="4200494" y="133349"/>
            <a:ext cx="237529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61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4" y="0"/>
            <a:ext cx="12199844" cy="51367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78" y="5055800"/>
            <a:ext cx="9144000" cy="808613"/>
          </a:xfrm>
        </p:spPr>
        <p:txBody>
          <a:bodyPr>
            <a:normAutofit/>
          </a:bodyPr>
          <a:lstStyle/>
          <a:p>
            <a:r>
              <a:rPr lang="en-GB" sz="4400" b="1" dirty="0"/>
              <a:t>The Cyprus Database of Alien Species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56" y="5824072"/>
            <a:ext cx="20574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7" y="5777622"/>
            <a:ext cx="961724" cy="108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625" b="8358"/>
          <a:stretch/>
        </p:blipFill>
        <p:spPr>
          <a:xfrm>
            <a:off x="8671377" y="5713474"/>
            <a:ext cx="1050551" cy="1144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6" y="5882840"/>
            <a:ext cx="975160" cy="975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17" y="5934670"/>
            <a:ext cx="1345536" cy="923330"/>
          </a:xfrm>
          <a:prstGeom prst="rect">
            <a:avLst/>
          </a:prstGeom>
        </p:spPr>
      </p:pic>
      <p:pic>
        <p:nvPicPr>
          <p:cNvPr id="13" name="Picture 2" descr="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" y="5750530"/>
            <a:ext cx="1107470" cy="11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4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story behind the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65" y="1495478"/>
            <a:ext cx="10874188" cy="4486275"/>
          </a:xfrm>
        </p:spPr>
        <p:txBody>
          <a:bodyPr>
            <a:normAutofit fontScale="92500"/>
          </a:bodyPr>
          <a:lstStyle/>
          <a:p>
            <a:r>
              <a:rPr lang="en-GB" dirty="0"/>
              <a:t>COST Action: Alien Challenge (COST TD1209) (2014 – 2018):</a:t>
            </a:r>
          </a:p>
          <a:p>
            <a:pPr lvl="1"/>
            <a:r>
              <a:rPr lang="en-GB" dirty="0"/>
              <a:t>Compilation of the offline database: Cyprus Invasive Alien Species (CY.I.A.S) inventory. </a:t>
            </a:r>
          </a:p>
          <a:p>
            <a:pPr lvl="1"/>
            <a:r>
              <a:rPr lang="en-GB" dirty="0"/>
              <a:t>Data pooled from published and unpublished material, online databases and projects i.e. DAISIE, EASIN, ELNAIS, and GBIF. </a:t>
            </a:r>
          </a:p>
          <a:p>
            <a:pPr lvl="1"/>
            <a:r>
              <a:rPr lang="en-GB" dirty="0"/>
              <a:t>Information on: introduction pathways, origin, establishment success, first sighting collection date, reference(s). </a:t>
            </a:r>
          </a:p>
          <a:p>
            <a:pPr lvl="1"/>
            <a:r>
              <a:rPr lang="en-GB" dirty="0"/>
              <a:t>At the time, CY.I.A.S contained </a:t>
            </a:r>
            <a:r>
              <a:rPr lang="en-GB" b="1" dirty="0">
                <a:solidFill>
                  <a:srgbClr val="FF0000"/>
                </a:solidFill>
              </a:rPr>
              <a:t>664</a:t>
            </a:r>
            <a:r>
              <a:rPr lang="en-GB" dirty="0"/>
              <a:t> species (155 marine, 15 freshwater and 494 terrestrial species).</a:t>
            </a:r>
          </a:p>
          <a:p>
            <a:r>
              <a:rPr lang="en-GB" dirty="0"/>
              <a:t>Researching the Invasive Species of </a:t>
            </a:r>
            <a:r>
              <a:rPr lang="en-GB" dirty="0" err="1"/>
              <a:t>Kýpros</a:t>
            </a:r>
            <a:r>
              <a:rPr lang="en-GB" dirty="0"/>
              <a:t> (RIS-</a:t>
            </a:r>
            <a:r>
              <a:rPr lang="en-GB" dirty="0" err="1"/>
              <a:t>Ký</a:t>
            </a:r>
            <a:r>
              <a:rPr lang="en-GB" dirty="0"/>
              <a:t>) project (2017 – 2021):</a:t>
            </a:r>
          </a:p>
          <a:p>
            <a:pPr lvl="1"/>
            <a:r>
              <a:rPr lang="en-GB" dirty="0"/>
              <a:t>Darwin Plus projects (DPLUS056, 088), funded by the UK government. </a:t>
            </a:r>
          </a:p>
          <a:p>
            <a:pPr lvl="1"/>
            <a:r>
              <a:rPr lang="en-GB" dirty="0"/>
              <a:t>CY.I.A.S was digitalised, supplemented and renamed as the Cyprus Database of Alien Species (</a:t>
            </a:r>
            <a:r>
              <a:rPr lang="en-GB" dirty="0" err="1"/>
              <a:t>CyDAS</a:t>
            </a:r>
            <a:r>
              <a:rPr lang="en-GB" dirty="0"/>
              <a:t>) (</a:t>
            </a:r>
            <a:r>
              <a:rPr lang="en-GB" dirty="0">
                <a:hlinkClick r:id="rId2"/>
              </a:rPr>
              <a:t>https://ris-ky.info/cydas</a:t>
            </a:r>
            <a:r>
              <a:rPr lang="en-GB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08" y="86288"/>
            <a:ext cx="2690062" cy="1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6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story behind the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n-GB" sz="2600" dirty="0"/>
              <a:t>Darwin Plus 124:</a:t>
            </a:r>
          </a:p>
          <a:p>
            <a:pPr lvl="1" algn="just"/>
            <a:r>
              <a:rPr lang="en-GB" sz="2200" dirty="0"/>
              <a:t>Increasing local knowledge within the SBAs, Cyprus and beyond by providing accessible, user-friendly online resources through an online database alongside citizen-science to study native species-INNS interactions.</a:t>
            </a:r>
          </a:p>
          <a:p>
            <a:pPr lvl="1"/>
            <a:r>
              <a:rPr lang="en-GB" sz="2200" dirty="0"/>
              <a:t>01/07/2021 to 30/06/2023.</a:t>
            </a:r>
          </a:p>
          <a:p>
            <a:pPr lvl="1"/>
            <a:r>
              <a:rPr lang="en-GB" sz="2200" dirty="0"/>
              <a:t>Supervised by Dr Kelly Martinou and Prof Helen E Roy.</a:t>
            </a:r>
          </a:p>
          <a:p>
            <a:pPr lvl="1"/>
            <a:r>
              <a:rPr lang="en-GB" sz="2200" dirty="0" err="1"/>
              <a:t>CyDAS</a:t>
            </a:r>
            <a:r>
              <a:rPr lang="en-GB" sz="2200" dirty="0"/>
              <a:t>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/>
              <a:t>species profiles for </a:t>
            </a:r>
            <a:r>
              <a:rPr lang="en-GB" sz="2200" b="1" dirty="0">
                <a:solidFill>
                  <a:srgbClr val="FF0000"/>
                </a:solidFill>
              </a:rPr>
              <a:t>1228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/>
              <a:t>alien species: </a:t>
            </a:r>
            <a:r>
              <a:rPr lang="en-GB" sz="2200" dirty="0" err="1"/>
              <a:t>Tracheophyta</a:t>
            </a:r>
            <a:r>
              <a:rPr lang="en-GB" sz="2200" dirty="0"/>
              <a:t> (571 species), Arthropoda (400 species), Chordata (104 species), Mollusca (66 species).</a:t>
            </a:r>
          </a:p>
          <a:p>
            <a:pPr lvl="1"/>
            <a:r>
              <a:rPr lang="en-GB" sz="2200" dirty="0"/>
              <a:t>Updates on: first record year, references, occupied habitat etc.</a:t>
            </a:r>
          </a:p>
          <a:p>
            <a:pPr lvl="1"/>
            <a:r>
              <a:rPr lang="en-GB" sz="2200" dirty="0"/>
              <a:t>Promotion of biodiversity recording and CS activities to monitor alien species.</a:t>
            </a:r>
          </a:p>
          <a:p>
            <a:pPr lvl="1"/>
            <a:r>
              <a:rPr lang="en-GB" sz="2200" dirty="0"/>
              <a:t>New records of alien species for the island (particularly insects).</a:t>
            </a:r>
          </a:p>
          <a:p>
            <a:pPr lvl="1"/>
            <a:endParaRPr lang="en-GB" sz="2200" dirty="0"/>
          </a:p>
          <a:p>
            <a:endParaRPr lang="en-GB" dirty="0"/>
          </a:p>
        </p:txBody>
      </p:sp>
      <p:pic>
        <p:nvPicPr>
          <p:cNvPr id="4" name="Picture 3" descr="Computer Class - Laptop Dibishun - Marty Mouse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18" y="0"/>
            <a:ext cx="3814482" cy="212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3" y="2518906"/>
            <a:ext cx="5270235" cy="137160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3" y="4324256"/>
            <a:ext cx="5641495" cy="2451364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93" y="0"/>
            <a:ext cx="5557653" cy="208515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46" y="82211"/>
            <a:ext cx="4923559" cy="3122496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33095-794B-455D-ADD7-C720F7165D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9488" t="36603" r="23315" b="6752"/>
          <a:stretch/>
        </p:blipFill>
        <p:spPr>
          <a:xfrm>
            <a:off x="6970524" y="3357920"/>
            <a:ext cx="3048203" cy="3094598"/>
          </a:xfrm>
          <a:prstGeom prst="rect">
            <a:avLst/>
          </a:prstGeom>
        </p:spPr>
      </p:pic>
      <p:pic>
        <p:nvPicPr>
          <p:cNvPr id="13" name="Picture 2" descr="Invasive Species and Human Health - CABI.org">
            <a:extLst>
              <a:ext uri="{FF2B5EF4-FFF2-40B4-BE49-F238E27FC236}">
                <a16:creationId xmlns:a16="http://schemas.microsoft.com/office/drawing/2014/main" id="{C75698A9-250B-4382-9FD6-4800DAF66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156">
            <a:off x="9515563" y="3460943"/>
            <a:ext cx="2189383" cy="31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7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9024"/>
            <a:ext cx="12192000" cy="2255465"/>
          </a:xfrm>
        </p:spPr>
        <p:txBody>
          <a:bodyPr>
            <a:normAutofit/>
          </a:bodyPr>
          <a:lstStyle/>
          <a:p>
            <a:pPr algn="ctr"/>
            <a:r>
              <a:rPr lang="en-GB" sz="11500" b="1" dirty="0"/>
              <a:t>The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0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0"/>
          <a:stretch/>
        </p:blipFill>
        <p:spPr>
          <a:xfrm>
            <a:off x="201706" y="0"/>
            <a:ext cx="11767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29156" y="0"/>
            <a:ext cx="5162844" cy="6858000"/>
            <a:chOff x="7029156" y="0"/>
            <a:chExt cx="5162844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12" r="28868"/>
            <a:stretch/>
          </p:blipFill>
          <p:spPr>
            <a:xfrm>
              <a:off x="7029157" y="866158"/>
              <a:ext cx="5162843" cy="51367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62" b="64398"/>
            <a:stretch/>
          </p:blipFill>
          <p:spPr>
            <a:xfrm>
              <a:off x="7029158" y="0"/>
              <a:ext cx="5162842" cy="8661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62" b="64398"/>
            <a:stretch/>
          </p:blipFill>
          <p:spPr>
            <a:xfrm>
              <a:off x="7029156" y="5991842"/>
              <a:ext cx="5162842" cy="86615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66" b="-1"/>
          <a:stretch/>
        </p:blipFill>
        <p:spPr>
          <a:xfrm>
            <a:off x="0" y="0"/>
            <a:ext cx="6871447" cy="686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93" y="343461"/>
            <a:ext cx="3726693" cy="20075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723" y="2694455"/>
            <a:ext cx="8412163" cy="38873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01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739"/>
            <a:ext cx="12192000" cy="553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7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129"/>
            <a:ext cx="12192000" cy="5510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8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96"/>
            <a:ext cx="12192000" cy="558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107092"/>
            <a:ext cx="2583713" cy="1212112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12000–11000 BCE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Hunter gatherers </a:t>
            </a:r>
            <a:r>
              <a:rPr lang="en-US" sz="1100" dirty="0" err="1">
                <a:solidFill>
                  <a:schemeClr val="tx1"/>
                </a:solidFill>
                <a:latin typeface="+mj-lt"/>
              </a:rPr>
              <a:t>Aetokremnos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993719" y="107092"/>
            <a:ext cx="2565254" cy="12384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Extinction of pigmy and elephants, due to human presence</a:t>
            </a:r>
            <a:endParaRPr lang="en-US" sz="11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971924" y="115330"/>
            <a:ext cx="2577731" cy="1238400"/>
          </a:xfrm>
          <a:prstGeom prst="chevr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995137" y="115329"/>
            <a:ext cx="2510909" cy="1238400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8700–7000 BCE</a:t>
            </a:r>
            <a:r>
              <a:rPr lang="en-US" sz="1100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2</a:t>
            </a:r>
            <a:r>
              <a:rPr lang="en-US" sz="1100" baseline="30000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nd</a:t>
            </a:r>
            <a:r>
              <a:rPr lang="en-US" sz="1100" dirty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migration from Anatolia 9,500  feline-human association  </a:t>
            </a:r>
          </a:p>
        </p:txBody>
      </p:sp>
      <p:sp>
        <p:nvSpPr>
          <p:cNvPr id="8" name="Chevron 7"/>
          <p:cNvSpPr/>
          <p:nvPr/>
        </p:nvSpPr>
        <p:spPr>
          <a:xfrm rot="10800000">
            <a:off x="-1" y="1400175"/>
            <a:ext cx="2359479" cy="1276350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939886" y="123567"/>
            <a:ext cx="2390400" cy="12384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+mj-lt"/>
              <a:cs typeface="Arial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0" y="2718708"/>
            <a:ext cx="2295525" cy="110601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9982200" y="2720055"/>
            <a:ext cx="2209800" cy="1130684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731736" y="2707821"/>
            <a:ext cx="2268764" cy="113075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+mj-lt"/>
              <a:cs typeface="Arial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456214" y="2706253"/>
            <a:ext cx="2354036" cy="1103747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	</a:t>
            </a:r>
            <a:r>
              <a:rPr lang="en-US" sz="800" dirty="0">
                <a:ea typeface="Calibri" pitchFamily="34" charset="0"/>
                <a:cs typeface="Times New Roman" pitchFamily="18" charset="0"/>
              </a:rPr>
              <a:t>	</a:t>
            </a:r>
            <a:endParaRPr lang="en-US" sz="800" dirty="0">
              <a:cs typeface="Arial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184321" y="2725453"/>
            <a:ext cx="2073729" cy="1113122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10800000">
            <a:off x="3551837" y="1413629"/>
            <a:ext cx="2390400" cy="12384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0800000">
            <a:off x="5417243" y="1428017"/>
            <a:ext cx="2610337" cy="1238400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0800000">
            <a:off x="7462099" y="1425141"/>
            <a:ext cx="2390400" cy="12384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0800000">
            <a:off x="9324753" y="1419073"/>
            <a:ext cx="2528929" cy="1238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-1" y="5266638"/>
            <a:ext cx="1441623" cy="1086285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hevron 22"/>
          <p:cNvSpPr/>
          <p:nvPr/>
        </p:nvSpPr>
        <p:spPr>
          <a:xfrm>
            <a:off x="921955" y="5269595"/>
            <a:ext cx="1964120" cy="1091057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0800000">
            <a:off x="-1" y="3936909"/>
            <a:ext cx="1971675" cy="1120865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61AD1"/>
              </a:solidFill>
              <a:cs typeface="Arial" pitchFamily="34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8558749" y="5196392"/>
            <a:ext cx="1287616" cy="1090517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.</a:t>
            </a:r>
          </a:p>
        </p:txBody>
      </p:sp>
      <p:sp>
        <p:nvSpPr>
          <p:cNvPr id="26" name="Chevron 25"/>
          <p:cNvSpPr/>
          <p:nvPr/>
        </p:nvSpPr>
        <p:spPr>
          <a:xfrm>
            <a:off x="3729447" y="5263978"/>
            <a:ext cx="2014127" cy="1057673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Y" sz="1100" b="1" dirty="0">
                <a:solidFill>
                  <a:schemeClr val="tx1"/>
                </a:solidFill>
              </a:rPr>
              <a:t>1192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CY" sz="1100" dirty="0">
                <a:solidFill>
                  <a:schemeClr val="tx1"/>
                </a:solidFill>
              </a:rPr>
              <a:t>Richard I conquers Cyprus 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Chevron 28"/>
          <p:cNvSpPr/>
          <p:nvPr/>
        </p:nvSpPr>
        <p:spPr>
          <a:xfrm>
            <a:off x="9801600" y="115329"/>
            <a:ext cx="2390400" cy="1238705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cs typeface="Arial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5164036" y="5214944"/>
            <a:ext cx="1869395" cy="1103243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Y" sz="800" dirty="0">
                <a:solidFill>
                  <a:schemeClr val="tx1"/>
                </a:solidFill>
              </a:rPr>
              <a:t>	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6470976" y="5189619"/>
            <a:ext cx="1596699" cy="1129538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720891" y="2720531"/>
            <a:ext cx="2184984" cy="109899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0495004" y="344838"/>
            <a:ext cx="1322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3500 BCE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First signs of metal work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Chalcolithic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 period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8331526" y="2727345"/>
            <a:ext cx="2171872" cy="1116604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 rot="10800000">
            <a:off x="9896475" y="3887558"/>
            <a:ext cx="2295525" cy="1163885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 rot="10800000">
            <a:off x="8277225" y="3923209"/>
            <a:ext cx="2184658" cy="112575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 rot="10800000">
            <a:off x="6781800" y="3920861"/>
            <a:ext cx="2024953" cy="110324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 rot="10800000">
            <a:off x="5333998" y="3904180"/>
            <a:ext cx="2044607" cy="1141422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1AD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10800000">
            <a:off x="3937210" y="3914454"/>
            <a:ext cx="1949712" cy="113637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rot="10800000">
            <a:off x="2763987" y="3925228"/>
            <a:ext cx="1767192" cy="1103243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64872" y="1546117"/>
            <a:ext cx="1232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2450 BCE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Bronze Age Metallurgy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7867650" y="1533482"/>
            <a:ext cx="164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2250–1700 BCE </a:t>
            </a:r>
            <a:r>
              <a:rPr lang="en-US" sz="11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Trade with Minoan Crete and the Levant</a:t>
            </a:r>
            <a:endParaRPr lang="en-US" sz="11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19840" y="1409756"/>
            <a:ext cx="1678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1600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First industrial centre in Cyprus at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Engomi</a:t>
            </a:r>
            <a:r>
              <a:rPr lang="en-US" sz="1100" dirty="0"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Trade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with Egy</a:t>
            </a:r>
            <a:r>
              <a:rPr lang="en-US" sz="900" dirty="0">
                <a:latin typeface="+mj-lt"/>
                <a:ea typeface="Calibri" pitchFamily="34" charset="0"/>
                <a:cs typeface="Times New Roman" pitchFamily="18" charset="0"/>
              </a:rPr>
              <a:t>pt</a:t>
            </a:r>
            <a:endParaRPr lang="en-US" sz="900" dirty="0">
              <a:latin typeface="+mj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1544" y="1546082"/>
            <a:ext cx="14324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1550 BCE 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Literacy introduced on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Cypro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-Minoan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syllabary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, first attested in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Engomi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099" y="1440091"/>
            <a:ext cx="12792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1190 BC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Invasion by the Sea Peoples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6353" y="2771165"/>
            <a:ext cx="13925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1000 BCE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Emergence of the City States, the Ten City-Kingdoms of Cyprus.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3700" y="2830450"/>
            <a:ext cx="1158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800 BCE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Phoenician merchants settle in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Kition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81394" y="2825767"/>
            <a:ext cx="130269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709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The Neo-Assyrian Empire  of Ten Kingdoms of Cyprus forms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6526" y="2736809"/>
            <a:ext cx="1530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631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The Ten City Kingdoms of Cyprus  declare independence from Assyrian 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15645" y="2815377"/>
            <a:ext cx="10655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570 BCE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Cyprus conquered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by the Egyptians 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11162" y="2822300"/>
            <a:ext cx="17808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525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The kingdoms pledge allegiance to Persian Empire in anticipation of his invasion of Egypt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69629" y="4041368"/>
            <a:ext cx="146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499 BCE</a:t>
            </a:r>
          </a:p>
          <a:p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Ionian Revolt  against Persians Cyprus joins</a:t>
            </a:r>
            <a:endParaRPr lang="en-US" sz="11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69887" y="3868272"/>
            <a:ext cx="10791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ea typeface="Calibri" pitchFamily="34" charset="0"/>
                <a:cs typeface="Times New Roman" pitchFamily="18" charset="0"/>
              </a:rPr>
              <a:t>498 BCE </a:t>
            </a:r>
            <a:r>
              <a:rPr lang="en-US" sz="1100" dirty="0">
                <a:ea typeface="Calibri" pitchFamily="34" charset="0"/>
                <a:cs typeface="Times New Roman" pitchFamily="18" charset="0"/>
              </a:rPr>
              <a:t>The Persian army re-establishes control over Cyprus.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0913" y="3934067"/>
            <a:ext cx="863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450 BCE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Phoenician establish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78434" y="4105622"/>
            <a:ext cx="966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380 BCE 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Persia re-conquers Cyprus 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62" name="Chevron 61"/>
          <p:cNvSpPr/>
          <p:nvPr/>
        </p:nvSpPr>
        <p:spPr>
          <a:xfrm rot="10800000">
            <a:off x="1377395" y="3947491"/>
            <a:ext cx="1984929" cy="1110284"/>
          </a:xfrm>
          <a:prstGeom prst="chevr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 rot="10800000">
            <a:off x="1658722" y="1407773"/>
            <a:ext cx="2390400" cy="12384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10494" y="1474530"/>
            <a:ext cx="1461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1300 BCE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Trade with Aegean "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Aegeanization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"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Myceneans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20861" y="3953989"/>
            <a:ext cx="1127256" cy="9310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333 BCE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Liberated from Persians by Alexander the Great</a:t>
            </a:r>
            <a:endParaRPr lang="en-US" sz="11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00853" y="3968826"/>
            <a:ext cx="9922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58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Cyprus becomes Roman province.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30639" y="3982138"/>
            <a:ext cx="96018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51 BCE </a:t>
            </a:r>
            <a:r>
              <a:rPr lang="en-US" sz="1050" dirty="0">
                <a:latin typeface="+mj-lt"/>
                <a:ea typeface="Calibri" pitchFamily="34" charset="0"/>
                <a:cs typeface="Times New Roman" pitchFamily="18" charset="0"/>
              </a:rPr>
              <a:t>Cyprus under Cleopatra  and Julius Caesar</a:t>
            </a:r>
            <a:endParaRPr lang="en-US" sz="105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7135" y="3946286"/>
            <a:ext cx="11989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30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Ptolemaic Dynasty ends Cyprus returns to Roman rule.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pic>
        <p:nvPicPr>
          <p:cNvPr id="69" name="Picture 6" descr="dog Icon 3001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959" y="831604"/>
            <a:ext cx="504825" cy="504825"/>
          </a:xfrm>
          <a:prstGeom prst="rect">
            <a:avLst/>
          </a:prstGeom>
          <a:noFill/>
        </p:spPr>
      </p:pic>
      <p:pic>
        <p:nvPicPr>
          <p:cNvPr id="70" name="Picture 8" descr="sheep Icon 1660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521" y="624366"/>
            <a:ext cx="250825" cy="250825"/>
          </a:xfrm>
          <a:prstGeom prst="rect">
            <a:avLst/>
          </a:prstGeom>
          <a:noFill/>
        </p:spPr>
      </p:pic>
      <p:pic>
        <p:nvPicPr>
          <p:cNvPr id="71" name="Picture 10" descr="goat Icon 2123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057" y="944247"/>
            <a:ext cx="371475" cy="371475"/>
          </a:xfrm>
          <a:prstGeom prst="rect">
            <a:avLst/>
          </a:prstGeom>
          <a:noFill/>
        </p:spPr>
      </p:pic>
      <p:pic>
        <p:nvPicPr>
          <p:cNvPr id="72" name="Picture 12" descr="deer Icon 12844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638" y="354427"/>
            <a:ext cx="529097" cy="529097"/>
          </a:xfrm>
          <a:prstGeom prst="rect">
            <a:avLst/>
          </a:prstGeom>
          <a:noFill/>
        </p:spPr>
      </p:pic>
      <p:pic>
        <p:nvPicPr>
          <p:cNvPr id="73" name="Picture 14" descr="fox Icon 21663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0563" y="655742"/>
            <a:ext cx="446548" cy="446548"/>
          </a:xfrm>
          <a:prstGeom prst="rect">
            <a:avLst/>
          </a:prstGeom>
          <a:noFill/>
        </p:spPr>
      </p:pic>
      <p:pic>
        <p:nvPicPr>
          <p:cNvPr id="74" name="Picture 22" descr="pig Icon 11090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2637" y="890275"/>
            <a:ext cx="446979" cy="446979"/>
          </a:xfrm>
          <a:prstGeom prst="rect">
            <a:avLst/>
          </a:prstGeom>
          <a:noFill/>
        </p:spPr>
      </p:pic>
      <p:pic>
        <p:nvPicPr>
          <p:cNvPr id="5122" name="Picture 2" descr="cat Icon 7828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1695" y="400100"/>
            <a:ext cx="429016" cy="429016"/>
          </a:xfrm>
          <a:prstGeom prst="rect">
            <a:avLst/>
          </a:prstGeom>
          <a:noFill/>
        </p:spPr>
      </p:pic>
      <p:sp>
        <p:nvSpPr>
          <p:cNvPr id="5128" name="AutoShape 8" descr="cleopatra Icon 40608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cleopatra Icon 40608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ancient egypt Icon 32920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6742" y="4617002"/>
            <a:ext cx="446924" cy="446924"/>
          </a:xfrm>
          <a:prstGeom prst="rect">
            <a:avLst/>
          </a:prstGeom>
          <a:noFill/>
        </p:spPr>
      </p:pic>
      <p:pic>
        <p:nvPicPr>
          <p:cNvPr id="5134" name="Picture 14" descr="https://cdn.britannica.com/76/114476-050-D02E735B/Mosaic-Alexander-the-Great-House-of-Faun.jpg"/>
          <p:cNvPicPr>
            <a:picLocks noChangeAspect="1" noChangeArrowheads="1"/>
          </p:cNvPicPr>
          <p:nvPr/>
        </p:nvPicPr>
        <p:blipFill>
          <a:blip r:embed="rId10" cstate="print"/>
          <a:srcRect l="27953" t="24734" r="8475" b="4545"/>
          <a:stretch>
            <a:fillRect/>
          </a:stretch>
        </p:blipFill>
        <p:spPr bwMode="auto">
          <a:xfrm>
            <a:off x="5150000" y="4749861"/>
            <a:ext cx="371187" cy="258685"/>
          </a:xfrm>
          <a:prstGeom prst="rect">
            <a:avLst/>
          </a:prstGeom>
          <a:noFill/>
        </p:spPr>
      </p:pic>
      <p:pic>
        <p:nvPicPr>
          <p:cNvPr id="5136" name="Picture 16" descr="Minoan Prieste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37290" y="2141189"/>
            <a:ext cx="465973" cy="465973"/>
          </a:xfrm>
          <a:prstGeom prst="rect">
            <a:avLst/>
          </a:prstGeom>
          <a:noFill/>
        </p:spPr>
      </p:pic>
      <p:pic>
        <p:nvPicPr>
          <p:cNvPr id="2" name="Picture 2" descr="hippo Icon 15684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93444" y="366226"/>
            <a:ext cx="394633" cy="394633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8521299" y="0"/>
            <a:ext cx="1565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3800 BCE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Large earthquake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 hits Cyprus end of the Neolithic culture on the island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pic>
        <p:nvPicPr>
          <p:cNvPr id="5124" name="Picture 4" descr="elephant Icon 2258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9460" y="0"/>
            <a:ext cx="461607" cy="461607"/>
          </a:xfrm>
          <a:prstGeom prst="rect">
            <a:avLst/>
          </a:prstGeom>
          <a:noFill/>
        </p:spPr>
      </p:pic>
      <p:pic>
        <p:nvPicPr>
          <p:cNvPr id="5126" name="Picture 6" descr="cattle Icon 10464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364856" y="1985770"/>
            <a:ext cx="854314" cy="728597"/>
          </a:xfrm>
          <a:prstGeom prst="rect">
            <a:avLst/>
          </a:prstGeom>
          <a:noFill/>
        </p:spPr>
      </p:pic>
      <p:pic>
        <p:nvPicPr>
          <p:cNvPr id="3" name="Picture 8" descr="donkey Icon 7116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90719" y="1436713"/>
            <a:ext cx="549977" cy="549977"/>
          </a:xfrm>
          <a:prstGeom prst="rect">
            <a:avLst/>
          </a:prstGeom>
          <a:noFill/>
        </p:spPr>
      </p:pic>
      <p:pic>
        <p:nvPicPr>
          <p:cNvPr id="9" name="Picture 10" descr="sheep Icon 13677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299778" y="2134437"/>
            <a:ext cx="416266" cy="416266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332510" y="2765873"/>
            <a:ext cx="14358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latin typeface="+mj-lt"/>
                <a:ea typeface="Calibri" pitchFamily="34" charset="0"/>
                <a:cs typeface="Times New Roman" pitchFamily="18" charset="0"/>
              </a:rPr>
              <a:t>1179- 1050 BCE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Migrations of Aegean populations and </a:t>
            </a:r>
            <a:r>
              <a:rPr lang="en-US" sz="1100" dirty="0" err="1">
                <a:latin typeface="+mj-lt"/>
                <a:ea typeface="Calibri" pitchFamily="34" charset="0"/>
                <a:cs typeface="Times New Roman" pitchFamily="18" charset="0"/>
              </a:rPr>
              <a:t>Hellenization</a:t>
            </a:r>
            <a:r>
              <a:rPr lang="en-US" sz="1100" dirty="0">
                <a:latin typeface="+mj-lt"/>
                <a:ea typeface="Calibri" pitchFamily="34" charset="0"/>
                <a:cs typeface="Times New Roman" pitchFamily="18" charset="0"/>
              </a:rPr>
              <a:t> process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  <p:pic>
        <p:nvPicPr>
          <p:cNvPr id="10" name="Picture 12" descr="See the source ima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755" y="2118677"/>
            <a:ext cx="841749" cy="431077"/>
          </a:xfrm>
          <a:prstGeom prst="rect">
            <a:avLst/>
          </a:prstGeom>
          <a:noFill/>
        </p:spPr>
      </p:pic>
      <p:pic>
        <p:nvPicPr>
          <p:cNvPr id="5138" name="Picture 18" descr="acropolis Icon 232228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34494" y="3317395"/>
            <a:ext cx="650532" cy="650532"/>
          </a:xfrm>
          <a:prstGeom prst="rect">
            <a:avLst/>
          </a:prstGeom>
          <a:noFill/>
        </p:spPr>
      </p:pic>
      <p:sp>
        <p:nvSpPr>
          <p:cNvPr id="85" name="Rectangle 84"/>
          <p:cNvSpPr/>
          <p:nvPr/>
        </p:nvSpPr>
        <p:spPr>
          <a:xfrm>
            <a:off x="8428373" y="6261786"/>
            <a:ext cx="3763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</a:t>
            </a:r>
            <a:r>
              <a:rPr lang="en-CY" sz="1400" b="1" dirty="0"/>
              <a:t>imeline of Cypriot history</a:t>
            </a:r>
            <a:endParaRPr lang="en-US" sz="1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140" name="AutoShape 20" descr="balance Icon 12366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AutoShape 22" descr="balance Icon 12366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4" name="AutoShape 24" descr="balance Icon 12366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6" name="AutoShape 26" descr="balance Icon 12366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8" name="AutoShape 28" descr="balance Icon 1388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0" name="AutoShape 30" descr="balance Icon 1388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2" name="AutoShape 32" descr="Pyramids Icon 11933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4" name="AutoShape 34" descr="Pyramids Icon 11933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" name="Picture 17" descr="pyramids Icon 24056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09784" y="2080659"/>
            <a:ext cx="683256" cy="683256"/>
          </a:xfrm>
          <a:prstGeom prst="rect">
            <a:avLst/>
          </a:prstGeom>
          <a:noFill/>
        </p:spPr>
      </p:pic>
      <p:sp>
        <p:nvSpPr>
          <p:cNvPr id="5156" name="AutoShape 36" descr="balance Icon 1388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58" name="Picture 38" descr="See the source imag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70968" y="2408065"/>
            <a:ext cx="282771" cy="236893"/>
          </a:xfrm>
          <a:prstGeom prst="rect">
            <a:avLst/>
          </a:prstGeom>
          <a:noFill/>
        </p:spPr>
      </p:pic>
      <p:pic>
        <p:nvPicPr>
          <p:cNvPr id="99" name="Picture 38" descr="See the source imag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21258" y="2280633"/>
            <a:ext cx="376572" cy="315475"/>
          </a:xfrm>
          <a:prstGeom prst="rect">
            <a:avLst/>
          </a:prstGeom>
          <a:noFill/>
        </p:spPr>
      </p:pic>
      <p:pic>
        <p:nvPicPr>
          <p:cNvPr id="100" name="Picture 38" descr="See the source imag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39987" y="3417509"/>
            <a:ext cx="340299" cy="285087"/>
          </a:xfrm>
          <a:prstGeom prst="rect">
            <a:avLst/>
          </a:prstGeom>
          <a:noFill/>
        </p:spPr>
      </p:pic>
      <p:pic>
        <p:nvPicPr>
          <p:cNvPr id="5162" name="Picture 42" descr="See the source image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34465" y="4566415"/>
            <a:ext cx="666259" cy="440848"/>
          </a:xfrm>
          <a:prstGeom prst="rect">
            <a:avLst/>
          </a:prstGeom>
          <a:noFill/>
        </p:spPr>
      </p:pic>
      <p:pic>
        <p:nvPicPr>
          <p:cNvPr id="5164" name="Picture 44" descr="See the source image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057695" y="2161406"/>
            <a:ext cx="543217" cy="437650"/>
          </a:xfrm>
          <a:prstGeom prst="rect">
            <a:avLst/>
          </a:prstGeom>
          <a:noFill/>
        </p:spPr>
      </p:pic>
      <p:pic>
        <p:nvPicPr>
          <p:cNvPr id="5166" name="Picture 46" descr="See the source imag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969060" y="4627599"/>
            <a:ext cx="270738" cy="451579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0" y="5324076"/>
            <a:ext cx="14709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100" b="1" dirty="0"/>
              <a:t>45</a:t>
            </a:r>
            <a:endParaRPr lang="en-US" sz="1100" b="1" dirty="0"/>
          </a:p>
          <a:p>
            <a:r>
              <a:rPr lang="en-US" sz="1100" dirty="0"/>
              <a:t>Cyprus converts to </a:t>
            </a:r>
            <a:r>
              <a:rPr lang="en-CY" sz="1100" dirty="0"/>
              <a:t>Christianity</a:t>
            </a:r>
            <a:endParaRPr lang="en-US" sz="1100" dirty="0"/>
          </a:p>
          <a:p>
            <a:endParaRPr lang="en-US" dirty="0"/>
          </a:p>
        </p:txBody>
      </p:sp>
      <p:sp>
        <p:nvSpPr>
          <p:cNvPr id="98" name="Chevron 97"/>
          <p:cNvSpPr/>
          <p:nvPr/>
        </p:nvSpPr>
        <p:spPr>
          <a:xfrm>
            <a:off x="7485355" y="5193355"/>
            <a:ext cx="1579131" cy="1103243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Chevron 101"/>
          <p:cNvSpPr/>
          <p:nvPr/>
        </p:nvSpPr>
        <p:spPr>
          <a:xfrm>
            <a:off x="2323941" y="5262377"/>
            <a:ext cx="1990884" cy="10772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56035" y="5214552"/>
            <a:ext cx="1071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Y" sz="900" b="1" dirty="0"/>
              <a:t>1347</a:t>
            </a:r>
            <a:r>
              <a:rPr lang="en-US" sz="900" b="1" dirty="0"/>
              <a:t> </a:t>
            </a:r>
          </a:p>
          <a:p>
            <a:pPr algn="ctr"/>
            <a:r>
              <a:rPr lang="en-CY" sz="1100" dirty="0"/>
              <a:t>Black Death wipes out one fifth to one third of ipopulation</a:t>
            </a:r>
            <a:endParaRPr lang="en-US" sz="11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865440" y="5309155"/>
            <a:ext cx="1128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Y" sz="1100" b="1" dirty="0"/>
              <a:t>649</a:t>
            </a:r>
            <a:endParaRPr lang="en-US" sz="1100" b="1" dirty="0"/>
          </a:p>
          <a:p>
            <a:pPr algn="ctr"/>
            <a:r>
              <a:rPr lang="en-CY" sz="1100" dirty="0"/>
              <a:t>The Arabs invade and occupy Cyprus</a:t>
            </a:r>
            <a:endParaRPr lang="en-US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521795" y="0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ea typeface="Calibri" pitchFamily="34" charset="0"/>
                <a:cs typeface="Times New Roman" pitchFamily="18" charset="0"/>
              </a:rPr>
              <a:t>9500–8800 BCE</a:t>
            </a:r>
            <a:r>
              <a:rPr lang="en-US" sz="1100" dirty="0">
                <a:ea typeface="Calibri" pitchFamily="34" charset="0"/>
                <a:cs typeface="Times New Roman" pitchFamily="18" charset="0"/>
              </a:rPr>
              <a:t> Pre-Pottery Neolithic period &amp; Farming</a:t>
            </a:r>
            <a:endParaRPr lang="en-US" sz="1100" dirty="0">
              <a:cs typeface="Arial" pitchFamily="34" charset="0"/>
            </a:endParaRPr>
          </a:p>
          <a:p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407478" y="5314725"/>
            <a:ext cx="13144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100" b="1" dirty="0"/>
              <a:t>395</a:t>
            </a:r>
            <a:endParaRPr lang="en-US" sz="1100" b="1" dirty="0"/>
          </a:p>
          <a:p>
            <a:r>
              <a:rPr lang="en-CY" sz="1100" dirty="0"/>
              <a:t>Cyprus becomes part of the Byzantine Empire.</a:t>
            </a:r>
            <a:endParaRPr lang="en-US" sz="1100" dirty="0"/>
          </a:p>
        </p:txBody>
      </p:sp>
      <p:sp>
        <p:nvSpPr>
          <p:cNvPr id="107" name="Chevron 106"/>
          <p:cNvSpPr/>
          <p:nvPr/>
        </p:nvSpPr>
        <p:spPr>
          <a:xfrm>
            <a:off x="10933045" y="5196037"/>
            <a:ext cx="1328530" cy="1066966"/>
          </a:xfrm>
          <a:prstGeom prst="chevr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96792" y="5225142"/>
            <a:ext cx="8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1489 </a:t>
            </a:r>
          </a:p>
          <a:p>
            <a:r>
              <a:rPr lang="en-US" sz="1100" dirty="0"/>
              <a:t>Colony of the Venetian Republic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925391" y="5203492"/>
            <a:ext cx="955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1571</a:t>
            </a:r>
            <a:r>
              <a:rPr lang="en-US" sz="1100" dirty="0"/>
              <a:t> Cyprus is now subjected to Ottoman rule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951842" y="5209167"/>
            <a:ext cx="8183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1869</a:t>
            </a:r>
          </a:p>
          <a:p>
            <a:r>
              <a:rPr lang="en-US" sz="1100" dirty="0"/>
              <a:t>The </a:t>
            </a:r>
          </a:p>
          <a:p>
            <a:r>
              <a:rPr lang="en-US" sz="1100" dirty="0"/>
              <a:t>Suez Canal opened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1325138" y="5368954"/>
            <a:ext cx="8668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2004 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RoC</a:t>
            </a:r>
            <a:r>
              <a:rPr lang="en-US" sz="1100" dirty="0"/>
              <a:t> </a:t>
            </a:r>
          </a:p>
          <a:p>
            <a:r>
              <a:rPr lang="en-US" sz="1100" dirty="0"/>
              <a:t>joins EU</a:t>
            </a:r>
          </a:p>
          <a:p>
            <a:endParaRPr lang="en-US" dirty="0"/>
          </a:p>
        </p:txBody>
      </p:sp>
      <p:sp>
        <p:nvSpPr>
          <p:cNvPr id="113" name="Chevron 112"/>
          <p:cNvSpPr/>
          <p:nvPr/>
        </p:nvSpPr>
        <p:spPr>
          <a:xfrm>
            <a:off x="9292103" y="5189289"/>
            <a:ext cx="1404472" cy="108549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+mj-lt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9717158" y="5241234"/>
            <a:ext cx="6559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1878-1960 </a:t>
            </a:r>
            <a:r>
              <a:rPr lang="en-US" sz="1100" dirty="0"/>
              <a:t>British occupation</a:t>
            </a:r>
          </a:p>
        </p:txBody>
      </p:sp>
      <p:sp>
        <p:nvSpPr>
          <p:cNvPr id="115" name="Chevron 114"/>
          <p:cNvSpPr/>
          <p:nvPr/>
        </p:nvSpPr>
        <p:spPr>
          <a:xfrm>
            <a:off x="10166606" y="5198221"/>
            <a:ext cx="1285461" cy="1078658"/>
          </a:xfrm>
          <a:prstGeom prst="chevron">
            <a:avLst/>
          </a:prstGeom>
          <a:solidFill>
            <a:srgbClr val="F61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511406" y="5171658"/>
            <a:ext cx="1067680" cy="111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1931 </a:t>
            </a:r>
          </a:p>
          <a:p>
            <a:r>
              <a:rPr lang="en-US" sz="1050" dirty="0"/>
              <a:t>Greek </a:t>
            </a:r>
          </a:p>
          <a:p>
            <a:r>
              <a:rPr lang="en-US" sz="1050" dirty="0"/>
              <a:t>Cypriots demand </a:t>
            </a:r>
          </a:p>
          <a:p>
            <a:r>
              <a:rPr lang="en-US" sz="1050" dirty="0"/>
              <a:t>enosis with Greece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01"/>
          <a:stretch/>
        </p:blipFill>
        <p:spPr>
          <a:xfrm>
            <a:off x="200025" y="1497947"/>
            <a:ext cx="11153775" cy="509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72" y="2957980"/>
            <a:ext cx="2661883" cy="3765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66" y="2957980"/>
            <a:ext cx="2661883" cy="3765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701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and disadvantages of the </a:t>
            </a:r>
            <a:r>
              <a:rPr lang="en-GB" dirty="0" err="1"/>
              <a:t>CyDAS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1690688"/>
            <a:ext cx="6091517" cy="51673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Dynamic species inventory that allows quick editing of data and species.</a:t>
            </a:r>
          </a:p>
          <a:p>
            <a:r>
              <a:rPr lang="en-GB" dirty="0"/>
              <a:t>iNaturalist project allows us to promote biodiversity recording and map the species distribution on the site (</a:t>
            </a:r>
            <a:r>
              <a:rPr lang="en-GB" dirty="0" err="1"/>
              <a:t>Researchgrade</a:t>
            </a:r>
            <a:r>
              <a:rPr lang="en-GB" dirty="0"/>
              <a:t> data are automatically uploaded to GBIF).</a:t>
            </a:r>
          </a:p>
          <a:p>
            <a:r>
              <a:rPr lang="en-GB" dirty="0"/>
              <a:t>Data downloadable as .csv file (upon request).</a:t>
            </a:r>
          </a:p>
          <a:p>
            <a:r>
              <a:rPr lang="en-GB" dirty="0"/>
              <a:t>Communication with GRIIS, EASIN and GBIF when updates are available.</a:t>
            </a:r>
          </a:p>
          <a:p>
            <a:r>
              <a:rPr lang="en-GB" dirty="0"/>
              <a:t>Information source for both experts and non-experts.</a:t>
            </a:r>
          </a:p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1518" y="1690688"/>
            <a:ext cx="6100481" cy="5167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Bugs (i.e. images size and appearance).</a:t>
            </a:r>
          </a:p>
          <a:p>
            <a:r>
              <a:rPr lang="en-GB" dirty="0"/>
              <a:t>Species not present in GBIF or COL do not appear under taxonomic trees.</a:t>
            </a:r>
          </a:p>
          <a:p>
            <a:r>
              <a:rPr lang="en-GB" dirty="0"/>
              <a:t>Interface based on taxonomy (not particularly friendly to non-taxonomists, although search tool is available).</a:t>
            </a:r>
          </a:p>
          <a:p>
            <a:r>
              <a:rPr lang="en-GB" dirty="0"/>
              <a:t>Taxonomy of some species on GBIF is problematic.</a:t>
            </a:r>
          </a:p>
          <a:p>
            <a:r>
              <a:rPr lang="en-GB" dirty="0"/>
              <a:t>Need for team of specialists for different organismic groups.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4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base - Overview, Roles and Components, DB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08" y="1265446"/>
            <a:ext cx="466242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the </a:t>
            </a:r>
            <a:r>
              <a:rPr lang="en-GB" dirty="0" err="1"/>
              <a:t>CyDAS</a:t>
            </a:r>
            <a:r>
              <a:rPr lang="en-GB" dirty="0"/>
              <a:t> be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Trends,</a:t>
            </a:r>
          </a:p>
          <a:p>
            <a:r>
              <a:rPr lang="en-GB" sz="3200" dirty="0"/>
              <a:t>Invasion history,</a:t>
            </a:r>
          </a:p>
          <a:p>
            <a:r>
              <a:rPr lang="en-GB" sz="3200" dirty="0"/>
              <a:t>Distribution of species,</a:t>
            </a:r>
          </a:p>
          <a:p>
            <a:r>
              <a:rPr lang="en-GB" sz="3200" dirty="0"/>
              <a:t>Impacts assessments (EICAT/SEICAT),</a:t>
            </a:r>
          </a:p>
          <a:p>
            <a:r>
              <a:rPr lang="en-GB" sz="3200" dirty="0"/>
              <a:t>Horizon scanning exercises,</a:t>
            </a:r>
          </a:p>
          <a:p>
            <a:r>
              <a:rPr lang="en-GB" sz="3200" dirty="0"/>
              <a:t>Prioritisation and coordination of management efforts,</a:t>
            </a:r>
          </a:p>
          <a:p>
            <a:r>
              <a:rPr lang="en-GB" sz="3200" dirty="0"/>
              <a:t>Research e.g. detecting new alien species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85" y="139868"/>
            <a:ext cx="1417103" cy="97244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1" y="1029166"/>
            <a:ext cx="9144001" cy="47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Laboratory of Vector Ecology and Applied Entomology</a:t>
            </a:r>
          </a:p>
        </p:txBody>
      </p:sp>
      <p:pic>
        <p:nvPicPr>
          <p:cNvPr id="6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14317"/>
          <a:stretch/>
        </p:blipFill>
        <p:spPr bwMode="auto">
          <a:xfrm>
            <a:off x="136054" y="1507935"/>
            <a:ext cx="2790256" cy="25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/>
          <a:stretch/>
        </p:blipFill>
        <p:spPr bwMode="auto">
          <a:xfrm>
            <a:off x="2986619" y="1507935"/>
            <a:ext cx="2190693" cy="2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7"/>
          <a:stretch/>
        </p:blipFill>
        <p:spPr bwMode="auto">
          <a:xfrm>
            <a:off x="5237621" y="1507928"/>
            <a:ext cx="1718982" cy="25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2"/>
          <a:stretch/>
        </p:blipFill>
        <p:spPr bwMode="auto">
          <a:xfrm>
            <a:off x="136054" y="4185538"/>
            <a:ext cx="1794657" cy="2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Pictu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8"/>
          <a:stretch/>
        </p:blipFill>
        <p:spPr bwMode="auto">
          <a:xfrm>
            <a:off x="2011951" y="4190440"/>
            <a:ext cx="215797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Pictu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1"/>
          <a:stretch/>
        </p:blipFill>
        <p:spPr bwMode="auto">
          <a:xfrm>
            <a:off x="5977807" y="4190440"/>
            <a:ext cx="2016502" cy="25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ctu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64" y="4190440"/>
            <a:ext cx="1645403" cy="25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>
          <a:xfrm>
            <a:off x="8075549" y="4190440"/>
            <a:ext cx="2262613" cy="258998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6054" y="87872"/>
            <a:ext cx="9144000" cy="1029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The team</a:t>
            </a:r>
          </a:p>
        </p:txBody>
      </p:sp>
      <p:pic>
        <p:nvPicPr>
          <p:cNvPr id="15" name="Picture 2" descr="Pictu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68" y="86080"/>
            <a:ext cx="1360877" cy="13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o photo description available."/>
          <p:cNvPicPr>
            <a:picLocks noChangeAspect="1" noChangeArrowheads="1"/>
          </p:cNvPicPr>
          <p:nvPr/>
        </p:nvPicPr>
        <p:blipFill>
          <a:blip r:embed="rId12"/>
          <a:srcRect l="42505" b="31654"/>
          <a:stretch>
            <a:fillRect/>
          </a:stretch>
        </p:blipFill>
        <p:spPr bwMode="auto">
          <a:xfrm>
            <a:off x="10419402" y="4179298"/>
            <a:ext cx="1628965" cy="26011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54378" y="762978"/>
            <a:ext cx="5237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Lab head:</a:t>
            </a:r>
          </a:p>
          <a:p>
            <a:pPr algn="r"/>
            <a:r>
              <a:rPr lang="en-GB" dirty="0"/>
              <a:t>Dr Kelly Martinou</a:t>
            </a:r>
          </a:p>
          <a:p>
            <a:pPr algn="r"/>
            <a:endParaRPr lang="en-GB" dirty="0"/>
          </a:p>
          <a:p>
            <a:pPr algn="r"/>
            <a:r>
              <a:rPr lang="en-GB" b="1" dirty="0"/>
              <a:t>Lab members (top left to bottom right)</a:t>
            </a:r>
            <a:r>
              <a:rPr lang="en-GB" dirty="0"/>
              <a:t>:</a:t>
            </a:r>
          </a:p>
          <a:p>
            <a:pPr algn="r"/>
            <a:r>
              <a:rPr lang="en-GB" dirty="0"/>
              <a:t>Dr </a:t>
            </a:r>
            <a:r>
              <a:rPr lang="en-GB" dirty="0" err="1"/>
              <a:t>Andri</a:t>
            </a:r>
            <a:r>
              <a:rPr lang="en-GB" dirty="0"/>
              <a:t> </a:t>
            </a:r>
            <a:r>
              <a:rPr lang="en-GB" dirty="0" err="1"/>
              <a:t>Varnava</a:t>
            </a:r>
            <a:endParaRPr lang="en-GB" dirty="0"/>
          </a:p>
          <a:p>
            <a:pPr algn="r"/>
            <a:r>
              <a:rPr lang="en-GB" dirty="0"/>
              <a:t>Dr Elli </a:t>
            </a:r>
            <a:r>
              <a:rPr lang="en-GB" dirty="0" err="1"/>
              <a:t>Tzirkalli</a:t>
            </a:r>
            <a:endParaRPr lang="en-GB" dirty="0"/>
          </a:p>
          <a:p>
            <a:pPr algn="r"/>
            <a:r>
              <a:rPr lang="en-GB" dirty="0"/>
              <a:t>Ms Nicole </a:t>
            </a:r>
            <a:r>
              <a:rPr lang="en-GB" dirty="0" err="1"/>
              <a:t>Mavrovounioti</a:t>
            </a:r>
            <a:r>
              <a:rPr lang="en-GB" dirty="0"/>
              <a:t> MSc</a:t>
            </a:r>
          </a:p>
          <a:p>
            <a:pPr algn="r"/>
            <a:r>
              <a:rPr lang="en-GB" dirty="0"/>
              <a:t>Ms </a:t>
            </a:r>
            <a:r>
              <a:rPr lang="en-GB" dirty="0" err="1"/>
              <a:t>Ioanna</a:t>
            </a:r>
            <a:r>
              <a:rPr lang="en-GB" dirty="0"/>
              <a:t> </a:t>
            </a:r>
            <a:r>
              <a:rPr lang="en-GB" dirty="0" err="1"/>
              <a:t>Angelidou</a:t>
            </a:r>
            <a:r>
              <a:rPr lang="en-GB" dirty="0"/>
              <a:t> PhD student</a:t>
            </a:r>
          </a:p>
          <a:p>
            <a:pPr algn="r"/>
            <a:r>
              <a:rPr lang="en-GB" dirty="0"/>
              <a:t>Ms Katerina C. </a:t>
            </a:r>
            <a:r>
              <a:rPr lang="en-GB" dirty="0" err="1"/>
              <a:t>Athanasiou</a:t>
            </a:r>
            <a:r>
              <a:rPr lang="en-GB" dirty="0"/>
              <a:t> MSc student</a:t>
            </a:r>
          </a:p>
          <a:p>
            <a:pPr algn="r"/>
            <a:r>
              <a:rPr lang="en-GB" dirty="0"/>
              <a:t>Mr </a:t>
            </a:r>
            <a:r>
              <a:rPr lang="en-GB" dirty="0" err="1"/>
              <a:t>Evangelos</a:t>
            </a:r>
            <a:r>
              <a:rPr lang="en-GB" dirty="0"/>
              <a:t> </a:t>
            </a:r>
            <a:r>
              <a:rPr lang="en-GB" dirty="0" err="1"/>
              <a:t>Koutsoukos</a:t>
            </a:r>
            <a:r>
              <a:rPr lang="en-GB" dirty="0"/>
              <a:t> PhD student</a:t>
            </a:r>
          </a:p>
          <a:p>
            <a:pPr algn="r"/>
            <a:r>
              <a:rPr lang="en-GB" dirty="0"/>
              <a:t>Mr Jakovos Demetriou PhD student</a:t>
            </a:r>
          </a:p>
          <a:p>
            <a:pPr algn="r"/>
            <a:r>
              <a:rPr lang="en-GB" dirty="0"/>
              <a:t>Mr Andreas </a:t>
            </a:r>
            <a:r>
              <a:rPr lang="en-GB" dirty="0" err="1"/>
              <a:t>Josephides</a:t>
            </a:r>
            <a:r>
              <a:rPr lang="en-GB" dirty="0"/>
              <a:t> Computer scientist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625" b="8358"/>
          <a:stretch/>
        </p:blipFill>
        <p:spPr>
          <a:xfrm>
            <a:off x="7059417" y="2075237"/>
            <a:ext cx="1334645" cy="14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79" y="365125"/>
            <a:ext cx="11692391" cy="1325563"/>
          </a:xfrm>
        </p:spPr>
        <p:txBody>
          <a:bodyPr/>
          <a:lstStyle/>
          <a:p>
            <a:r>
              <a:rPr lang="en-GB" b="1" dirty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Collaborations and support</a:t>
            </a:r>
            <a:br>
              <a:rPr lang="en-GB" b="1" dirty="0">
                <a:latin typeface="Calibri Light" pitchFamily="34" charset="0"/>
                <a:ea typeface="Calibri Light" pitchFamily="34" charset="0"/>
                <a:cs typeface="Calibri Light" pitchFamily="34" charset="0"/>
              </a:rPr>
            </a:br>
            <a:endParaRPr lang="en-GB" dirty="0"/>
          </a:p>
        </p:txBody>
      </p:sp>
      <p:pic>
        <p:nvPicPr>
          <p:cNvPr id="5" name="Picture 12" descr="Coronavirus"/>
          <p:cNvPicPr>
            <a:picLocks noChangeAspect="1" noChangeArrowheads="1"/>
          </p:cNvPicPr>
          <p:nvPr/>
        </p:nvPicPr>
        <p:blipFill rotWithShape="1">
          <a:blip r:embed="rId3" cstate="print"/>
          <a:srcRect l="22303" t="23029" r="19647" b="14676"/>
          <a:stretch/>
        </p:blipFill>
        <p:spPr bwMode="auto">
          <a:xfrm>
            <a:off x="6225988" y="3684494"/>
            <a:ext cx="1102659" cy="123713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9" y="1296145"/>
            <a:ext cx="1224727" cy="1224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5" y="4524932"/>
            <a:ext cx="2580795" cy="872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59" y="2337568"/>
            <a:ext cx="1493595" cy="1493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3"/>
          <a:stretch/>
        </p:blipFill>
        <p:spPr>
          <a:xfrm>
            <a:off x="10646359" y="572583"/>
            <a:ext cx="1513356" cy="1487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3829830"/>
            <a:ext cx="2508429" cy="605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717" t="8005" r="654" b="3025"/>
          <a:stretch/>
        </p:blipFill>
        <p:spPr>
          <a:xfrm>
            <a:off x="1805357" y="1541602"/>
            <a:ext cx="3354580" cy="827219"/>
          </a:xfrm>
          <a:prstGeom prst="rect">
            <a:avLst/>
          </a:prstGeom>
        </p:spPr>
      </p:pic>
      <p:pic>
        <p:nvPicPr>
          <p:cNvPr id="13" name="Picture 6" descr="University of Wroclaw in Poland - Master Degree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 b="15346"/>
          <a:stretch/>
        </p:blipFill>
        <p:spPr bwMode="auto">
          <a:xfrm>
            <a:off x="5069644" y="2648492"/>
            <a:ext cx="2564798" cy="8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he Cyprus Institute (Host Organisation) - Face to Face: Meet an Ancient  Cyprio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55" y="2833003"/>
            <a:ext cx="2085648" cy="5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ustainolive partners - Hellenic Agricultural Organisation DEME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26" y="3700864"/>
            <a:ext cx="1298525" cy="12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ome - International Students and Staff Support Off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54" y="2381391"/>
            <a:ext cx="2452590" cy="10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yprus University of Technology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66" y="5216052"/>
            <a:ext cx="2314916" cy="9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hotos, logos, tournages - Université de Mon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9" y="5446530"/>
            <a:ext cx="1847630" cy="6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Hellenic Centre for Marine Research (HCMR) | Maritime Forum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r="10260"/>
          <a:stretch/>
        </p:blipFill>
        <p:spPr bwMode="auto">
          <a:xfrm>
            <a:off x="2775877" y="4870574"/>
            <a:ext cx="1674057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Αρχική - Υπουργείο Γεωργίας, Αγροτικής Ανάπτυξης και Περιβάλλοντος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8" y="2938446"/>
            <a:ext cx="2360873" cy="6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onian University (Fees &amp; Reviews): Greece"/>
          <p:cNvPicPr>
            <a:picLocks noChangeAspect="1" noChangeArrowheads="1"/>
          </p:cNvPicPr>
          <p:nvPr/>
        </p:nvPicPr>
        <p:blipFill>
          <a:blip r:embed="rId18"/>
          <a:srcRect t="23714" b="26286"/>
          <a:stretch>
            <a:fillRect/>
          </a:stretch>
        </p:blipFill>
        <p:spPr bwMode="auto">
          <a:xfrm>
            <a:off x="2886667" y="3776956"/>
            <a:ext cx="1632617" cy="816309"/>
          </a:xfrm>
          <a:prstGeom prst="rect">
            <a:avLst/>
          </a:prstGeom>
          <a:noFill/>
        </p:spPr>
      </p:pic>
      <p:pic>
        <p:nvPicPr>
          <p:cNvPr id="22" name="Picture 21" descr="imperial colle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6830" y="1411387"/>
            <a:ext cx="1911350" cy="1060450"/>
          </a:xfrm>
          <a:prstGeom prst="rect">
            <a:avLst/>
          </a:prstGeom>
        </p:spPr>
      </p:pic>
      <p:pic>
        <p:nvPicPr>
          <p:cNvPr id="23" name="Picture 8" descr="Image result for DIO Logo British Force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33791" y="1101256"/>
            <a:ext cx="1503906" cy="1082941"/>
          </a:xfrm>
          <a:prstGeom prst="rect">
            <a:avLst/>
          </a:prstGeom>
          <a:noFill/>
        </p:spPr>
      </p:pic>
      <p:pic>
        <p:nvPicPr>
          <p:cNvPr id="24" name="Picture 2" descr="Public Health England: PCR Test is Not Able To Detect Infectious Virus ..."/>
          <p:cNvPicPr>
            <a:picLocks noChangeAspect="1" noChangeArrowheads="1"/>
          </p:cNvPicPr>
          <p:nvPr/>
        </p:nvPicPr>
        <p:blipFill>
          <a:blip r:embed="rId21"/>
          <a:srcRect b="27836"/>
          <a:stretch>
            <a:fillRect/>
          </a:stretch>
        </p:blipFill>
        <p:spPr bwMode="auto">
          <a:xfrm>
            <a:off x="7533154" y="1161739"/>
            <a:ext cx="1899684" cy="1049850"/>
          </a:xfrm>
          <a:prstGeom prst="rect">
            <a:avLst/>
          </a:prstGeom>
          <a:noFill/>
        </p:spPr>
      </p:pic>
      <p:pic>
        <p:nvPicPr>
          <p:cNvPr id="25" name="Picture 6" descr="OSF | Akrotiri Bioblitz, Cyprus (ABC)">
            <a:extLst>
              <a:ext uri="{FF2B5EF4-FFF2-40B4-BE49-F238E27FC236}">
                <a16:creationId xmlns:a16="http://schemas.microsoft.com/office/drawing/2014/main" id="{DD614FE3-98D3-44BE-BBB8-0CC345E2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52" y="3918437"/>
            <a:ext cx="2390001" cy="10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ome">
            <a:extLst>
              <a:ext uri="{FF2B5EF4-FFF2-40B4-BE49-F238E27FC236}">
                <a16:creationId xmlns:a16="http://schemas.microsoft.com/office/drawing/2014/main" id="{DD60B580-2A17-4A61-9805-B443F1B8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14" y="5112766"/>
            <a:ext cx="3872536" cy="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bout the World Flora Onlin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35176" y="3811450"/>
            <a:ext cx="1849066" cy="955376"/>
          </a:xfrm>
          <a:prstGeom prst="rect">
            <a:avLst/>
          </a:prstGeom>
          <a:noFill/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070199" y="6227085"/>
            <a:ext cx="6311577" cy="532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/>
              <a:t>Got any questions? E-mail me at: jakovosdemetriou@gmail.com</a:t>
            </a:r>
          </a:p>
        </p:txBody>
      </p:sp>
    </p:spTree>
    <p:extLst>
      <p:ext uri="{BB962C8B-B14F-4D97-AF65-F5344CB8AC3E}">
        <p14:creationId xmlns:p14="http://schemas.microsoft.com/office/powerpoint/2010/main" val="307321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911788"/>
            <a:chOff x="0" y="0"/>
            <a:chExt cx="12192000" cy="69117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85351"/>
              <a:ext cx="10400630" cy="5926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0630" y="985351"/>
              <a:ext cx="1791370" cy="58726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985351"/>
            </a:xfrm>
            <a:prstGeom prst="rect">
              <a:avLst/>
            </a:prstGeom>
          </p:spPr>
        </p:pic>
      </p:grpSp>
      <p:sp>
        <p:nvSpPr>
          <p:cNvPr id="12" name="Rounded Rectangular Callout 11"/>
          <p:cNvSpPr/>
          <p:nvPr/>
        </p:nvSpPr>
        <p:spPr>
          <a:xfrm>
            <a:off x="5268345" y="563467"/>
            <a:ext cx="4034118" cy="968188"/>
          </a:xfrm>
          <a:prstGeom prst="wedgeRoundRectCallout">
            <a:avLst>
              <a:gd name="adj1" fmla="val -62500"/>
              <a:gd name="adj2" fmla="val 1159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we going to do tonight Argentine ant?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8024222" y="2278681"/>
            <a:ext cx="4034118" cy="1192081"/>
          </a:xfrm>
          <a:prstGeom prst="wedgeRoundRectCallout">
            <a:avLst>
              <a:gd name="adj1" fmla="val -27834"/>
              <a:gd name="adj2" fmla="val 809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same thing we do every night little fire ant, try to take over the world!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99" y="-209930"/>
            <a:ext cx="5449060" cy="5449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7931">
            <a:off x="5671020" y="3154438"/>
            <a:ext cx="4160891" cy="35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9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e/ea/Cyprus_SBAsIn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4" b="99688" l="4762" r="93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267" y="9666958"/>
            <a:ext cx="1425758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4236659" y="16003662"/>
            <a:ext cx="158417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28485131" y="13555390"/>
            <a:ext cx="1944216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88787" y="15571614"/>
            <a:ext cx="1481417" cy="192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a blackcap trapped on a limesti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9267" y="13267358"/>
            <a:ext cx="1800200" cy="11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upload.wikimedia.org/wikipedia/commons/e/ea/Cyprus_SBAsIn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4" b="99688" l="4762" r="93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667" y="9819358"/>
            <a:ext cx="1425758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4389059" y="16156062"/>
            <a:ext cx="158417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28637531" y="13707790"/>
            <a:ext cx="1944216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41187" y="15724014"/>
            <a:ext cx="1481417" cy="1926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a blackcap trapped on a limesti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1667" y="13419758"/>
            <a:ext cx="1800200" cy="11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703389" y="3141663"/>
            <a:ext cx="5616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320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738415" y="3571876"/>
            <a:ext cx="5616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sz="3200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3394" y="1646263"/>
            <a:ext cx="6055797" cy="4623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24" descr="P11900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8997" y="192021"/>
            <a:ext cx="1654850" cy="108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s://upload.wikimedia.org/wikipedia/commons/e/ea/Cyprus_SBAsIn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4" b="99688" l="4762" r="93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" y="207436"/>
            <a:ext cx="6858048" cy="37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6730" y="2803487"/>
            <a:ext cx="1072607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1666844" y="3203732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3774784" y="1972375"/>
            <a:ext cx="928694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BA56F-E6F1-48D8-B64D-5613EB6A4989}"/>
              </a:ext>
            </a:extLst>
          </p:cNvPr>
          <p:cNvSpPr txBox="1"/>
          <p:nvPr/>
        </p:nvSpPr>
        <p:spPr>
          <a:xfrm>
            <a:off x="192455" y="204701"/>
            <a:ext cx="40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Sovereign Base Areas of Cyprus</a:t>
            </a:r>
            <a:endParaRPr lang="el-G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204E60-339E-4FED-AF5E-B2A046ED33C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58" y="301558"/>
            <a:ext cx="1303797" cy="1135918"/>
          </a:xfrm>
          <a:prstGeom prst="rect">
            <a:avLst/>
          </a:prstGeom>
        </p:spPr>
      </p:pic>
      <p:sp>
        <p:nvSpPr>
          <p:cNvPr id="20482" name="AutoShape 2" descr="Αποτέλεσμα εικόνας για Darwin plu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Αποτέλεσμα εικόνας για Darwin plu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rwi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rwin Initiativ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AutoShape 18" descr="Darwin Initiativ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AutoShape 20" descr="Darwi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AC050A08-A761-4F11-A2E4-E7ADA29B67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3" r="-3" b="28532"/>
          <a:stretch/>
        </p:blipFill>
        <p:spPr>
          <a:xfrm rot="2505879">
            <a:off x="5964835" y="2071710"/>
            <a:ext cx="981939" cy="722108"/>
          </a:xfrm>
          <a:prstGeom prst="rect">
            <a:avLst/>
          </a:prstGeom>
        </p:spPr>
      </p:pic>
      <p:pic>
        <p:nvPicPr>
          <p:cNvPr id="37" name="Picture 36" descr="A picture containing insect&#10;&#10;Description automatically generated">
            <a:extLst>
              <a:ext uri="{FF2B5EF4-FFF2-40B4-BE49-F238E27FC236}">
                <a16:creationId xmlns:a16="http://schemas.microsoft.com/office/drawing/2014/main" id="{093C78AB-8B43-4DF6-8573-3FA40F497D7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259"/>
          <a:stretch/>
        </p:blipFill>
        <p:spPr>
          <a:xfrm>
            <a:off x="6916342" y="2110901"/>
            <a:ext cx="984983" cy="723756"/>
          </a:xfrm>
          <a:prstGeom prst="rect">
            <a:avLst/>
          </a:prstGeom>
        </p:spPr>
      </p:pic>
      <p:pic>
        <p:nvPicPr>
          <p:cNvPr id="38" name="Picture 37" descr="A close up of a fly&#10;&#10;Description automatically generated with medium confidence">
            <a:extLst>
              <a:ext uri="{FF2B5EF4-FFF2-40B4-BE49-F238E27FC236}">
                <a16:creationId xmlns:a16="http://schemas.microsoft.com/office/drawing/2014/main" id="{77C5802F-57DE-4968-A975-1489F5E7BF5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204" b="3"/>
          <a:stretch/>
        </p:blipFill>
        <p:spPr>
          <a:xfrm>
            <a:off x="10287108" y="1926077"/>
            <a:ext cx="827689" cy="9252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1C49F8-BCD0-4743-88FF-A8D30E1B6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 r="-1" b="13692"/>
          <a:stretch/>
        </p:blipFill>
        <p:spPr bwMode="auto">
          <a:xfrm>
            <a:off x="11166183" y="2161156"/>
            <a:ext cx="850719" cy="4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a blackcap trapped on a limesti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6333" y="1881126"/>
            <a:ext cx="1143008" cy="71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AKROTIRI ENVIRONMENTAL EDUCATION CENTRE - All You Need to Know BEFORE You 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32611" y="445435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AutoShape 5" descr="Akrotiri Peninsula Biodiversity - The Akrotiri Environmental Education  Center will be open tomorrow 1 October from 07:30 to 15:00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3398" y="5205065"/>
            <a:ext cx="2923785" cy="98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8620125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organization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 cstate="print"/>
          <a:srcRect t="20971" b="10457"/>
          <a:stretch>
            <a:fillRect/>
          </a:stretch>
        </p:blipFill>
        <p:spPr bwMode="auto">
          <a:xfrm>
            <a:off x="10086944" y="200025"/>
            <a:ext cx="1731458" cy="11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FE6A1E78-9975-8D95-1375-EC65E59D0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2" r="-2" b="-2"/>
          <a:stretch/>
        </p:blipFill>
        <p:spPr>
          <a:xfrm>
            <a:off x="4238174" y="0"/>
            <a:ext cx="79538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26" y="0"/>
            <a:ext cx="10515600" cy="1325563"/>
          </a:xfrm>
        </p:spPr>
        <p:txBody>
          <a:bodyPr/>
          <a:lstStyle/>
          <a:p>
            <a:r>
              <a:rPr lang="en-US" b="1" dirty="0"/>
              <a:t>IAS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28" y="1692061"/>
            <a:ext cx="10515600" cy="4351338"/>
          </a:xfrm>
        </p:spPr>
        <p:txBody>
          <a:bodyPr/>
          <a:lstStyle/>
          <a:p>
            <a:r>
              <a:rPr lang="en-US" dirty="0"/>
              <a:t>Emphasis in knowing what IAS are present so</a:t>
            </a:r>
          </a:p>
          <a:p>
            <a:pPr>
              <a:buNone/>
            </a:pPr>
            <a:r>
              <a:rPr lang="en-US" dirty="0"/>
              <a:t> that we can manage them and understand their impacts on biodiversity, human health and services </a:t>
            </a:r>
          </a:p>
          <a:p>
            <a:r>
              <a:rPr lang="en-US" dirty="0"/>
              <a:t>Emphasis in preventing new introductions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BC3BA-1392-DB55-9624-79720B0B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7528"/>
            <a:ext cx="2924683" cy="249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&#10;&#10;Description automatically generated">
            <a:extLst>
              <a:ext uri="{FF2B5EF4-FFF2-40B4-BE49-F238E27FC236}">
                <a16:creationId xmlns:a16="http://schemas.microsoft.com/office/drawing/2014/main" id="{EAC44960-873E-4118-8EFA-7DE4612B0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319" y="750608"/>
            <a:ext cx="11927681" cy="57178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B39559-536F-4CDD-91A0-1B32665BB4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35115" cy="136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600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Emphasis on avoiding the introduction of invasive alien species and for the established IAS prioritizing management of those with negative impacts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61629-FB23-46F6-93AC-5BE3B534DBFF}"/>
              </a:ext>
            </a:extLst>
          </p:cNvPr>
          <p:cNvSpPr txBox="1"/>
          <p:nvPr/>
        </p:nvSpPr>
        <p:spPr>
          <a:xfrm>
            <a:off x="1704880" y="4153708"/>
            <a:ext cx="2093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Εκρίζωση-Εξάλειψη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413B6-7F0B-4CCA-A500-88E9E80C2C3C}"/>
              </a:ext>
            </a:extLst>
          </p:cNvPr>
          <p:cNvSpPr txBox="1"/>
          <p:nvPr/>
        </p:nvSpPr>
        <p:spPr>
          <a:xfrm>
            <a:off x="3951191" y="3067260"/>
            <a:ext cx="173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Περιορισμός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06836-72BA-4C2F-B162-74C6B61A9964}"/>
              </a:ext>
            </a:extLst>
          </p:cNvPr>
          <p:cNvSpPr txBox="1"/>
          <p:nvPr/>
        </p:nvSpPr>
        <p:spPr>
          <a:xfrm>
            <a:off x="5907333" y="1118517"/>
            <a:ext cx="2774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Μακροπρόθεσμη διαχείριση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74659-4603-437A-B673-C75F93D5BBB6}"/>
              </a:ext>
            </a:extLst>
          </p:cNvPr>
          <p:cNvSpPr txBox="1"/>
          <p:nvPr/>
        </p:nvSpPr>
        <p:spPr>
          <a:xfrm rot="19377574">
            <a:off x="5742213" y="2497823"/>
            <a:ext cx="4657379" cy="338554"/>
          </a:xfrm>
          <a:custGeom>
            <a:avLst/>
            <a:gdLst>
              <a:gd name="connsiteX0" fmla="*/ 0 w 4657379"/>
              <a:gd name="connsiteY0" fmla="*/ 0 h 338554"/>
              <a:gd name="connsiteX1" fmla="*/ 4657379 w 4657379"/>
              <a:gd name="connsiteY1" fmla="*/ 0 h 338554"/>
              <a:gd name="connsiteX2" fmla="*/ 4657379 w 4657379"/>
              <a:gd name="connsiteY2" fmla="*/ 338554 h 338554"/>
              <a:gd name="connsiteX3" fmla="*/ 0 w 4657379"/>
              <a:gd name="connsiteY3" fmla="*/ 338554 h 338554"/>
              <a:gd name="connsiteX4" fmla="*/ 0 w 4657379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379" h="338554" extrusionOk="0">
                <a:moveTo>
                  <a:pt x="0" y="0"/>
                </a:moveTo>
                <a:cubicBezTo>
                  <a:pt x="1060323" y="-5264"/>
                  <a:pt x="4072661" y="84467"/>
                  <a:pt x="4657379" y="0"/>
                </a:cubicBezTo>
                <a:cubicBezTo>
                  <a:pt x="4679792" y="43809"/>
                  <a:pt x="4639424" y="260225"/>
                  <a:pt x="4657379" y="338554"/>
                </a:cubicBezTo>
                <a:cubicBezTo>
                  <a:pt x="3427618" y="444874"/>
                  <a:pt x="1906549" y="330905"/>
                  <a:pt x="0" y="338554"/>
                </a:cubicBezTo>
                <a:cubicBezTo>
                  <a:pt x="11254" y="190748"/>
                  <a:pt x="-17374" y="5042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l-GR" sz="1600" dirty="0">
                <a:ln>
                  <a:solidFill>
                    <a:srgbClr val="DD6C39"/>
                  </a:solidFill>
                </a:ln>
                <a:latin typeface="+mj-lt"/>
              </a:rPr>
              <a:t>Εκθετική αύξηση και εξάπλωση</a:t>
            </a:r>
          </a:p>
        </p:txBody>
      </p:sp>
      <p:pic>
        <p:nvPicPr>
          <p:cNvPr id="11" name="Picture 4" descr="animated cockroach">
            <a:extLst>
              <a:ext uri="{FF2B5EF4-FFF2-40B4-BE49-F238E27FC236}">
                <a16:creationId xmlns:a16="http://schemas.microsoft.com/office/drawing/2014/main" id="{B5A48859-214B-4C12-82B8-435F2CA0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70" y="1412971"/>
            <a:ext cx="12763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B6A78-3DB7-4844-BAC7-E2EDFB6EB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4" t="12991" r="21287"/>
          <a:stretch/>
        </p:blipFill>
        <p:spPr>
          <a:xfrm>
            <a:off x="2000509" y="1946703"/>
            <a:ext cx="1101014" cy="1216375"/>
          </a:xfrm>
          <a:prstGeom prst="rect">
            <a:avLst/>
          </a:prstGeom>
        </p:spPr>
      </p:pic>
      <p:pic>
        <p:nvPicPr>
          <p:cNvPr id="3074" name="Picture 2" descr="Halyomorpha halys">
            <a:extLst>
              <a:ext uri="{FF2B5EF4-FFF2-40B4-BE49-F238E27FC236}">
                <a16:creationId xmlns:a16="http://schemas.microsoft.com/office/drawing/2014/main" id="{126F3D19-FF53-4C93-8D26-C956979D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2" y="3658719"/>
            <a:ext cx="684448" cy="8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mon Myna Isolated on White Background Stock Image - Image of cute,  background: 146837407">
            <a:extLst>
              <a:ext uri="{FF2B5EF4-FFF2-40B4-BE49-F238E27FC236}">
                <a16:creationId xmlns:a16="http://schemas.microsoft.com/office/drawing/2014/main" id="{239BFE61-4F94-4C01-B609-829A1EAE6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20602" r="10056" b="16805"/>
          <a:stretch/>
        </p:blipFill>
        <p:spPr bwMode="auto">
          <a:xfrm>
            <a:off x="1786082" y="3118154"/>
            <a:ext cx="13951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Αποτέλεσμα εικόνας για Harmonia axyridis">
            <a:extLst>
              <a:ext uri="{FF2B5EF4-FFF2-40B4-BE49-F238E27FC236}">
                <a16:creationId xmlns:a16="http://schemas.microsoft.com/office/drawing/2014/main" id="{49F85B08-21A7-4FD6-A065-55A0644D5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1" b="50877"/>
          <a:stretch/>
        </p:blipFill>
        <p:spPr bwMode="auto">
          <a:xfrm rot="19309641">
            <a:off x="599635" y="1445789"/>
            <a:ext cx="612119" cy="6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Αποτέλεσμα εικόνας για Harmonia axyridis">
            <a:extLst>
              <a:ext uri="{FF2B5EF4-FFF2-40B4-BE49-F238E27FC236}">
                <a16:creationId xmlns:a16="http://schemas.microsoft.com/office/drawing/2014/main" id="{A8B66A14-3410-47CA-ABC5-73C185E7A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7" t="50583" r="8528" b="7722"/>
          <a:stretch/>
        </p:blipFill>
        <p:spPr bwMode="auto">
          <a:xfrm rot="19620000">
            <a:off x="719704" y="977727"/>
            <a:ext cx="459469" cy="5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Αποτέλεσμα εικόνας για Harmonia axyridis">
            <a:extLst>
              <a:ext uri="{FF2B5EF4-FFF2-40B4-BE49-F238E27FC236}">
                <a16:creationId xmlns:a16="http://schemas.microsoft.com/office/drawing/2014/main" id="{C16E8414-A95A-4A79-96EF-3CACE23E8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1460"/>
          <a:stretch/>
        </p:blipFill>
        <p:spPr bwMode="auto">
          <a:xfrm rot="2768551">
            <a:off x="739576" y="2821690"/>
            <a:ext cx="611048" cy="6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Αποτέλεσμα εικόνας για Harmonia axyridis">
            <a:extLst>
              <a:ext uri="{FF2B5EF4-FFF2-40B4-BE49-F238E27FC236}">
                <a16:creationId xmlns:a16="http://schemas.microsoft.com/office/drawing/2014/main" id="{B186B4AB-3021-44B8-A4E5-872BE31F9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48542" r="51050" b="8303"/>
          <a:stretch/>
        </p:blipFill>
        <p:spPr bwMode="auto">
          <a:xfrm rot="1542655">
            <a:off x="830903" y="2112743"/>
            <a:ext cx="560881" cy="60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MPUS BIODIVERSITY: Western Mosquitofish">
            <a:extLst>
              <a:ext uri="{FF2B5EF4-FFF2-40B4-BE49-F238E27FC236}">
                <a16:creationId xmlns:a16="http://schemas.microsoft.com/office/drawing/2014/main" id="{65277327-5046-4944-81BD-A76F6545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33" y="2021154"/>
            <a:ext cx="1433864" cy="6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D6A60F-0CA7-4692-8568-D5221A6FAD55}"/>
              </a:ext>
            </a:extLst>
          </p:cNvPr>
          <p:cNvSpPr txBox="1"/>
          <p:nvPr/>
        </p:nvSpPr>
        <p:spPr>
          <a:xfrm>
            <a:off x="436932" y="4557858"/>
            <a:ext cx="165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Πρόληψη</a:t>
            </a:r>
          </a:p>
        </p:txBody>
      </p:sp>
      <p:pic>
        <p:nvPicPr>
          <p:cNvPr id="18" name="Picture 17" descr="A close-up of a bug&#10;&#10;Description automatically generated with low confidence">
            <a:extLst>
              <a:ext uri="{FF2B5EF4-FFF2-40B4-BE49-F238E27FC236}">
                <a16:creationId xmlns:a16="http://schemas.microsoft.com/office/drawing/2014/main" id="{5F7F2FC9-5EDC-1FA4-53D7-295AF3468E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304">
            <a:off x="1830639" y="978085"/>
            <a:ext cx="1356831" cy="10447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5974" y="6488668"/>
            <a:ext cx="446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Strategies regarding IAS</a:t>
            </a:r>
          </a:p>
        </p:txBody>
      </p:sp>
      <p:pic>
        <p:nvPicPr>
          <p:cNvPr id="20482" name="Picture 2" descr="Acacia saligna - Blue-Leaf Wattle, Weeping Wattle | PlantMaste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70AEEB"/>
              </a:clrFrom>
              <a:clrTo>
                <a:srgbClr val="70AEEB">
                  <a:alpha val="0"/>
                </a:srgbClr>
              </a:clrTo>
            </a:clrChange>
          </a:blip>
          <a:srcRect l="10714" r="10616" b="15792"/>
          <a:stretch>
            <a:fillRect/>
          </a:stretch>
        </p:blipFill>
        <p:spPr bwMode="auto">
          <a:xfrm>
            <a:off x="9610530" y="2838677"/>
            <a:ext cx="1940768" cy="1556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91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Horizon scanning exercises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164"/>
            <a:ext cx="5600426" cy="418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93" y="2024168"/>
            <a:ext cx="6186207" cy="4109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7" name="Picture 2" descr="Is that an alien in my backyard? - Indigenous vs invasive spec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896" y="32461"/>
            <a:ext cx="3045571" cy="1991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9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edes aegypti Aedes albopi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9" y="297018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36" y="-169131"/>
            <a:ext cx="11353800" cy="1325563"/>
          </a:xfrm>
        </p:spPr>
        <p:txBody>
          <a:bodyPr/>
          <a:lstStyle/>
          <a:p>
            <a:r>
              <a:rPr lang="en-GB" b="1" dirty="0"/>
              <a:t>Horizon scanning exercises – </a:t>
            </a:r>
            <a:r>
              <a:rPr lang="en-GB" b="1" dirty="0">
                <a:solidFill>
                  <a:srgbClr val="FF0000"/>
                </a:solidFill>
              </a:rPr>
              <a:t>new arrivals</a:t>
            </a:r>
          </a:p>
        </p:txBody>
      </p:sp>
      <p:pic>
        <p:nvPicPr>
          <p:cNvPr id="1026" name="Picture 2" descr="Habitus of worker of Wasmannia auropunctata (Roger, 1863), dorsal and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1"/>
          <a:stretch/>
        </p:blipFill>
        <p:spPr bwMode="auto">
          <a:xfrm>
            <a:off x="294393" y="3153790"/>
            <a:ext cx="3096443" cy="174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1" y="1121385"/>
            <a:ext cx="5027416" cy="1625024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You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76" y="1320818"/>
            <a:ext cx="3511924" cy="2342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030" t="60322" r="27977" b="24760"/>
          <a:stretch/>
        </p:blipFill>
        <p:spPr>
          <a:xfrm>
            <a:off x="7353434" y="4214686"/>
            <a:ext cx="4838566" cy="88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9746" y="5267941"/>
            <a:ext cx="3550602" cy="813680"/>
          </a:xfrm>
          <a:prstGeom prst="rect">
            <a:avLst/>
          </a:prstGeom>
        </p:spPr>
      </p:pic>
      <p:pic>
        <p:nvPicPr>
          <p:cNvPr id="1034" name="Picture 10" descr="Asian Tiger Mosquito | Center for Invasive Species Resear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63" y="1090289"/>
            <a:ext cx="2596921" cy="19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sp>
        <p:nvSpPr>
          <p:cNvPr id="22530" name="AutoShape 2" descr="Image result for plotosus line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Image result for plotosus line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Image result for plotosus linea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plotosu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0059" y="4403273"/>
            <a:ext cx="2579914" cy="17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559" y="5048269"/>
            <a:ext cx="4759044" cy="158113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977" y="126680"/>
            <a:ext cx="4636982" cy="216951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32" y="2296192"/>
            <a:ext cx="4450271" cy="260569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3" y="0"/>
            <a:ext cx="6152644" cy="2495541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00" y="2627532"/>
            <a:ext cx="5855829" cy="160040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42" y="4359932"/>
            <a:ext cx="6249746" cy="24980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2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Biological Invasions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85" y="1536575"/>
            <a:ext cx="10515600" cy="4486275"/>
          </a:xfrm>
        </p:spPr>
        <p:txBody>
          <a:bodyPr/>
          <a:lstStyle/>
          <a:p>
            <a:r>
              <a:rPr lang="en-GB" dirty="0"/>
              <a:t>More than 14,000 alien species in Europe.</a:t>
            </a:r>
          </a:p>
          <a:p>
            <a:r>
              <a:rPr lang="en-GB" dirty="0"/>
              <a:t>How many are they in Cyprus?</a:t>
            </a:r>
          </a:p>
          <a:p>
            <a:r>
              <a:rPr lang="en-GB" dirty="0"/>
              <a:t>Invasive species = main drivers of global biodiversity loss.</a:t>
            </a:r>
          </a:p>
          <a:p>
            <a:r>
              <a:rPr lang="en-GB" dirty="0"/>
              <a:t>Adverse impacts on:</a:t>
            </a:r>
          </a:p>
          <a:p>
            <a:pPr lvl="1"/>
            <a:r>
              <a:rPr lang="en-GB" dirty="0"/>
              <a:t>native biodiversity and ecosystem functions,</a:t>
            </a:r>
          </a:p>
          <a:p>
            <a:pPr lvl="1"/>
            <a:r>
              <a:rPr lang="en-GB" dirty="0"/>
              <a:t>socioeconomic parameters,</a:t>
            </a:r>
          </a:p>
          <a:p>
            <a:pPr lvl="1"/>
            <a:r>
              <a:rPr lang="en-GB" dirty="0"/>
              <a:t>constituents of human health and well-being. 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GB" b="1" dirty="0"/>
              <a:t>Need for up-to-date alien species inventories and databases pooling available data, enhancing monitoring activities, providing impact assessments and guiding management prioritisation.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7" t="64048"/>
          <a:stretch/>
        </p:blipFill>
        <p:spPr>
          <a:xfrm>
            <a:off x="0" y="6133514"/>
            <a:ext cx="12192000" cy="720000"/>
          </a:xfrm>
          <a:prstGeom prst="rect">
            <a:avLst/>
          </a:prstGeom>
        </p:spPr>
      </p:pic>
      <p:pic>
        <p:nvPicPr>
          <p:cNvPr id="6" name="Picture 10" descr="procambarus clarki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5961"/>
          <a:stretch/>
        </p:blipFill>
        <p:spPr bwMode="auto">
          <a:xfrm>
            <a:off x="9088983" y="0"/>
            <a:ext cx="3103017" cy="206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7144631" y="132914"/>
            <a:ext cx="1944352" cy="723675"/>
          </a:xfrm>
          <a:prstGeom prst="wedgeRectCallout">
            <a:avLst>
              <a:gd name="adj1" fmla="val 114576"/>
              <a:gd name="adj2" fmla="val 709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TAKE OVER THE WORLD!!!</a:t>
            </a:r>
          </a:p>
        </p:txBody>
      </p:sp>
    </p:spTree>
    <p:extLst>
      <p:ext uri="{BB962C8B-B14F-4D97-AF65-F5344CB8AC3E}">
        <p14:creationId xmlns:p14="http://schemas.microsoft.com/office/powerpoint/2010/main" val="197586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34555FC5069488214DC184E1A40D0" ma:contentTypeVersion="15" ma:contentTypeDescription="Create a new document." ma:contentTypeScope="" ma:versionID="dfa2378ec4ce62403fda8fb09c0be5a6">
  <xsd:schema xmlns:xsd="http://www.w3.org/2001/XMLSchema" xmlns:xs="http://www.w3.org/2001/XMLSchema" xmlns:p="http://schemas.microsoft.com/office/2006/metadata/properties" xmlns:ns2="ac71f5af-45bf-417d-9b0c-31c0abc7775b" xmlns:ns3="8fe787a5-7476-4b36-a333-c20c98769fb2" xmlns:ns4="610e4e47-46e6-4f2b-9ca4-abb19d7f29fa" targetNamespace="http://schemas.microsoft.com/office/2006/metadata/properties" ma:root="true" ma:fieldsID="cd7d4bfbbf70d90cb15bea8fe0015021" ns2:_="" ns3:_="" ns4:_="">
    <xsd:import namespace="ac71f5af-45bf-417d-9b0c-31c0abc7775b"/>
    <xsd:import namespace="8fe787a5-7476-4b36-a333-c20c98769fb2"/>
    <xsd:import namespace="610e4e47-46e6-4f2b-9ca4-abb19d7f2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1f5af-45bf-417d-9b0c-31c0abc77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ea2160-29c6-45a3-9bc6-8bc28cb08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87a5-7476-4b36-a333-c20c98769f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cc71db-2776-4bf0-a4f0-7cf64b08be44}" ma:internalName="TaxCatchAll" ma:showField="CatchAllData" ma:web="610e4e47-46e6-4f2b-9ca4-abb19d7f29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e4e47-46e6-4f2b-9ca4-abb19d7f2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e787a5-7476-4b36-a333-c20c98769fb2" xsi:nil="true"/>
    <lcf76f155ced4ddcb4097134ff3c332f xmlns="ac71f5af-45bf-417d-9b0c-31c0abc777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9E4139-0B44-48C2-AFE5-782C3046075C}"/>
</file>

<file path=customXml/itemProps2.xml><?xml version="1.0" encoding="utf-8"?>
<ds:datastoreItem xmlns:ds="http://schemas.openxmlformats.org/officeDocument/2006/customXml" ds:itemID="{527AF41C-B4A4-4F3C-A7E7-C267D2D4D43F}"/>
</file>

<file path=customXml/itemProps3.xml><?xml version="1.0" encoding="utf-8"?>
<ds:datastoreItem xmlns:ds="http://schemas.openxmlformats.org/officeDocument/2006/customXml" ds:itemID="{371F49E3-0E9F-4A0F-9507-AF58FF16E701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1185</Words>
  <Application>Microsoft Office PowerPoint</Application>
  <PresentationFormat>Widescreen</PresentationFormat>
  <Paragraphs>175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Progress on IAS research and Management at the Sovereign Base Areas in Cyprus</vt:lpstr>
      <vt:lpstr>PowerPoint Presentation</vt:lpstr>
      <vt:lpstr>PowerPoint Presentation</vt:lpstr>
      <vt:lpstr>IAS efforts</vt:lpstr>
      <vt:lpstr>PowerPoint Presentation</vt:lpstr>
      <vt:lpstr>Horizon scanning exercises</vt:lpstr>
      <vt:lpstr>Horizon scanning exercises – new arrivals</vt:lpstr>
      <vt:lpstr>PowerPoint Presentation</vt:lpstr>
      <vt:lpstr>Biological Invasions</vt:lpstr>
      <vt:lpstr>PowerPoint Presentation</vt:lpstr>
      <vt:lpstr>The story behind the platform</vt:lpstr>
      <vt:lpstr>The story behind the platform</vt:lpstr>
      <vt:lpstr>PowerPoint Presentation</vt:lpstr>
      <vt:lpstr>The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resources</vt:lpstr>
      <vt:lpstr>Advantages and disadvantages of the CyDAS</vt:lpstr>
      <vt:lpstr>How can the CyDAS be used?</vt:lpstr>
      <vt:lpstr>PowerPoint Presentation</vt:lpstr>
      <vt:lpstr>Collaborations and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Helen Roy</cp:lastModifiedBy>
  <cp:revision>43</cp:revision>
  <dcterms:created xsi:type="dcterms:W3CDTF">2023-04-25T06:27:51Z</dcterms:created>
  <dcterms:modified xsi:type="dcterms:W3CDTF">2024-04-25T17:04:23Z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0x010100A2434555FC5069488214DC184E1A40D0</vt:lpwstr>
  </property>
</Properties>
</file>