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sldIdLst>
    <p:sldId id="256" r:id="rId5"/>
    <p:sldId id="301" r:id="rId6"/>
    <p:sldId id="279" r:id="rId7"/>
    <p:sldId id="291" r:id="rId8"/>
    <p:sldId id="288" r:id="rId9"/>
    <p:sldId id="310" r:id="rId10"/>
    <p:sldId id="280" r:id="rId11"/>
    <p:sldId id="266" r:id="rId12"/>
    <p:sldId id="299" r:id="rId13"/>
    <p:sldId id="292" r:id="rId14"/>
    <p:sldId id="269" r:id="rId15"/>
    <p:sldId id="296" r:id="rId16"/>
    <p:sldId id="293" r:id="rId17"/>
    <p:sldId id="271" r:id="rId18"/>
    <p:sldId id="294" r:id="rId19"/>
    <p:sldId id="284" r:id="rId20"/>
    <p:sldId id="297" r:id="rId21"/>
    <p:sldId id="298" r:id="rId22"/>
    <p:sldId id="295" r:id="rId23"/>
    <p:sldId id="270" r:id="rId24"/>
    <p:sldId id="311" r:id="rId25"/>
    <p:sldId id="308" r:id="rId26"/>
    <p:sldId id="309" r:id="rId27"/>
    <p:sldId id="312" r:id="rId28"/>
    <p:sldId id="320" r:id="rId29"/>
    <p:sldId id="313" r:id="rId30"/>
    <p:sldId id="319" r:id="rId31"/>
    <p:sldId id="317" r:id="rId32"/>
    <p:sldId id="315" r:id="rId33"/>
    <p:sldId id="314" r:id="rId34"/>
    <p:sldId id="31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00" autoAdjust="0"/>
    <p:restoredTop sz="86631" autoAdjust="0"/>
  </p:normalViewPr>
  <p:slideViewPr>
    <p:cSldViewPr snapToGrid="0">
      <p:cViewPr varScale="1">
        <p:scale>
          <a:sx n="72" d="100"/>
          <a:sy n="72" d="100"/>
        </p:scale>
        <p:origin x="136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ana Bowler" userId="S::diabow@ceh.ac.uk::e88c5afa-8a29-4709-888f-11ec1963cb02" providerId="AD" clId="Web-{373F69EF-06B9-2D39-E301-20BFCDB1EE1A}"/>
    <pc:docChg chg="modSld">
      <pc:chgData name="Diana Bowler" userId="S::diabow@ceh.ac.uk::e88c5afa-8a29-4709-888f-11ec1963cb02" providerId="AD" clId="Web-{373F69EF-06B9-2D39-E301-20BFCDB1EE1A}" dt="2024-01-08T14:58:22.081" v="22" actId="20577"/>
      <pc:docMkLst>
        <pc:docMk/>
      </pc:docMkLst>
      <pc:sldChg chg="modSp">
        <pc:chgData name="Diana Bowler" userId="S::diabow@ceh.ac.uk::e88c5afa-8a29-4709-888f-11ec1963cb02" providerId="AD" clId="Web-{373F69EF-06B9-2D39-E301-20BFCDB1EE1A}" dt="2024-01-08T14:58:22.081" v="22" actId="20577"/>
        <pc:sldMkLst>
          <pc:docMk/>
          <pc:sldMk cId="2505071578" sldId="256"/>
        </pc:sldMkLst>
        <pc:spChg chg="mod">
          <ac:chgData name="Diana Bowler" userId="S::diabow@ceh.ac.uk::e88c5afa-8a29-4709-888f-11ec1963cb02" providerId="AD" clId="Web-{373F69EF-06B9-2D39-E301-20BFCDB1EE1A}" dt="2024-01-08T14:58:22.081" v="22" actId="20577"/>
          <ac:spMkLst>
            <pc:docMk/>
            <pc:sldMk cId="2505071578" sldId="256"/>
            <ac:spMk id="3" creationId="{CB8B0952-D1AD-59A1-EFE3-BBE7127B33E5}"/>
          </ac:spMkLst>
        </pc:spChg>
      </pc:sldChg>
    </pc:docChg>
  </pc:docChgLst>
  <pc:docChgLst>
    <pc:chgData name="Diana Bowler" userId="S::diabow@ceh.ac.uk::e88c5afa-8a29-4709-888f-11ec1963cb02" providerId="AD" clId="Web-{50308949-637D-9E35-2C27-E34B3F4B126A}"/>
    <pc:docChg chg="addSld modSld sldOrd">
      <pc:chgData name="Diana Bowler" userId="S::diabow@ceh.ac.uk::e88c5afa-8a29-4709-888f-11ec1963cb02" providerId="AD" clId="Web-{50308949-637D-9E35-2C27-E34B3F4B126A}" dt="2024-01-08T10:40:03.885" v="230"/>
      <pc:docMkLst>
        <pc:docMk/>
      </pc:docMkLst>
      <pc:sldChg chg="modSp ord">
        <pc:chgData name="Diana Bowler" userId="S::diabow@ceh.ac.uk::e88c5afa-8a29-4709-888f-11ec1963cb02" providerId="AD" clId="Web-{50308949-637D-9E35-2C27-E34B3F4B126A}" dt="2024-01-08T10:39:38.978" v="223"/>
        <pc:sldMkLst>
          <pc:docMk/>
          <pc:sldMk cId="264398018" sldId="257"/>
        </pc:sldMkLst>
        <pc:spChg chg="mod">
          <ac:chgData name="Diana Bowler" userId="S::diabow@ceh.ac.uk::e88c5afa-8a29-4709-888f-11ec1963cb02" providerId="AD" clId="Web-{50308949-637D-9E35-2C27-E34B3F4B126A}" dt="2024-01-08T10:39:25.744" v="220"/>
          <ac:spMkLst>
            <pc:docMk/>
            <pc:sldMk cId="264398018" sldId="257"/>
            <ac:spMk id="2" creationId="{15120FB9-8CDC-410D-5E07-1BD01F3B2CA2}"/>
          </ac:spMkLst>
        </pc:spChg>
        <pc:graphicFrameChg chg="mod">
          <ac:chgData name="Diana Bowler" userId="S::diabow@ceh.ac.uk::e88c5afa-8a29-4709-888f-11ec1963cb02" providerId="AD" clId="Web-{50308949-637D-9E35-2C27-E34B3F4B126A}" dt="2024-01-08T10:39:10.040" v="214" actId="1076"/>
          <ac:graphicFrameMkLst>
            <pc:docMk/>
            <pc:sldMk cId="264398018" sldId="257"/>
            <ac:graphicFrameMk id="4" creationId="{999BA0DE-1347-6D41-9870-B357555F26EB}"/>
          </ac:graphicFrameMkLst>
        </pc:graphicFrameChg>
      </pc:sldChg>
      <pc:sldChg chg="ord">
        <pc:chgData name="Diana Bowler" userId="S::diabow@ceh.ac.uk::e88c5afa-8a29-4709-888f-11ec1963cb02" providerId="AD" clId="Web-{50308949-637D-9E35-2C27-E34B3F4B126A}" dt="2024-01-08T10:40:03.885" v="230"/>
        <pc:sldMkLst>
          <pc:docMk/>
          <pc:sldMk cId="2412335580" sldId="265"/>
        </pc:sldMkLst>
      </pc:sldChg>
      <pc:sldChg chg="modSp ord">
        <pc:chgData name="Diana Bowler" userId="S::diabow@ceh.ac.uk::e88c5afa-8a29-4709-888f-11ec1963cb02" providerId="AD" clId="Web-{50308949-637D-9E35-2C27-E34B3F4B126A}" dt="2024-01-08T10:39:51.338" v="227" actId="1076"/>
        <pc:sldMkLst>
          <pc:docMk/>
          <pc:sldMk cId="2848673548" sldId="266"/>
        </pc:sldMkLst>
        <pc:picChg chg="mod">
          <ac:chgData name="Diana Bowler" userId="S::diabow@ceh.ac.uk::e88c5afa-8a29-4709-888f-11ec1963cb02" providerId="AD" clId="Web-{50308949-637D-9E35-2C27-E34B3F4B126A}" dt="2024-01-08T10:39:51.338" v="227" actId="1076"/>
          <ac:picMkLst>
            <pc:docMk/>
            <pc:sldMk cId="2848673548" sldId="266"/>
            <ac:picMk id="1026" creationId="{E4BB216A-03A3-42C4-A342-6715FF0946E9}"/>
          </ac:picMkLst>
        </pc:picChg>
      </pc:sldChg>
      <pc:sldChg chg="ord">
        <pc:chgData name="Diana Bowler" userId="S::diabow@ceh.ac.uk::e88c5afa-8a29-4709-888f-11ec1963cb02" providerId="AD" clId="Web-{50308949-637D-9E35-2C27-E34B3F4B126A}" dt="2024-01-08T10:39:56.526" v="228"/>
        <pc:sldMkLst>
          <pc:docMk/>
          <pc:sldMk cId="3738618528" sldId="267"/>
        </pc:sldMkLst>
      </pc:sldChg>
      <pc:sldChg chg="addSp delSp modSp new">
        <pc:chgData name="Diana Bowler" userId="S::diabow@ceh.ac.uk::e88c5afa-8a29-4709-888f-11ec1963cb02" providerId="AD" clId="Web-{50308949-637D-9E35-2C27-E34B3F4B126A}" dt="2024-01-08T10:29:08.792" v="156" actId="1076"/>
        <pc:sldMkLst>
          <pc:docMk/>
          <pc:sldMk cId="79961453" sldId="269"/>
        </pc:sldMkLst>
        <pc:spChg chg="mod">
          <ac:chgData name="Diana Bowler" userId="S::diabow@ceh.ac.uk::e88c5afa-8a29-4709-888f-11ec1963cb02" providerId="AD" clId="Web-{50308949-637D-9E35-2C27-E34B3F4B126A}" dt="2024-01-08T10:29:00.276" v="153" actId="20577"/>
          <ac:spMkLst>
            <pc:docMk/>
            <pc:sldMk cId="79961453" sldId="269"/>
            <ac:spMk id="2" creationId="{BEFC550D-5C37-5FC3-2136-55D76EB8A39D}"/>
          </ac:spMkLst>
        </pc:spChg>
        <pc:spChg chg="del">
          <ac:chgData name="Diana Bowler" userId="S::diabow@ceh.ac.uk::e88c5afa-8a29-4709-888f-11ec1963cb02" providerId="AD" clId="Web-{50308949-637D-9E35-2C27-E34B3F4B126A}" dt="2024-01-08T09:48:29.907" v="11"/>
          <ac:spMkLst>
            <pc:docMk/>
            <pc:sldMk cId="79961453" sldId="269"/>
            <ac:spMk id="3" creationId="{2B29AAE6-DE53-5281-C5D0-FF0D67CFDD15}"/>
          </ac:spMkLst>
        </pc:spChg>
        <pc:spChg chg="add mod">
          <ac:chgData name="Diana Bowler" userId="S::diabow@ceh.ac.uk::e88c5afa-8a29-4709-888f-11ec1963cb02" providerId="AD" clId="Web-{50308949-637D-9E35-2C27-E34B3F4B126A}" dt="2024-01-08T10:29:03.386" v="154" actId="1076"/>
          <ac:spMkLst>
            <pc:docMk/>
            <pc:sldMk cId="79961453" sldId="269"/>
            <ac:spMk id="7" creationId="{F62EFF04-EB2E-9DAE-87E2-A8AA30272C1C}"/>
          </ac:spMkLst>
        </pc:spChg>
        <pc:picChg chg="add mod ord">
          <ac:chgData name="Diana Bowler" userId="S::diabow@ceh.ac.uk::e88c5afa-8a29-4709-888f-11ec1963cb02" providerId="AD" clId="Web-{50308949-637D-9E35-2C27-E34B3F4B126A}" dt="2024-01-08T10:29:05.495" v="155" actId="1076"/>
          <ac:picMkLst>
            <pc:docMk/>
            <pc:sldMk cId="79961453" sldId="269"/>
            <ac:picMk id="4" creationId="{6A4D2C37-8516-7EDA-F90F-139ED129B5C8}"/>
          </ac:picMkLst>
        </pc:picChg>
        <pc:picChg chg="add del mod">
          <ac:chgData name="Diana Bowler" userId="S::diabow@ceh.ac.uk::e88c5afa-8a29-4709-888f-11ec1963cb02" providerId="AD" clId="Web-{50308949-637D-9E35-2C27-E34B3F4B126A}" dt="2024-01-08T09:49:07.410" v="17"/>
          <ac:picMkLst>
            <pc:docMk/>
            <pc:sldMk cId="79961453" sldId="269"/>
            <ac:picMk id="5" creationId="{98FD89DF-C3AF-D0AA-0D5E-CB1D9F4FFE46}"/>
          </ac:picMkLst>
        </pc:picChg>
        <pc:picChg chg="add mod">
          <ac:chgData name="Diana Bowler" userId="S::diabow@ceh.ac.uk::e88c5afa-8a29-4709-888f-11ec1963cb02" providerId="AD" clId="Web-{50308949-637D-9E35-2C27-E34B3F4B126A}" dt="2024-01-08T10:29:08.792" v="156" actId="1076"/>
          <ac:picMkLst>
            <pc:docMk/>
            <pc:sldMk cId="79961453" sldId="269"/>
            <ac:picMk id="6" creationId="{2007C3F7-0886-820C-4DA4-824ED472D21C}"/>
          </ac:picMkLst>
        </pc:picChg>
      </pc:sldChg>
      <pc:sldChg chg="addSp delSp modSp new">
        <pc:chgData name="Diana Bowler" userId="S::diabow@ceh.ac.uk::e88c5afa-8a29-4709-888f-11ec1963cb02" providerId="AD" clId="Web-{50308949-637D-9E35-2C27-E34B3F4B126A}" dt="2024-01-08T10:38:57.852" v="213" actId="1076"/>
        <pc:sldMkLst>
          <pc:docMk/>
          <pc:sldMk cId="3193944874" sldId="270"/>
        </pc:sldMkLst>
        <pc:spChg chg="mod">
          <ac:chgData name="Diana Bowler" userId="S::diabow@ceh.ac.uk::e88c5afa-8a29-4709-888f-11ec1963cb02" providerId="AD" clId="Web-{50308949-637D-9E35-2C27-E34B3F4B126A}" dt="2024-01-08T10:38:54.290" v="212" actId="20577"/>
          <ac:spMkLst>
            <pc:docMk/>
            <pc:sldMk cId="3193944874" sldId="270"/>
            <ac:spMk id="2" creationId="{B6EA8AE2-695D-C037-48E7-5B8226FB7F76}"/>
          </ac:spMkLst>
        </pc:spChg>
        <pc:spChg chg="del">
          <ac:chgData name="Diana Bowler" userId="S::diabow@ceh.ac.uk::e88c5afa-8a29-4709-888f-11ec1963cb02" providerId="AD" clId="Web-{50308949-637D-9E35-2C27-E34B3F4B126A}" dt="2024-01-08T09:53:09.882" v="89"/>
          <ac:spMkLst>
            <pc:docMk/>
            <pc:sldMk cId="3193944874" sldId="270"/>
            <ac:spMk id="3" creationId="{3F66A254-0D6E-AC64-2E5D-D5C1DF2B06DF}"/>
          </ac:spMkLst>
        </pc:spChg>
        <pc:spChg chg="add mod">
          <ac:chgData name="Diana Bowler" userId="S::diabow@ceh.ac.uk::e88c5afa-8a29-4709-888f-11ec1963cb02" providerId="AD" clId="Web-{50308949-637D-9E35-2C27-E34B3F4B126A}" dt="2024-01-08T10:38:57.852" v="213" actId="1076"/>
          <ac:spMkLst>
            <pc:docMk/>
            <pc:sldMk cId="3193944874" sldId="270"/>
            <ac:spMk id="7" creationId="{CBBB4D35-C70D-0E7D-D1FE-7A831C477B11}"/>
          </ac:spMkLst>
        </pc:spChg>
        <pc:picChg chg="add mod ord">
          <ac:chgData name="Diana Bowler" userId="S::diabow@ceh.ac.uk::e88c5afa-8a29-4709-888f-11ec1963cb02" providerId="AD" clId="Web-{50308949-637D-9E35-2C27-E34B3F4B126A}" dt="2024-01-08T09:53:16.836" v="91" actId="1076"/>
          <ac:picMkLst>
            <pc:docMk/>
            <pc:sldMk cId="3193944874" sldId="270"/>
            <ac:picMk id="4" creationId="{FFC3A1FE-3C88-BDD2-BC2A-F2AEE2DECD8D}"/>
          </ac:picMkLst>
        </pc:picChg>
        <pc:picChg chg="add mod">
          <ac:chgData name="Diana Bowler" userId="S::diabow@ceh.ac.uk::e88c5afa-8a29-4709-888f-11ec1963cb02" providerId="AD" clId="Web-{50308949-637D-9E35-2C27-E34B3F4B126A}" dt="2024-01-08T09:53:56.104" v="95" actId="1076"/>
          <ac:picMkLst>
            <pc:docMk/>
            <pc:sldMk cId="3193944874" sldId="270"/>
            <ac:picMk id="5" creationId="{0AA0EABB-2796-00B0-87C3-0554E9C5568A}"/>
          </ac:picMkLst>
        </pc:picChg>
      </pc:sldChg>
      <pc:sldChg chg="addSp delSp modSp new">
        <pc:chgData name="Diana Bowler" userId="S::diabow@ceh.ac.uk::e88c5afa-8a29-4709-888f-11ec1963cb02" providerId="AD" clId="Web-{50308949-637D-9E35-2C27-E34B3F4B126A}" dt="2024-01-08T10:38:30.492" v="188" actId="1076"/>
        <pc:sldMkLst>
          <pc:docMk/>
          <pc:sldMk cId="3598395002" sldId="271"/>
        </pc:sldMkLst>
        <pc:spChg chg="mod">
          <ac:chgData name="Diana Bowler" userId="S::diabow@ceh.ac.uk::e88c5afa-8a29-4709-888f-11ec1963cb02" providerId="AD" clId="Web-{50308949-637D-9E35-2C27-E34B3F4B126A}" dt="2024-01-08T10:38:30.492" v="188" actId="1076"/>
          <ac:spMkLst>
            <pc:docMk/>
            <pc:sldMk cId="3598395002" sldId="271"/>
            <ac:spMk id="2" creationId="{4DCF3F8B-8BAE-28F4-6AED-74A0BFBB6045}"/>
          </ac:spMkLst>
        </pc:spChg>
        <pc:spChg chg="del">
          <ac:chgData name="Diana Bowler" userId="S::diabow@ceh.ac.uk::e88c5afa-8a29-4709-888f-11ec1963cb02" providerId="AD" clId="Web-{50308949-637D-9E35-2C27-E34B3F4B126A}" dt="2024-01-08T10:25:36.116" v="125"/>
          <ac:spMkLst>
            <pc:docMk/>
            <pc:sldMk cId="3598395002" sldId="271"/>
            <ac:spMk id="3" creationId="{155A18CA-BCE5-CAF9-9687-9E46092097F3}"/>
          </ac:spMkLst>
        </pc:spChg>
        <pc:picChg chg="add mod ord">
          <ac:chgData name="Diana Bowler" userId="S::diabow@ceh.ac.uk::e88c5afa-8a29-4709-888f-11ec1963cb02" providerId="AD" clId="Web-{50308949-637D-9E35-2C27-E34B3F4B126A}" dt="2024-01-08T10:37:52.617" v="170" actId="1076"/>
          <ac:picMkLst>
            <pc:docMk/>
            <pc:sldMk cId="3598395002" sldId="271"/>
            <ac:picMk id="4" creationId="{FB2A27A2-4990-B35A-0EB4-2D2F0FF629E6}"/>
          </ac:picMkLst>
        </pc:picChg>
        <pc:picChg chg="add mod">
          <ac:chgData name="Diana Bowler" userId="S::diabow@ceh.ac.uk::e88c5afa-8a29-4709-888f-11ec1963cb02" providerId="AD" clId="Web-{50308949-637D-9E35-2C27-E34B3F4B126A}" dt="2024-01-08T10:37:59.273" v="172" actId="1076"/>
          <ac:picMkLst>
            <pc:docMk/>
            <pc:sldMk cId="3598395002" sldId="271"/>
            <ac:picMk id="5" creationId="{5A5383B3-25ED-6309-AD64-C97960B7033D}"/>
          </ac:picMkLst>
        </pc:picChg>
        <pc:picChg chg="add mod">
          <ac:chgData name="Diana Bowler" userId="S::diabow@ceh.ac.uk::e88c5afa-8a29-4709-888f-11ec1963cb02" providerId="AD" clId="Web-{50308949-637D-9E35-2C27-E34B3F4B126A}" dt="2024-01-08T10:38:00.570" v="173" actId="1076"/>
          <ac:picMkLst>
            <pc:docMk/>
            <pc:sldMk cId="3598395002" sldId="271"/>
            <ac:picMk id="6" creationId="{90B0F527-0DFB-0D75-8467-E338B79FBF26}"/>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68A470-EB3D-3E4E-A291-30B71FC676CC}" type="doc">
      <dgm:prSet loTypeId="urn:microsoft.com/office/officeart/2005/8/layout/process3" loCatId="" qsTypeId="urn:microsoft.com/office/officeart/2005/8/quickstyle/simple1" qsCatId="simple" csTypeId="urn:microsoft.com/office/officeart/2005/8/colors/colorful2" csCatId="colorful" phldr="1"/>
      <dgm:spPr/>
      <dgm:t>
        <a:bodyPr/>
        <a:lstStyle/>
        <a:p>
          <a:endParaRPr lang="en-US"/>
        </a:p>
      </dgm:t>
    </dgm:pt>
    <dgm:pt modelId="{9618A446-A0B3-E747-B703-3C3C60FA19FE}">
      <dgm:prSet phldrT="[Text]"/>
      <dgm:spPr/>
      <dgm:t>
        <a:bodyPr/>
        <a:lstStyle/>
        <a:p>
          <a:r>
            <a:rPr lang="en-US" dirty="0"/>
            <a:t>For species</a:t>
          </a:r>
        </a:p>
      </dgm:t>
    </dgm:pt>
    <dgm:pt modelId="{C6D91CA7-41F7-8749-9373-4CB4AC29A454}" type="parTrans" cxnId="{262CFEA7-1DBC-274A-B9CB-E52B6100AE3B}">
      <dgm:prSet/>
      <dgm:spPr/>
      <dgm:t>
        <a:bodyPr/>
        <a:lstStyle/>
        <a:p>
          <a:endParaRPr lang="en-US"/>
        </a:p>
      </dgm:t>
    </dgm:pt>
    <dgm:pt modelId="{417E7595-5146-EC4E-8639-31008B25738B}" type="sibTrans" cxnId="{262CFEA7-1DBC-274A-B9CB-E52B6100AE3B}">
      <dgm:prSet/>
      <dgm:spPr/>
      <dgm:t>
        <a:bodyPr/>
        <a:lstStyle/>
        <a:p>
          <a:endParaRPr lang="en-US"/>
        </a:p>
      </dgm:t>
    </dgm:pt>
    <dgm:pt modelId="{BEF11C37-1AE1-A844-A7E4-10555EB7125B}">
      <dgm:prSet phldrT="[Text]"/>
      <dgm:spPr/>
      <dgm:t>
        <a:bodyPr/>
        <a:lstStyle/>
        <a:p>
          <a:r>
            <a:rPr lang="de-DE" dirty="0" err="1"/>
            <a:t>Heat-related</a:t>
          </a:r>
          <a:r>
            <a:rPr lang="de-DE" dirty="0"/>
            <a:t> stress </a:t>
          </a:r>
          <a:r>
            <a:rPr lang="de-DE" dirty="0" err="1"/>
            <a:t>and</a:t>
          </a:r>
          <a:r>
            <a:rPr lang="de-DE" dirty="0"/>
            <a:t> </a:t>
          </a:r>
          <a:r>
            <a:rPr lang="de-DE" dirty="0" err="1"/>
            <a:t>mortality</a:t>
          </a:r>
          <a:endParaRPr lang="en-US" dirty="0"/>
        </a:p>
      </dgm:t>
    </dgm:pt>
    <dgm:pt modelId="{DDC60E08-D64C-6849-B0F1-1CEDFFA16FC4}" type="parTrans" cxnId="{D195D5F7-ABAF-7043-A065-B318D4F576B4}">
      <dgm:prSet/>
      <dgm:spPr/>
      <dgm:t>
        <a:bodyPr/>
        <a:lstStyle/>
        <a:p>
          <a:endParaRPr lang="en-US"/>
        </a:p>
      </dgm:t>
    </dgm:pt>
    <dgm:pt modelId="{EA9FC1D6-2D4C-7F47-B217-C21BE757B4AE}" type="sibTrans" cxnId="{D195D5F7-ABAF-7043-A065-B318D4F576B4}">
      <dgm:prSet/>
      <dgm:spPr/>
      <dgm:t>
        <a:bodyPr/>
        <a:lstStyle/>
        <a:p>
          <a:endParaRPr lang="en-US"/>
        </a:p>
      </dgm:t>
    </dgm:pt>
    <dgm:pt modelId="{B0FD1EF8-FFC8-FB4D-A73E-9638FB23FA77}">
      <dgm:prSet phldrT="[Text]"/>
      <dgm:spPr/>
      <dgm:t>
        <a:bodyPr/>
        <a:lstStyle/>
        <a:p>
          <a:r>
            <a:rPr lang="en-US" dirty="0"/>
            <a:t>For habitats/land cover</a:t>
          </a:r>
        </a:p>
      </dgm:t>
    </dgm:pt>
    <dgm:pt modelId="{90F5E539-84A7-1A47-8CA9-C18DEF23D176}" type="parTrans" cxnId="{79F9F98B-2CFE-DE4B-AFB5-853E79C4CFD0}">
      <dgm:prSet/>
      <dgm:spPr/>
      <dgm:t>
        <a:bodyPr/>
        <a:lstStyle/>
        <a:p>
          <a:endParaRPr lang="en-US"/>
        </a:p>
      </dgm:t>
    </dgm:pt>
    <dgm:pt modelId="{88CEFF2E-F475-A642-9E4B-BB6EAB82B3F9}" type="sibTrans" cxnId="{79F9F98B-2CFE-DE4B-AFB5-853E79C4CFD0}">
      <dgm:prSet/>
      <dgm:spPr/>
      <dgm:t>
        <a:bodyPr/>
        <a:lstStyle/>
        <a:p>
          <a:endParaRPr lang="en-US"/>
        </a:p>
      </dgm:t>
    </dgm:pt>
    <dgm:pt modelId="{985962B6-A386-8144-A20A-8370BF199C57}">
      <dgm:prSet phldrT="[Text]"/>
      <dgm:spPr/>
      <dgm:t>
        <a:bodyPr/>
        <a:lstStyle/>
        <a:p>
          <a:r>
            <a:rPr lang="de-DE" dirty="0" err="1"/>
            <a:t>Reduce</a:t>
          </a:r>
          <a:r>
            <a:rPr lang="de-DE" dirty="0"/>
            <a:t> high </a:t>
          </a:r>
          <a:r>
            <a:rPr lang="de-DE" dirty="0" err="1"/>
            <a:t>elevation</a:t>
          </a:r>
          <a:r>
            <a:rPr lang="de-DE" dirty="0"/>
            <a:t> </a:t>
          </a:r>
          <a:r>
            <a:rPr lang="de-DE" dirty="0" err="1"/>
            <a:t>habitats</a:t>
          </a:r>
          <a:endParaRPr lang="en-US" dirty="0"/>
        </a:p>
      </dgm:t>
    </dgm:pt>
    <dgm:pt modelId="{4CFEE9E0-71A3-F947-B1AE-F529EF9483D5}" type="parTrans" cxnId="{26CE1FD9-E46E-F245-A9BF-375F4A9F854B}">
      <dgm:prSet/>
      <dgm:spPr/>
      <dgm:t>
        <a:bodyPr/>
        <a:lstStyle/>
        <a:p>
          <a:endParaRPr lang="en-US"/>
        </a:p>
      </dgm:t>
    </dgm:pt>
    <dgm:pt modelId="{B03EEF5B-EF80-954B-8158-137C9E884709}" type="sibTrans" cxnId="{26CE1FD9-E46E-F245-A9BF-375F4A9F854B}">
      <dgm:prSet/>
      <dgm:spPr/>
      <dgm:t>
        <a:bodyPr/>
        <a:lstStyle/>
        <a:p>
          <a:endParaRPr lang="en-US"/>
        </a:p>
      </dgm:t>
    </dgm:pt>
    <dgm:pt modelId="{CBFDAC88-B017-524A-9598-8FD54682A659}">
      <dgm:prSet phldrT="[Text]"/>
      <dgm:spPr/>
      <dgm:t>
        <a:bodyPr/>
        <a:lstStyle/>
        <a:p>
          <a:r>
            <a:rPr lang="en-US" dirty="0"/>
            <a:t>For people and human activities</a:t>
          </a:r>
        </a:p>
      </dgm:t>
    </dgm:pt>
    <dgm:pt modelId="{770B298C-6853-7C45-85BE-ADD8CE4A73B8}" type="parTrans" cxnId="{2F94D111-65B7-8347-943C-B065A5BF3A3B}">
      <dgm:prSet/>
      <dgm:spPr/>
      <dgm:t>
        <a:bodyPr/>
        <a:lstStyle/>
        <a:p>
          <a:endParaRPr lang="en-US"/>
        </a:p>
      </dgm:t>
    </dgm:pt>
    <dgm:pt modelId="{02DF4D28-E97D-3948-B6FB-E2001CC7E97D}" type="sibTrans" cxnId="{2F94D111-65B7-8347-943C-B065A5BF3A3B}">
      <dgm:prSet/>
      <dgm:spPr/>
      <dgm:t>
        <a:bodyPr/>
        <a:lstStyle/>
        <a:p>
          <a:endParaRPr lang="en-US"/>
        </a:p>
      </dgm:t>
    </dgm:pt>
    <dgm:pt modelId="{6DB2554F-8360-494F-90C7-384B13472726}">
      <dgm:prSet phldrT="[Text]"/>
      <dgm:spPr/>
      <dgm:t>
        <a:bodyPr/>
        <a:lstStyle/>
        <a:p>
          <a:r>
            <a:rPr lang="de-DE" dirty="0" err="1"/>
            <a:t>Heat-related</a:t>
          </a:r>
          <a:r>
            <a:rPr lang="de-DE" dirty="0"/>
            <a:t> stress </a:t>
          </a:r>
          <a:r>
            <a:rPr lang="de-DE" dirty="0" err="1"/>
            <a:t>and</a:t>
          </a:r>
          <a:r>
            <a:rPr lang="de-DE" dirty="0"/>
            <a:t> </a:t>
          </a:r>
          <a:r>
            <a:rPr lang="de-DE" dirty="0" err="1"/>
            <a:t>mortality</a:t>
          </a:r>
          <a:endParaRPr lang="en-US" dirty="0"/>
        </a:p>
      </dgm:t>
    </dgm:pt>
    <dgm:pt modelId="{2FFEAF6A-168D-A34D-A1EA-BF09CE6D388D}" type="parTrans" cxnId="{7C606DF4-1A9C-684B-BE17-14E25BF2E3C4}">
      <dgm:prSet/>
      <dgm:spPr/>
      <dgm:t>
        <a:bodyPr/>
        <a:lstStyle/>
        <a:p>
          <a:endParaRPr lang="en-US"/>
        </a:p>
      </dgm:t>
    </dgm:pt>
    <dgm:pt modelId="{19E795C2-F1AF-9E41-9EDB-A82BC946AE8D}" type="sibTrans" cxnId="{7C606DF4-1A9C-684B-BE17-14E25BF2E3C4}">
      <dgm:prSet/>
      <dgm:spPr/>
      <dgm:t>
        <a:bodyPr/>
        <a:lstStyle/>
        <a:p>
          <a:endParaRPr lang="en-US"/>
        </a:p>
      </dgm:t>
    </dgm:pt>
    <dgm:pt modelId="{B1A0D4B1-2C2D-BC40-BFE0-7B92CD2D15FD}">
      <dgm:prSet/>
      <dgm:spPr/>
      <dgm:t>
        <a:bodyPr/>
        <a:lstStyle/>
        <a:p>
          <a:r>
            <a:rPr lang="de-DE" dirty="0"/>
            <a:t>Change </a:t>
          </a:r>
          <a:r>
            <a:rPr lang="de-DE" dirty="0" err="1"/>
            <a:t>species</a:t>
          </a:r>
          <a:r>
            <a:rPr lang="de-DE" dirty="0"/>
            <a:t> </a:t>
          </a:r>
          <a:r>
            <a:rPr lang="de-DE" dirty="0" err="1"/>
            <a:t>distributions</a:t>
          </a:r>
          <a:endParaRPr lang="de-DE" dirty="0"/>
        </a:p>
      </dgm:t>
    </dgm:pt>
    <dgm:pt modelId="{66D27FBD-B14B-454B-B41C-B9991E78F0CA}" type="parTrans" cxnId="{7537A463-B6B6-0E41-8E7F-0F0BAE516BEF}">
      <dgm:prSet/>
      <dgm:spPr/>
      <dgm:t>
        <a:bodyPr/>
        <a:lstStyle/>
        <a:p>
          <a:endParaRPr lang="en-US"/>
        </a:p>
      </dgm:t>
    </dgm:pt>
    <dgm:pt modelId="{9ED27CEA-92D0-5D4B-A3BA-459557BB8915}" type="sibTrans" cxnId="{7537A463-B6B6-0E41-8E7F-0F0BAE516BEF}">
      <dgm:prSet/>
      <dgm:spPr/>
      <dgm:t>
        <a:bodyPr/>
        <a:lstStyle/>
        <a:p>
          <a:endParaRPr lang="en-US"/>
        </a:p>
      </dgm:t>
    </dgm:pt>
    <dgm:pt modelId="{B70D1EF9-DE46-8D4E-A700-EBD865DC26E8}">
      <dgm:prSet/>
      <dgm:spPr/>
      <dgm:t>
        <a:bodyPr/>
        <a:lstStyle/>
        <a:p>
          <a:r>
            <a:rPr lang="de-DE" dirty="0" err="1"/>
            <a:t>Increase</a:t>
          </a:r>
          <a:r>
            <a:rPr lang="de-DE" dirty="0"/>
            <a:t> </a:t>
          </a:r>
          <a:r>
            <a:rPr lang="de-DE" dirty="0" err="1"/>
            <a:t>dryland</a:t>
          </a:r>
          <a:r>
            <a:rPr lang="de-DE" dirty="0"/>
            <a:t> / </a:t>
          </a:r>
          <a:r>
            <a:rPr lang="de-DE" dirty="0" err="1"/>
            <a:t>scrubland</a:t>
          </a:r>
          <a:endParaRPr lang="de-DE" dirty="0"/>
        </a:p>
      </dgm:t>
    </dgm:pt>
    <dgm:pt modelId="{62EAEC7A-04C7-094F-B6BA-849FC8E0FDFD}" type="parTrans" cxnId="{9B0D6CC8-70E9-D342-B87D-6A3DD6C19B65}">
      <dgm:prSet/>
      <dgm:spPr/>
      <dgm:t>
        <a:bodyPr/>
        <a:lstStyle/>
        <a:p>
          <a:endParaRPr lang="en-US"/>
        </a:p>
      </dgm:t>
    </dgm:pt>
    <dgm:pt modelId="{AB6A1408-8F2C-4B41-8914-CB64FF4A9F2C}" type="sibTrans" cxnId="{9B0D6CC8-70E9-D342-B87D-6A3DD6C19B65}">
      <dgm:prSet/>
      <dgm:spPr/>
      <dgm:t>
        <a:bodyPr/>
        <a:lstStyle/>
        <a:p>
          <a:endParaRPr lang="en-US"/>
        </a:p>
      </dgm:t>
    </dgm:pt>
    <dgm:pt modelId="{20C1ECA4-3E3F-074F-B1E2-A8B6550FC4E2}">
      <dgm:prSet/>
      <dgm:spPr/>
      <dgm:t>
        <a:bodyPr/>
        <a:lstStyle/>
        <a:p>
          <a:r>
            <a:rPr lang="de-DE" dirty="0" err="1"/>
            <a:t>Affect</a:t>
          </a:r>
          <a:r>
            <a:rPr lang="de-DE" dirty="0"/>
            <a:t> </a:t>
          </a:r>
          <a:r>
            <a:rPr lang="de-DE" dirty="0" err="1"/>
            <a:t>trade</a:t>
          </a:r>
          <a:r>
            <a:rPr lang="de-DE" dirty="0"/>
            <a:t>, </a:t>
          </a:r>
          <a:r>
            <a:rPr lang="de-DE" dirty="0" err="1"/>
            <a:t>tourism</a:t>
          </a:r>
          <a:r>
            <a:rPr lang="de-DE" dirty="0"/>
            <a:t> </a:t>
          </a:r>
          <a:r>
            <a:rPr lang="de-DE" dirty="0" err="1"/>
            <a:t>and</a:t>
          </a:r>
          <a:r>
            <a:rPr lang="de-DE" dirty="0"/>
            <a:t> </a:t>
          </a:r>
          <a:r>
            <a:rPr lang="de-DE" dirty="0" err="1"/>
            <a:t>construction</a:t>
          </a:r>
          <a:endParaRPr lang="de-DE" dirty="0"/>
        </a:p>
      </dgm:t>
    </dgm:pt>
    <dgm:pt modelId="{C79655DD-B365-8F43-9DFC-88DF379968AB}" type="parTrans" cxnId="{54BE3374-7F94-B043-9253-3367B70F6C06}">
      <dgm:prSet/>
      <dgm:spPr/>
      <dgm:t>
        <a:bodyPr/>
        <a:lstStyle/>
        <a:p>
          <a:endParaRPr lang="en-US"/>
        </a:p>
      </dgm:t>
    </dgm:pt>
    <dgm:pt modelId="{577F74D9-9B95-5643-BCCF-AF28421E1E65}" type="sibTrans" cxnId="{54BE3374-7F94-B043-9253-3367B70F6C06}">
      <dgm:prSet/>
      <dgm:spPr/>
      <dgm:t>
        <a:bodyPr/>
        <a:lstStyle/>
        <a:p>
          <a:endParaRPr lang="en-US"/>
        </a:p>
      </dgm:t>
    </dgm:pt>
    <dgm:pt modelId="{394A9DC3-7788-E24E-9AC9-48A30E51CAD6}" type="pres">
      <dgm:prSet presAssocID="{BD68A470-EB3D-3E4E-A291-30B71FC676CC}" presName="linearFlow" presStyleCnt="0">
        <dgm:presLayoutVars>
          <dgm:dir/>
          <dgm:animLvl val="lvl"/>
          <dgm:resizeHandles val="exact"/>
        </dgm:presLayoutVars>
      </dgm:prSet>
      <dgm:spPr/>
    </dgm:pt>
    <dgm:pt modelId="{9F42630B-EE44-3E46-99FF-26683BF7D93C}" type="pres">
      <dgm:prSet presAssocID="{9618A446-A0B3-E747-B703-3C3C60FA19FE}" presName="composite" presStyleCnt="0"/>
      <dgm:spPr/>
    </dgm:pt>
    <dgm:pt modelId="{498E8A9B-3AEF-EC43-BBA0-0D7DD509500C}" type="pres">
      <dgm:prSet presAssocID="{9618A446-A0B3-E747-B703-3C3C60FA19FE}" presName="parTx" presStyleLbl="node1" presStyleIdx="0" presStyleCnt="3">
        <dgm:presLayoutVars>
          <dgm:chMax val="0"/>
          <dgm:chPref val="0"/>
          <dgm:bulletEnabled val="1"/>
        </dgm:presLayoutVars>
      </dgm:prSet>
      <dgm:spPr/>
    </dgm:pt>
    <dgm:pt modelId="{1597E0A1-D37D-DE48-BD9C-AAA70DEA7CE6}" type="pres">
      <dgm:prSet presAssocID="{9618A446-A0B3-E747-B703-3C3C60FA19FE}" presName="parSh" presStyleLbl="node1" presStyleIdx="0" presStyleCnt="3"/>
      <dgm:spPr/>
    </dgm:pt>
    <dgm:pt modelId="{D9D04B3E-B66A-994B-89CF-15D3B89C7B66}" type="pres">
      <dgm:prSet presAssocID="{9618A446-A0B3-E747-B703-3C3C60FA19FE}" presName="desTx" presStyleLbl="fgAcc1" presStyleIdx="0" presStyleCnt="3" custLinFactNeighborX="-2587" custLinFactNeighborY="729">
        <dgm:presLayoutVars>
          <dgm:bulletEnabled val="1"/>
        </dgm:presLayoutVars>
      </dgm:prSet>
      <dgm:spPr/>
    </dgm:pt>
    <dgm:pt modelId="{1160221A-B4E8-FA41-85A4-BF50B4FE7ED7}" type="pres">
      <dgm:prSet presAssocID="{417E7595-5146-EC4E-8639-31008B25738B}" presName="sibTrans" presStyleLbl="sibTrans2D1" presStyleIdx="0" presStyleCnt="2"/>
      <dgm:spPr/>
    </dgm:pt>
    <dgm:pt modelId="{67F8D0AB-BEE2-024E-83E1-FF9277835DC3}" type="pres">
      <dgm:prSet presAssocID="{417E7595-5146-EC4E-8639-31008B25738B}" presName="connTx" presStyleLbl="sibTrans2D1" presStyleIdx="0" presStyleCnt="2"/>
      <dgm:spPr/>
    </dgm:pt>
    <dgm:pt modelId="{8E5D0162-10CE-164F-B915-B1FC3C7DEE63}" type="pres">
      <dgm:prSet presAssocID="{B0FD1EF8-FFC8-FB4D-A73E-9638FB23FA77}" presName="composite" presStyleCnt="0"/>
      <dgm:spPr/>
    </dgm:pt>
    <dgm:pt modelId="{DF6F2C1A-F299-E542-ABD3-3FB0BAB9E926}" type="pres">
      <dgm:prSet presAssocID="{B0FD1EF8-FFC8-FB4D-A73E-9638FB23FA77}" presName="parTx" presStyleLbl="node1" presStyleIdx="0" presStyleCnt="3">
        <dgm:presLayoutVars>
          <dgm:chMax val="0"/>
          <dgm:chPref val="0"/>
          <dgm:bulletEnabled val="1"/>
        </dgm:presLayoutVars>
      </dgm:prSet>
      <dgm:spPr/>
    </dgm:pt>
    <dgm:pt modelId="{74D3B7F7-8158-8C47-8399-62163D79A3FC}" type="pres">
      <dgm:prSet presAssocID="{B0FD1EF8-FFC8-FB4D-A73E-9638FB23FA77}" presName="parSh" presStyleLbl="node1" presStyleIdx="1" presStyleCnt="3"/>
      <dgm:spPr/>
    </dgm:pt>
    <dgm:pt modelId="{D62FBC2C-5A2A-C540-B4F2-C136CDE52DF7}" type="pres">
      <dgm:prSet presAssocID="{B0FD1EF8-FFC8-FB4D-A73E-9638FB23FA77}" presName="desTx" presStyleLbl="fgAcc1" presStyleIdx="1" presStyleCnt="3">
        <dgm:presLayoutVars>
          <dgm:bulletEnabled val="1"/>
        </dgm:presLayoutVars>
      </dgm:prSet>
      <dgm:spPr/>
    </dgm:pt>
    <dgm:pt modelId="{CAC93F5B-0901-CF4C-A01B-E42FB8873B44}" type="pres">
      <dgm:prSet presAssocID="{88CEFF2E-F475-A642-9E4B-BB6EAB82B3F9}" presName="sibTrans" presStyleLbl="sibTrans2D1" presStyleIdx="1" presStyleCnt="2"/>
      <dgm:spPr/>
    </dgm:pt>
    <dgm:pt modelId="{4231A9BD-F5D2-4342-BC8C-34C8CBD38020}" type="pres">
      <dgm:prSet presAssocID="{88CEFF2E-F475-A642-9E4B-BB6EAB82B3F9}" presName="connTx" presStyleLbl="sibTrans2D1" presStyleIdx="1" presStyleCnt="2"/>
      <dgm:spPr/>
    </dgm:pt>
    <dgm:pt modelId="{B4D4A871-B2EA-6F40-AB35-A14D5F4AAA64}" type="pres">
      <dgm:prSet presAssocID="{CBFDAC88-B017-524A-9598-8FD54682A659}" presName="composite" presStyleCnt="0"/>
      <dgm:spPr/>
    </dgm:pt>
    <dgm:pt modelId="{F7DC6C9E-E1A0-DD48-9947-D50138807289}" type="pres">
      <dgm:prSet presAssocID="{CBFDAC88-B017-524A-9598-8FD54682A659}" presName="parTx" presStyleLbl="node1" presStyleIdx="1" presStyleCnt="3">
        <dgm:presLayoutVars>
          <dgm:chMax val="0"/>
          <dgm:chPref val="0"/>
          <dgm:bulletEnabled val="1"/>
        </dgm:presLayoutVars>
      </dgm:prSet>
      <dgm:spPr/>
    </dgm:pt>
    <dgm:pt modelId="{D7608AA4-4AC3-7349-B144-BD4FADA3D85B}" type="pres">
      <dgm:prSet presAssocID="{CBFDAC88-B017-524A-9598-8FD54682A659}" presName="parSh" presStyleLbl="node1" presStyleIdx="2" presStyleCnt="3"/>
      <dgm:spPr/>
    </dgm:pt>
    <dgm:pt modelId="{B48AEB4F-94B1-4548-B30B-9E8B30923028}" type="pres">
      <dgm:prSet presAssocID="{CBFDAC88-B017-524A-9598-8FD54682A659}" presName="desTx" presStyleLbl="fgAcc1" presStyleIdx="2" presStyleCnt="3">
        <dgm:presLayoutVars>
          <dgm:bulletEnabled val="1"/>
        </dgm:presLayoutVars>
      </dgm:prSet>
      <dgm:spPr/>
    </dgm:pt>
  </dgm:ptLst>
  <dgm:cxnLst>
    <dgm:cxn modelId="{6F5CC201-014D-A042-9EA7-0B3EBAD1DE1C}" type="presOf" srcId="{417E7595-5146-EC4E-8639-31008B25738B}" destId="{67F8D0AB-BEE2-024E-83E1-FF9277835DC3}" srcOrd="1" destOrd="0" presId="urn:microsoft.com/office/officeart/2005/8/layout/process3"/>
    <dgm:cxn modelId="{2F94D111-65B7-8347-943C-B065A5BF3A3B}" srcId="{BD68A470-EB3D-3E4E-A291-30B71FC676CC}" destId="{CBFDAC88-B017-524A-9598-8FD54682A659}" srcOrd="2" destOrd="0" parTransId="{770B298C-6853-7C45-85BE-ADD8CE4A73B8}" sibTransId="{02DF4D28-E97D-3948-B6FB-E2001CC7E97D}"/>
    <dgm:cxn modelId="{D7E19229-8290-1D44-A44B-4427CA8D3CB9}" type="presOf" srcId="{9618A446-A0B3-E747-B703-3C3C60FA19FE}" destId="{498E8A9B-3AEF-EC43-BBA0-0D7DD509500C}" srcOrd="0" destOrd="0" presId="urn:microsoft.com/office/officeart/2005/8/layout/process3"/>
    <dgm:cxn modelId="{7F5C1860-1C8F-2640-B9DC-5F0F64AF099F}" type="presOf" srcId="{B1A0D4B1-2C2D-BC40-BFE0-7B92CD2D15FD}" destId="{D9D04B3E-B66A-994B-89CF-15D3B89C7B66}" srcOrd="0" destOrd="1" presId="urn:microsoft.com/office/officeart/2005/8/layout/process3"/>
    <dgm:cxn modelId="{7537A463-B6B6-0E41-8E7F-0F0BAE516BEF}" srcId="{9618A446-A0B3-E747-B703-3C3C60FA19FE}" destId="{B1A0D4B1-2C2D-BC40-BFE0-7B92CD2D15FD}" srcOrd="1" destOrd="0" parTransId="{66D27FBD-B14B-454B-B41C-B9991E78F0CA}" sibTransId="{9ED27CEA-92D0-5D4B-A3BA-459557BB8915}"/>
    <dgm:cxn modelId="{ED016149-171F-D845-8768-DE6E6128833B}" type="presOf" srcId="{CBFDAC88-B017-524A-9598-8FD54682A659}" destId="{D7608AA4-4AC3-7349-B144-BD4FADA3D85B}" srcOrd="1" destOrd="0" presId="urn:microsoft.com/office/officeart/2005/8/layout/process3"/>
    <dgm:cxn modelId="{B1B19E52-1598-AD40-889F-4273D7DF0A1E}" type="presOf" srcId="{88CEFF2E-F475-A642-9E4B-BB6EAB82B3F9}" destId="{CAC93F5B-0901-CF4C-A01B-E42FB8873B44}" srcOrd="0" destOrd="0" presId="urn:microsoft.com/office/officeart/2005/8/layout/process3"/>
    <dgm:cxn modelId="{AF070774-424A-4747-BD4F-FFBECA36B117}" type="presOf" srcId="{985962B6-A386-8144-A20A-8370BF199C57}" destId="{D62FBC2C-5A2A-C540-B4F2-C136CDE52DF7}" srcOrd="0" destOrd="0" presId="urn:microsoft.com/office/officeart/2005/8/layout/process3"/>
    <dgm:cxn modelId="{54BE3374-7F94-B043-9253-3367B70F6C06}" srcId="{CBFDAC88-B017-524A-9598-8FD54682A659}" destId="{20C1ECA4-3E3F-074F-B1E2-A8B6550FC4E2}" srcOrd="1" destOrd="0" parTransId="{C79655DD-B365-8F43-9DFC-88DF379968AB}" sibTransId="{577F74D9-9B95-5643-BCCF-AF28421E1E65}"/>
    <dgm:cxn modelId="{6CCE7D57-E3AA-F44D-8943-E70166DEB658}" type="presOf" srcId="{9618A446-A0B3-E747-B703-3C3C60FA19FE}" destId="{1597E0A1-D37D-DE48-BD9C-AAA70DEA7CE6}" srcOrd="1" destOrd="0" presId="urn:microsoft.com/office/officeart/2005/8/layout/process3"/>
    <dgm:cxn modelId="{DE740F7C-5FBC-F84F-A0F1-CA67CFD877F7}" type="presOf" srcId="{B70D1EF9-DE46-8D4E-A700-EBD865DC26E8}" destId="{D62FBC2C-5A2A-C540-B4F2-C136CDE52DF7}" srcOrd="0" destOrd="1" presId="urn:microsoft.com/office/officeart/2005/8/layout/process3"/>
    <dgm:cxn modelId="{2D6DB586-1354-1348-B6EB-6D8B4915E555}" type="presOf" srcId="{BD68A470-EB3D-3E4E-A291-30B71FC676CC}" destId="{394A9DC3-7788-E24E-9AC9-48A30E51CAD6}" srcOrd="0" destOrd="0" presId="urn:microsoft.com/office/officeart/2005/8/layout/process3"/>
    <dgm:cxn modelId="{79F9F98B-2CFE-DE4B-AFB5-853E79C4CFD0}" srcId="{BD68A470-EB3D-3E4E-A291-30B71FC676CC}" destId="{B0FD1EF8-FFC8-FB4D-A73E-9638FB23FA77}" srcOrd="1" destOrd="0" parTransId="{90F5E539-84A7-1A47-8CA9-C18DEF23D176}" sibTransId="{88CEFF2E-F475-A642-9E4B-BB6EAB82B3F9}"/>
    <dgm:cxn modelId="{AD03D3A0-1F68-A846-A49A-01F9EE72578A}" type="presOf" srcId="{CBFDAC88-B017-524A-9598-8FD54682A659}" destId="{F7DC6C9E-E1A0-DD48-9947-D50138807289}" srcOrd="0" destOrd="0" presId="urn:microsoft.com/office/officeart/2005/8/layout/process3"/>
    <dgm:cxn modelId="{623A59A6-01F4-744A-B904-180496EAB834}" type="presOf" srcId="{20C1ECA4-3E3F-074F-B1E2-A8B6550FC4E2}" destId="{B48AEB4F-94B1-4548-B30B-9E8B30923028}" srcOrd="0" destOrd="1" presId="urn:microsoft.com/office/officeart/2005/8/layout/process3"/>
    <dgm:cxn modelId="{262CFEA7-1DBC-274A-B9CB-E52B6100AE3B}" srcId="{BD68A470-EB3D-3E4E-A291-30B71FC676CC}" destId="{9618A446-A0B3-E747-B703-3C3C60FA19FE}" srcOrd="0" destOrd="0" parTransId="{C6D91CA7-41F7-8749-9373-4CB4AC29A454}" sibTransId="{417E7595-5146-EC4E-8639-31008B25738B}"/>
    <dgm:cxn modelId="{5DF0E6B0-C56F-1849-BB7D-699D0AE237FF}" type="presOf" srcId="{BEF11C37-1AE1-A844-A7E4-10555EB7125B}" destId="{D9D04B3E-B66A-994B-89CF-15D3B89C7B66}" srcOrd="0" destOrd="0" presId="urn:microsoft.com/office/officeart/2005/8/layout/process3"/>
    <dgm:cxn modelId="{16A9C5BA-32A9-1241-BA9F-5B3A938A0C63}" type="presOf" srcId="{6DB2554F-8360-494F-90C7-384B13472726}" destId="{B48AEB4F-94B1-4548-B30B-9E8B30923028}" srcOrd="0" destOrd="0" presId="urn:microsoft.com/office/officeart/2005/8/layout/process3"/>
    <dgm:cxn modelId="{7B82DAC4-28AF-B14E-8EED-DCC0316E67E6}" type="presOf" srcId="{417E7595-5146-EC4E-8639-31008B25738B}" destId="{1160221A-B4E8-FA41-85A4-BF50B4FE7ED7}" srcOrd="0" destOrd="0" presId="urn:microsoft.com/office/officeart/2005/8/layout/process3"/>
    <dgm:cxn modelId="{9B0D6CC8-70E9-D342-B87D-6A3DD6C19B65}" srcId="{B0FD1EF8-FFC8-FB4D-A73E-9638FB23FA77}" destId="{B70D1EF9-DE46-8D4E-A700-EBD865DC26E8}" srcOrd="1" destOrd="0" parTransId="{62EAEC7A-04C7-094F-B6BA-849FC8E0FDFD}" sibTransId="{AB6A1408-8F2C-4B41-8914-CB64FF4A9F2C}"/>
    <dgm:cxn modelId="{DD841AD0-A38B-4440-BAE0-FC521FF2CC7F}" type="presOf" srcId="{B0FD1EF8-FFC8-FB4D-A73E-9638FB23FA77}" destId="{DF6F2C1A-F299-E542-ABD3-3FB0BAB9E926}" srcOrd="0" destOrd="0" presId="urn:microsoft.com/office/officeart/2005/8/layout/process3"/>
    <dgm:cxn modelId="{91FB65D1-3116-DB4B-AC4E-038A654D54D4}" type="presOf" srcId="{B0FD1EF8-FFC8-FB4D-A73E-9638FB23FA77}" destId="{74D3B7F7-8158-8C47-8399-62163D79A3FC}" srcOrd="1" destOrd="0" presId="urn:microsoft.com/office/officeart/2005/8/layout/process3"/>
    <dgm:cxn modelId="{26CE1FD9-E46E-F245-A9BF-375F4A9F854B}" srcId="{B0FD1EF8-FFC8-FB4D-A73E-9638FB23FA77}" destId="{985962B6-A386-8144-A20A-8370BF199C57}" srcOrd="0" destOrd="0" parTransId="{4CFEE9E0-71A3-F947-B1AE-F529EF9483D5}" sibTransId="{B03EEF5B-EF80-954B-8158-137C9E884709}"/>
    <dgm:cxn modelId="{626DB7E5-2F77-EB4B-AFD5-2969BD47409B}" type="presOf" srcId="{88CEFF2E-F475-A642-9E4B-BB6EAB82B3F9}" destId="{4231A9BD-F5D2-4342-BC8C-34C8CBD38020}" srcOrd="1" destOrd="0" presId="urn:microsoft.com/office/officeart/2005/8/layout/process3"/>
    <dgm:cxn modelId="{7C606DF4-1A9C-684B-BE17-14E25BF2E3C4}" srcId="{CBFDAC88-B017-524A-9598-8FD54682A659}" destId="{6DB2554F-8360-494F-90C7-384B13472726}" srcOrd="0" destOrd="0" parTransId="{2FFEAF6A-168D-A34D-A1EA-BF09CE6D388D}" sibTransId="{19E795C2-F1AF-9E41-9EDB-A82BC946AE8D}"/>
    <dgm:cxn modelId="{D195D5F7-ABAF-7043-A065-B318D4F576B4}" srcId="{9618A446-A0B3-E747-B703-3C3C60FA19FE}" destId="{BEF11C37-1AE1-A844-A7E4-10555EB7125B}" srcOrd="0" destOrd="0" parTransId="{DDC60E08-D64C-6849-B0F1-1CEDFFA16FC4}" sibTransId="{EA9FC1D6-2D4C-7F47-B217-C21BE757B4AE}"/>
    <dgm:cxn modelId="{A3D86E2B-B367-624F-A771-5F4712537811}" type="presParOf" srcId="{394A9DC3-7788-E24E-9AC9-48A30E51CAD6}" destId="{9F42630B-EE44-3E46-99FF-26683BF7D93C}" srcOrd="0" destOrd="0" presId="urn:microsoft.com/office/officeart/2005/8/layout/process3"/>
    <dgm:cxn modelId="{ECEDC5EB-9E13-864E-B2C7-FF6A6F77AB78}" type="presParOf" srcId="{9F42630B-EE44-3E46-99FF-26683BF7D93C}" destId="{498E8A9B-3AEF-EC43-BBA0-0D7DD509500C}" srcOrd="0" destOrd="0" presId="urn:microsoft.com/office/officeart/2005/8/layout/process3"/>
    <dgm:cxn modelId="{76BA1687-51D7-0E4E-84AB-F946B460D08F}" type="presParOf" srcId="{9F42630B-EE44-3E46-99FF-26683BF7D93C}" destId="{1597E0A1-D37D-DE48-BD9C-AAA70DEA7CE6}" srcOrd="1" destOrd="0" presId="urn:microsoft.com/office/officeart/2005/8/layout/process3"/>
    <dgm:cxn modelId="{57B17C49-BC80-8549-A367-1D9B0E3AB832}" type="presParOf" srcId="{9F42630B-EE44-3E46-99FF-26683BF7D93C}" destId="{D9D04B3E-B66A-994B-89CF-15D3B89C7B66}" srcOrd="2" destOrd="0" presId="urn:microsoft.com/office/officeart/2005/8/layout/process3"/>
    <dgm:cxn modelId="{EA6FA437-0FA1-4243-A06B-6DBD554EAD50}" type="presParOf" srcId="{394A9DC3-7788-E24E-9AC9-48A30E51CAD6}" destId="{1160221A-B4E8-FA41-85A4-BF50B4FE7ED7}" srcOrd="1" destOrd="0" presId="urn:microsoft.com/office/officeart/2005/8/layout/process3"/>
    <dgm:cxn modelId="{353FBA81-DE97-E14D-A41C-DEBFAEF89325}" type="presParOf" srcId="{1160221A-B4E8-FA41-85A4-BF50B4FE7ED7}" destId="{67F8D0AB-BEE2-024E-83E1-FF9277835DC3}" srcOrd="0" destOrd="0" presId="urn:microsoft.com/office/officeart/2005/8/layout/process3"/>
    <dgm:cxn modelId="{8DEA1467-ECD0-B548-A47C-4494B6D17FDA}" type="presParOf" srcId="{394A9DC3-7788-E24E-9AC9-48A30E51CAD6}" destId="{8E5D0162-10CE-164F-B915-B1FC3C7DEE63}" srcOrd="2" destOrd="0" presId="urn:microsoft.com/office/officeart/2005/8/layout/process3"/>
    <dgm:cxn modelId="{9A283099-4514-2F4E-8F15-C8E0E0A335E4}" type="presParOf" srcId="{8E5D0162-10CE-164F-B915-B1FC3C7DEE63}" destId="{DF6F2C1A-F299-E542-ABD3-3FB0BAB9E926}" srcOrd="0" destOrd="0" presId="urn:microsoft.com/office/officeart/2005/8/layout/process3"/>
    <dgm:cxn modelId="{C93AD074-18EF-D642-A1C7-17397E91984A}" type="presParOf" srcId="{8E5D0162-10CE-164F-B915-B1FC3C7DEE63}" destId="{74D3B7F7-8158-8C47-8399-62163D79A3FC}" srcOrd="1" destOrd="0" presId="urn:microsoft.com/office/officeart/2005/8/layout/process3"/>
    <dgm:cxn modelId="{0A7E0B9C-7D5C-E045-A972-AA61E9D626A3}" type="presParOf" srcId="{8E5D0162-10CE-164F-B915-B1FC3C7DEE63}" destId="{D62FBC2C-5A2A-C540-B4F2-C136CDE52DF7}" srcOrd="2" destOrd="0" presId="urn:microsoft.com/office/officeart/2005/8/layout/process3"/>
    <dgm:cxn modelId="{297359F5-0553-BB4F-9FAF-42778D50EF1E}" type="presParOf" srcId="{394A9DC3-7788-E24E-9AC9-48A30E51CAD6}" destId="{CAC93F5B-0901-CF4C-A01B-E42FB8873B44}" srcOrd="3" destOrd="0" presId="urn:microsoft.com/office/officeart/2005/8/layout/process3"/>
    <dgm:cxn modelId="{03B06FA1-3BB1-6640-992A-D2C0D39BF740}" type="presParOf" srcId="{CAC93F5B-0901-CF4C-A01B-E42FB8873B44}" destId="{4231A9BD-F5D2-4342-BC8C-34C8CBD38020}" srcOrd="0" destOrd="0" presId="urn:microsoft.com/office/officeart/2005/8/layout/process3"/>
    <dgm:cxn modelId="{F6F16B7A-451F-9849-A467-C2FCF60FA42C}" type="presParOf" srcId="{394A9DC3-7788-E24E-9AC9-48A30E51CAD6}" destId="{B4D4A871-B2EA-6F40-AB35-A14D5F4AAA64}" srcOrd="4" destOrd="0" presId="urn:microsoft.com/office/officeart/2005/8/layout/process3"/>
    <dgm:cxn modelId="{ED548A3E-190E-C947-8F0C-2D7CC10B7EA4}" type="presParOf" srcId="{B4D4A871-B2EA-6F40-AB35-A14D5F4AAA64}" destId="{F7DC6C9E-E1A0-DD48-9947-D50138807289}" srcOrd="0" destOrd="0" presId="urn:microsoft.com/office/officeart/2005/8/layout/process3"/>
    <dgm:cxn modelId="{44CC8D75-881C-6F48-BCDF-62055C81F813}" type="presParOf" srcId="{B4D4A871-B2EA-6F40-AB35-A14D5F4AAA64}" destId="{D7608AA4-4AC3-7349-B144-BD4FADA3D85B}" srcOrd="1" destOrd="0" presId="urn:microsoft.com/office/officeart/2005/8/layout/process3"/>
    <dgm:cxn modelId="{97F24E3D-EDB4-514C-90D9-D30FC048B2C5}" type="presParOf" srcId="{B4D4A871-B2EA-6F40-AB35-A14D5F4AAA64}" destId="{B48AEB4F-94B1-4548-B30B-9E8B30923028}"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68A470-EB3D-3E4E-A291-30B71FC676CC}" type="doc">
      <dgm:prSet loTypeId="urn:microsoft.com/office/officeart/2005/8/layout/process3" loCatId="" qsTypeId="urn:microsoft.com/office/officeart/2005/8/quickstyle/simple1" qsCatId="simple" csTypeId="urn:microsoft.com/office/officeart/2005/8/colors/colorful2" csCatId="colorful" phldr="1"/>
      <dgm:spPr/>
      <dgm:t>
        <a:bodyPr/>
        <a:lstStyle/>
        <a:p>
          <a:endParaRPr lang="en-US"/>
        </a:p>
      </dgm:t>
    </dgm:pt>
    <dgm:pt modelId="{9618A446-A0B3-E747-B703-3C3C60FA19FE}">
      <dgm:prSet phldrT="[Text]"/>
      <dgm:spPr/>
      <dgm:t>
        <a:bodyPr/>
        <a:lstStyle/>
        <a:p>
          <a:r>
            <a:rPr lang="en-US" dirty="0"/>
            <a:t>For species</a:t>
          </a:r>
        </a:p>
      </dgm:t>
    </dgm:pt>
    <dgm:pt modelId="{C6D91CA7-41F7-8749-9373-4CB4AC29A454}" type="parTrans" cxnId="{262CFEA7-1DBC-274A-B9CB-E52B6100AE3B}">
      <dgm:prSet/>
      <dgm:spPr/>
      <dgm:t>
        <a:bodyPr/>
        <a:lstStyle/>
        <a:p>
          <a:endParaRPr lang="en-US"/>
        </a:p>
      </dgm:t>
    </dgm:pt>
    <dgm:pt modelId="{417E7595-5146-EC4E-8639-31008B25738B}" type="sibTrans" cxnId="{262CFEA7-1DBC-274A-B9CB-E52B6100AE3B}">
      <dgm:prSet/>
      <dgm:spPr/>
      <dgm:t>
        <a:bodyPr/>
        <a:lstStyle/>
        <a:p>
          <a:endParaRPr lang="en-US"/>
        </a:p>
      </dgm:t>
    </dgm:pt>
    <dgm:pt modelId="{BEF11C37-1AE1-A844-A7E4-10555EB7125B}">
      <dgm:prSet phldrT="[Text]"/>
      <dgm:spPr/>
      <dgm:t>
        <a:bodyPr/>
        <a:lstStyle/>
        <a:p>
          <a:r>
            <a:rPr lang="de-DE" dirty="0" err="1"/>
            <a:t>Heat-related</a:t>
          </a:r>
          <a:r>
            <a:rPr lang="de-DE" dirty="0"/>
            <a:t> stress </a:t>
          </a:r>
          <a:r>
            <a:rPr lang="de-DE" dirty="0" err="1"/>
            <a:t>and</a:t>
          </a:r>
          <a:r>
            <a:rPr lang="de-DE" dirty="0"/>
            <a:t> </a:t>
          </a:r>
          <a:r>
            <a:rPr lang="de-DE" dirty="0" err="1"/>
            <a:t>mortality</a:t>
          </a:r>
          <a:endParaRPr lang="en-US" dirty="0"/>
        </a:p>
      </dgm:t>
    </dgm:pt>
    <dgm:pt modelId="{DDC60E08-D64C-6849-B0F1-1CEDFFA16FC4}" type="parTrans" cxnId="{D195D5F7-ABAF-7043-A065-B318D4F576B4}">
      <dgm:prSet/>
      <dgm:spPr/>
      <dgm:t>
        <a:bodyPr/>
        <a:lstStyle/>
        <a:p>
          <a:endParaRPr lang="en-US"/>
        </a:p>
      </dgm:t>
    </dgm:pt>
    <dgm:pt modelId="{EA9FC1D6-2D4C-7F47-B217-C21BE757B4AE}" type="sibTrans" cxnId="{D195D5F7-ABAF-7043-A065-B318D4F576B4}">
      <dgm:prSet/>
      <dgm:spPr/>
      <dgm:t>
        <a:bodyPr/>
        <a:lstStyle/>
        <a:p>
          <a:endParaRPr lang="en-US"/>
        </a:p>
      </dgm:t>
    </dgm:pt>
    <dgm:pt modelId="{B0FD1EF8-FFC8-FB4D-A73E-9638FB23FA77}">
      <dgm:prSet phldrT="[Text]"/>
      <dgm:spPr/>
      <dgm:t>
        <a:bodyPr/>
        <a:lstStyle/>
        <a:p>
          <a:r>
            <a:rPr lang="en-US" dirty="0"/>
            <a:t>For habitats/land cover</a:t>
          </a:r>
        </a:p>
      </dgm:t>
    </dgm:pt>
    <dgm:pt modelId="{90F5E539-84A7-1A47-8CA9-C18DEF23D176}" type="parTrans" cxnId="{79F9F98B-2CFE-DE4B-AFB5-853E79C4CFD0}">
      <dgm:prSet/>
      <dgm:spPr/>
      <dgm:t>
        <a:bodyPr/>
        <a:lstStyle/>
        <a:p>
          <a:endParaRPr lang="en-US"/>
        </a:p>
      </dgm:t>
    </dgm:pt>
    <dgm:pt modelId="{88CEFF2E-F475-A642-9E4B-BB6EAB82B3F9}" type="sibTrans" cxnId="{79F9F98B-2CFE-DE4B-AFB5-853E79C4CFD0}">
      <dgm:prSet/>
      <dgm:spPr/>
      <dgm:t>
        <a:bodyPr/>
        <a:lstStyle/>
        <a:p>
          <a:endParaRPr lang="en-US"/>
        </a:p>
      </dgm:t>
    </dgm:pt>
    <dgm:pt modelId="{985962B6-A386-8144-A20A-8370BF199C57}">
      <dgm:prSet phldrT="[Text]"/>
      <dgm:spPr/>
      <dgm:t>
        <a:bodyPr/>
        <a:lstStyle/>
        <a:p>
          <a:r>
            <a:rPr lang="de-DE" dirty="0" err="1"/>
            <a:t>Reduce</a:t>
          </a:r>
          <a:r>
            <a:rPr lang="de-DE" dirty="0"/>
            <a:t> high </a:t>
          </a:r>
          <a:r>
            <a:rPr lang="de-DE" dirty="0" err="1"/>
            <a:t>elevation</a:t>
          </a:r>
          <a:r>
            <a:rPr lang="de-DE" dirty="0"/>
            <a:t> </a:t>
          </a:r>
          <a:r>
            <a:rPr lang="de-DE" dirty="0" err="1"/>
            <a:t>habitats</a:t>
          </a:r>
          <a:endParaRPr lang="en-US" dirty="0"/>
        </a:p>
      </dgm:t>
    </dgm:pt>
    <dgm:pt modelId="{4CFEE9E0-71A3-F947-B1AE-F529EF9483D5}" type="parTrans" cxnId="{26CE1FD9-E46E-F245-A9BF-375F4A9F854B}">
      <dgm:prSet/>
      <dgm:spPr/>
      <dgm:t>
        <a:bodyPr/>
        <a:lstStyle/>
        <a:p>
          <a:endParaRPr lang="en-US"/>
        </a:p>
      </dgm:t>
    </dgm:pt>
    <dgm:pt modelId="{B03EEF5B-EF80-954B-8158-137C9E884709}" type="sibTrans" cxnId="{26CE1FD9-E46E-F245-A9BF-375F4A9F854B}">
      <dgm:prSet/>
      <dgm:spPr/>
      <dgm:t>
        <a:bodyPr/>
        <a:lstStyle/>
        <a:p>
          <a:endParaRPr lang="en-US"/>
        </a:p>
      </dgm:t>
    </dgm:pt>
    <dgm:pt modelId="{CBFDAC88-B017-524A-9598-8FD54682A659}">
      <dgm:prSet phldrT="[Text]"/>
      <dgm:spPr/>
      <dgm:t>
        <a:bodyPr/>
        <a:lstStyle/>
        <a:p>
          <a:r>
            <a:rPr lang="en-US" dirty="0"/>
            <a:t>For people and human activities</a:t>
          </a:r>
        </a:p>
      </dgm:t>
    </dgm:pt>
    <dgm:pt modelId="{770B298C-6853-7C45-85BE-ADD8CE4A73B8}" type="parTrans" cxnId="{2F94D111-65B7-8347-943C-B065A5BF3A3B}">
      <dgm:prSet/>
      <dgm:spPr/>
      <dgm:t>
        <a:bodyPr/>
        <a:lstStyle/>
        <a:p>
          <a:endParaRPr lang="en-US"/>
        </a:p>
      </dgm:t>
    </dgm:pt>
    <dgm:pt modelId="{02DF4D28-E97D-3948-B6FB-E2001CC7E97D}" type="sibTrans" cxnId="{2F94D111-65B7-8347-943C-B065A5BF3A3B}">
      <dgm:prSet/>
      <dgm:spPr/>
      <dgm:t>
        <a:bodyPr/>
        <a:lstStyle/>
        <a:p>
          <a:endParaRPr lang="en-US"/>
        </a:p>
      </dgm:t>
    </dgm:pt>
    <dgm:pt modelId="{6DB2554F-8360-494F-90C7-384B13472726}">
      <dgm:prSet phldrT="[Text]"/>
      <dgm:spPr/>
      <dgm:t>
        <a:bodyPr/>
        <a:lstStyle/>
        <a:p>
          <a:r>
            <a:rPr lang="de-DE" dirty="0" err="1"/>
            <a:t>Heat-related</a:t>
          </a:r>
          <a:r>
            <a:rPr lang="de-DE" dirty="0"/>
            <a:t> stress </a:t>
          </a:r>
          <a:r>
            <a:rPr lang="de-DE" dirty="0" err="1"/>
            <a:t>and</a:t>
          </a:r>
          <a:r>
            <a:rPr lang="de-DE" dirty="0"/>
            <a:t> </a:t>
          </a:r>
          <a:r>
            <a:rPr lang="de-DE" dirty="0" err="1"/>
            <a:t>mortality</a:t>
          </a:r>
          <a:endParaRPr lang="en-US" dirty="0"/>
        </a:p>
      </dgm:t>
    </dgm:pt>
    <dgm:pt modelId="{2FFEAF6A-168D-A34D-A1EA-BF09CE6D388D}" type="parTrans" cxnId="{7C606DF4-1A9C-684B-BE17-14E25BF2E3C4}">
      <dgm:prSet/>
      <dgm:spPr/>
      <dgm:t>
        <a:bodyPr/>
        <a:lstStyle/>
        <a:p>
          <a:endParaRPr lang="en-US"/>
        </a:p>
      </dgm:t>
    </dgm:pt>
    <dgm:pt modelId="{19E795C2-F1AF-9E41-9EDB-A82BC946AE8D}" type="sibTrans" cxnId="{7C606DF4-1A9C-684B-BE17-14E25BF2E3C4}">
      <dgm:prSet/>
      <dgm:spPr/>
      <dgm:t>
        <a:bodyPr/>
        <a:lstStyle/>
        <a:p>
          <a:endParaRPr lang="en-US"/>
        </a:p>
      </dgm:t>
    </dgm:pt>
    <dgm:pt modelId="{B1A0D4B1-2C2D-BC40-BFE0-7B92CD2D15FD}">
      <dgm:prSet/>
      <dgm:spPr/>
      <dgm:t>
        <a:bodyPr/>
        <a:lstStyle/>
        <a:p>
          <a:r>
            <a:rPr lang="de-DE" dirty="0"/>
            <a:t>Change </a:t>
          </a:r>
          <a:r>
            <a:rPr lang="de-DE" dirty="0" err="1"/>
            <a:t>species</a:t>
          </a:r>
          <a:r>
            <a:rPr lang="de-DE" dirty="0"/>
            <a:t> </a:t>
          </a:r>
          <a:r>
            <a:rPr lang="de-DE" dirty="0" err="1"/>
            <a:t>distributions</a:t>
          </a:r>
          <a:endParaRPr lang="de-DE" dirty="0"/>
        </a:p>
      </dgm:t>
    </dgm:pt>
    <dgm:pt modelId="{66D27FBD-B14B-454B-B41C-B9991E78F0CA}" type="parTrans" cxnId="{7537A463-B6B6-0E41-8E7F-0F0BAE516BEF}">
      <dgm:prSet/>
      <dgm:spPr/>
      <dgm:t>
        <a:bodyPr/>
        <a:lstStyle/>
        <a:p>
          <a:endParaRPr lang="en-US"/>
        </a:p>
      </dgm:t>
    </dgm:pt>
    <dgm:pt modelId="{9ED27CEA-92D0-5D4B-A3BA-459557BB8915}" type="sibTrans" cxnId="{7537A463-B6B6-0E41-8E7F-0F0BAE516BEF}">
      <dgm:prSet/>
      <dgm:spPr/>
      <dgm:t>
        <a:bodyPr/>
        <a:lstStyle/>
        <a:p>
          <a:endParaRPr lang="en-US"/>
        </a:p>
      </dgm:t>
    </dgm:pt>
    <dgm:pt modelId="{B70D1EF9-DE46-8D4E-A700-EBD865DC26E8}">
      <dgm:prSet/>
      <dgm:spPr/>
      <dgm:t>
        <a:bodyPr/>
        <a:lstStyle/>
        <a:p>
          <a:r>
            <a:rPr lang="de-DE" dirty="0" err="1"/>
            <a:t>Increase</a:t>
          </a:r>
          <a:r>
            <a:rPr lang="de-DE" dirty="0"/>
            <a:t> </a:t>
          </a:r>
          <a:r>
            <a:rPr lang="de-DE" dirty="0" err="1"/>
            <a:t>dryland</a:t>
          </a:r>
          <a:r>
            <a:rPr lang="de-DE" dirty="0"/>
            <a:t> / </a:t>
          </a:r>
          <a:r>
            <a:rPr lang="de-DE" dirty="0" err="1"/>
            <a:t>scrubland</a:t>
          </a:r>
          <a:endParaRPr lang="de-DE" dirty="0"/>
        </a:p>
      </dgm:t>
    </dgm:pt>
    <dgm:pt modelId="{62EAEC7A-04C7-094F-B6BA-849FC8E0FDFD}" type="parTrans" cxnId="{9B0D6CC8-70E9-D342-B87D-6A3DD6C19B65}">
      <dgm:prSet/>
      <dgm:spPr/>
      <dgm:t>
        <a:bodyPr/>
        <a:lstStyle/>
        <a:p>
          <a:endParaRPr lang="en-US"/>
        </a:p>
      </dgm:t>
    </dgm:pt>
    <dgm:pt modelId="{AB6A1408-8F2C-4B41-8914-CB64FF4A9F2C}" type="sibTrans" cxnId="{9B0D6CC8-70E9-D342-B87D-6A3DD6C19B65}">
      <dgm:prSet/>
      <dgm:spPr/>
      <dgm:t>
        <a:bodyPr/>
        <a:lstStyle/>
        <a:p>
          <a:endParaRPr lang="en-US"/>
        </a:p>
      </dgm:t>
    </dgm:pt>
    <dgm:pt modelId="{20C1ECA4-3E3F-074F-B1E2-A8B6550FC4E2}">
      <dgm:prSet/>
      <dgm:spPr/>
      <dgm:t>
        <a:bodyPr/>
        <a:lstStyle/>
        <a:p>
          <a:r>
            <a:rPr lang="de-DE" dirty="0" err="1"/>
            <a:t>Affect</a:t>
          </a:r>
          <a:r>
            <a:rPr lang="de-DE" dirty="0"/>
            <a:t> </a:t>
          </a:r>
          <a:r>
            <a:rPr lang="de-DE" dirty="0" err="1"/>
            <a:t>trade</a:t>
          </a:r>
          <a:r>
            <a:rPr lang="de-DE" dirty="0"/>
            <a:t>, </a:t>
          </a:r>
          <a:r>
            <a:rPr lang="de-DE" dirty="0" err="1"/>
            <a:t>tourism</a:t>
          </a:r>
          <a:r>
            <a:rPr lang="de-DE" dirty="0"/>
            <a:t> </a:t>
          </a:r>
          <a:r>
            <a:rPr lang="de-DE" dirty="0" err="1"/>
            <a:t>and</a:t>
          </a:r>
          <a:r>
            <a:rPr lang="de-DE" dirty="0"/>
            <a:t> </a:t>
          </a:r>
          <a:r>
            <a:rPr lang="de-DE" dirty="0" err="1"/>
            <a:t>construction</a:t>
          </a:r>
          <a:endParaRPr lang="de-DE" dirty="0"/>
        </a:p>
      </dgm:t>
    </dgm:pt>
    <dgm:pt modelId="{C79655DD-B365-8F43-9DFC-88DF379968AB}" type="parTrans" cxnId="{54BE3374-7F94-B043-9253-3367B70F6C06}">
      <dgm:prSet/>
      <dgm:spPr/>
      <dgm:t>
        <a:bodyPr/>
        <a:lstStyle/>
        <a:p>
          <a:endParaRPr lang="en-US"/>
        </a:p>
      </dgm:t>
    </dgm:pt>
    <dgm:pt modelId="{577F74D9-9B95-5643-BCCF-AF28421E1E65}" type="sibTrans" cxnId="{54BE3374-7F94-B043-9253-3367B70F6C06}">
      <dgm:prSet/>
      <dgm:spPr/>
      <dgm:t>
        <a:bodyPr/>
        <a:lstStyle/>
        <a:p>
          <a:endParaRPr lang="en-US"/>
        </a:p>
      </dgm:t>
    </dgm:pt>
    <dgm:pt modelId="{394A9DC3-7788-E24E-9AC9-48A30E51CAD6}" type="pres">
      <dgm:prSet presAssocID="{BD68A470-EB3D-3E4E-A291-30B71FC676CC}" presName="linearFlow" presStyleCnt="0">
        <dgm:presLayoutVars>
          <dgm:dir/>
          <dgm:animLvl val="lvl"/>
          <dgm:resizeHandles val="exact"/>
        </dgm:presLayoutVars>
      </dgm:prSet>
      <dgm:spPr/>
    </dgm:pt>
    <dgm:pt modelId="{9F42630B-EE44-3E46-99FF-26683BF7D93C}" type="pres">
      <dgm:prSet presAssocID="{9618A446-A0B3-E747-B703-3C3C60FA19FE}" presName="composite" presStyleCnt="0"/>
      <dgm:spPr/>
    </dgm:pt>
    <dgm:pt modelId="{498E8A9B-3AEF-EC43-BBA0-0D7DD509500C}" type="pres">
      <dgm:prSet presAssocID="{9618A446-A0B3-E747-B703-3C3C60FA19FE}" presName="parTx" presStyleLbl="node1" presStyleIdx="0" presStyleCnt="3">
        <dgm:presLayoutVars>
          <dgm:chMax val="0"/>
          <dgm:chPref val="0"/>
          <dgm:bulletEnabled val="1"/>
        </dgm:presLayoutVars>
      </dgm:prSet>
      <dgm:spPr/>
    </dgm:pt>
    <dgm:pt modelId="{1597E0A1-D37D-DE48-BD9C-AAA70DEA7CE6}" type="pres">
      <dgm:prSet presAssocID="{9618A446-A0B3-E747-B703-3C3C60FA19FE}" presName="parSh" presStyleLbl="node1" presStyleIdx="0" presStyleCnt="3"/>
      <dgm:spPr/>
    </dgm:pt>
    <dgm:pt modelId="{D9D04B3E-B66A-994B-89CF-15D3B89C7B66}" type="pres">
      <dgm:prSet presAssocID="{9618A446-A0B3-E747-B703-3C3C60FA19FE}" presName="desTx" presStyleLbl="fgAcc1" presStyleIdx="0" presStyleCnt="3" custLinFactNeighborX="-2587" custLinFactNeighborY="729">
        <dgm:presLayoutVars>
          <dgm:bulletEnabled val="1"/>
        </dgm:presLayoutVars>
      </dgm:prSet>
      <dgm:spPr/>
    </dgm:pt>
    <dgm:pt modelId="{1160221A-B4E8-FA41-85A4-BF50B4FE7ED7}" type="pres">
      <dgm:prSet presAssocID="{417E7595-5146-EC4E-8639-31008B25738B}" presName="sibTrans" presStyleLbl="sibTrans2D1" presStyleIdx="0" presStyleCnt="2"/>
      <dgm:spPr/>
    </dgm:pt>
    <dgm:pt modelId="{67F8D0AB-BEE2-024E-83E1-FF9277835DC3}" type="pres">
      <dgm:prSet presAssocID="{417E7595-5146-EC4E-8639-31008B25738B}" presName="connTx" presStyleLbl="sibTrans2D1" presStyleIdx="0" presStyleCnt="2"/>
      <dgm:spPr/>
    </dgm:pt>
    <dgm:pt modelId="{8E5D0162-10CE-164F-B915-B1FC3C7DEE63}" type="pres">
      <dgm:prSet presAssocID="{B0FD1EF8-FFC8-FB4D-A73E-9638FB23FA77}" presName="composite" presStyleCnt="0"/>
      <dgm:spPr/>
    </dgm:pt>
    <dgm:pt modelId="{DF6F2C1A-F299-E542-ABD3-3FB0BAB9E926}" type="pres">
      <dgm:prSet presAssocID="{B0FD1EF8-FFC8-FB4D-A73E-9638FB23FA77}" presName="parTx" presStyleLbl="node1" presStyleIdx="0" presStyleCnt="3">
        <dgm:presLayoutVars>
          <dgm:chMax val="0"/>
          <dgm:chPref val="0"/>
          <dgm:bulletEnabled val="1"/>
        </dgm:presLayoutVars>
      </dgm:prSet>
      <dgm:spPr/>
    </dgm:pt>
    <dgm:pt modelId="{74D3B7F7-8158-8C47-8399-62163D79A3FC}" type="pres">
      <dgm:prSet presAssocID="{B0FD1EF8-FFC8-FB4D-A73E-9638FB23FA77}" presName="parSh" presStyleLbl="node1" presStyleIdx="1" presStyleCnt="3"/>
      <dgm:spPr/>
    </dgm:pt>
    <dgm:pt modelId="{D62FBC2C-5A2A-C540-B4F2-C136CDE52DF7}" type="pres">
      <dgm:prSet presAssocID="{B0FD1EF8-FFC8-FB4D-A73E-9638FB23FA77}" presName="desTx" presStyleLbl="fgAcc1" presStyleIdx="1" presStyleCnt="3">
        <dgm:presLayoutVars>
          <dgm:bulletEnabled val="1"/>
        </dgm:presLayoutVars>
      </dgm:prSet>
      <dgm:spPr/>
    </dgm:pt>
    <dgm:pt modelId="{CAC93F5B-0901-CF4C-A01B-E42FB8873B44}" type="pres">
      <dgm:prSet presAssocID="{88CEFF2E-F475-A642-9E4B-BB6EAB82B3F9}" presName="sibTrans" presStyleLbl="sibTrans2D1" presStyleIdx="1" presStyleCnt="2"/>
      <dgm:spPr/>
    </dgm:pt>
    <dgm:pt modelId="{4231A9BD-F5D2-4342-BC8C-34C8CBD38020}" type="pres">
      <dgm:prSet presAssocID="{88CEFF2E-F475-A642-9E4B-BB6EAB82B3F9}" presName="connTx" presStyleLbl="sibTrans2D1" presStyleIdx="1" presStyleCnt="2"/>
      <dgm:spPr/>
    </dgm:pt>
    <dgm:pt modelId="{B4D4A871-B2EA-6F40-AB35-A14D5F4AAA64}" type="pres">
      <dgm:prSet presAssocID="{CBFDAC88-B017-524A-9598-8FD54682A659}" presName="composite" presStyleCnt="0"/>
      <dgm:spPr/>
    </dgm:pt>
    <dgm:pt modelId="{F7DC6C9E-E1A0-DD48-9947-D50138807289}" type="pres">
      <dgm:prSet presAssocID="{CBFDAC88-B017-524A-9598-8FD54682A659}" presName="parTx" presStyleLbl="node1" presStyleIdx="1" presStyleCnt="3">
        <dgm:presLayoutVars>
          <dgm:chMax val="0"/>
          <dgm:chPref val="0"/>
          <dgm:bulletEnabled val="1"/>
        </dgm:presLayoutVars>
      </dgm:prSet>
      <dgm:spPr/>
    </dgm:pt>
    <dgm:pt modelId="{D7608AA4-4AC3-7349-B144-BD4FADA3D85B}" type="pres">
      <dgm:prSet presAssocID="{CBFDAC88-B017-524A-9598-8FD54682A659}" presName="parSh" presStyleLbl="node1" presStyleIdx="2" presStyleCnt="3"/>
      <dgm:spPr/>
    </dgm:pt>
    <dgm:pt modelId="{B48AEB4F-94B1-4548-B30B-9E8B30923028}" type="pres">
      <dgm:prSet presAssocID="{CBFDAC88-B017-524A-9598-8FD54682A659}" presName="desTx" presStyleLbl="fgAcc1" presStyleIdx="2" presStyleCnt="3">
        <dgm:presLayoutVars>
          <dgm:bulletEnabled val="1"/>
        </dgm:presLayoutVars>
      </dgm:prSet>
      <dgm:spPr/>
    </dgm:pt>
  </dgm:ptLst>
  <dgm:cxnLst>
    <dgm:cxn modelId="{6F5CC201-014D-A042-9EA7-0B3EBAD1DE1C}" type="presOf" srcId="{417E7595-5146-EC4E-8639-31008B25738B}" destId="{67F8D0AB-BEE2-024E-83E1-FF9277835DC3}" srcOrd="1" destOrd="0" presId="urn:microsoft.com/office/officeart/2005/8/layout/process3"/>
    <dgm:cxn modelId="{2F94D111-65B7-8347-943C-B065A5BF3A3B}" srcId="{BD68A470-EB3D-3E4E-A291-30B71FC676CC}" destId="{CBFDAC88-B017-524A-9598-8FD54682A659}" srcOrd="2" destOrd="0" parTransId="{770B298C-6853-7C45-85BE-ADD8CE4A73B8}" sibTransId="{02DF4D28-E97D-3948-B6FB-E2001CC7E97D}"/>
    <dgm:cxn modelId="{D7E19229-8290-1D44-A44B-4427CA8D3CB9}" type="presOf" srcId="{9618A446-A0B3-E747-B703-3C3C60FA19FE}" destId="{498E8A9B-3AEF-EC43-BBA0-0D7DD509500C}" srcOrd="0" destOrd="0" presId="urn:microsoft.com/office/officeart/2005/8/layout/process3"/>
    <dgm:cxn modelId="{7F5C1860-1C8F-2640-B9DC-5F0F64AF099F}" type="presOf" srcId="{B1A0D4B1-2C2D-BC40-BFE0-7B92CD2D15FD}" destId="{D9D04B3E-B66A-994B-89CF-15D3B89C7B66}" srcOrd="0" destOrd="1" presId="urn:microsoft.com/office/officeart/2005/8/layout/process3"/>
    <dgm:cxn modelId="{7537A463-B6B6-0E41-8E7F-0F0BAE516BEF}" srcId="{9618A446-A0B3-E747-B703-3C3C60FA19FE}" destId="{B1A0D4B1-2C2D-BC40-BFE0-7B92CD2D15FD}" srcOrd="1" destOrd="0" parTransId="{66D27FBD-B14B-454B-B41C-B9991E78F0CA}" sibTransId="{9ED27CEA-92D0-5D4B-A3BA-459557BB8915}"/>
    <dgm:cxn modelId="{ED016149-171F-D845-8768-DE6E6128833B}" type="presOf" srcId="{CBFDAC88-B017-524A-9598-8FD54682A659}" destId="{D7608AA4-4AC3-7349-B144-BD4FADA3D85B}" srcOrd="1" destOrd="0" presId="urn:microsoft.com/office/officeart/2005/8/layout/process3"/>
    <dgm:cxn modelId="{B1B19E52-1598-AD40-889F-4273D7DF0A1E}" type="presOf" srcId="{88CEFF2E-F475-A642-9E4B-BB6EAB82B3F9}" destId="{CAC93F5B-0901-CF4C-A01B-E42FB8873B44}" srcOrd="0" destOrd="0" presId="urn:microsoft.com/office/officeart/2005/8/layout/process3"/>
    <dgm:cxn modelId="{AF070774-424A-4747-BD4F-FFBECA36B117}" type="presOf" srcId="{985962B6-A386-8144-A20A-8370BF199C57}" destId="{D62FBC2C-5A2A-C540-B4F2-C136CDE52DF7}" srcOrd="0" destOrd="0" presId="urn:microsoft.com/office/officeart/2005/8/layout/process3"/>
    <dgm:cxn modelId="{54BE3374-7F94-B043-9253-3367B70F6C06}" srcId="{CBFDAC88-B017-524A-9598-8FD54682A659}" destId="{20C1ECA4-3E3F-074F-B1E2-A8B6550FC4E2}" srcOrd="1" destOrd="0" parTransId="{C79655DD-B365-8F43-9DFC-88DF379968AB}" sibTransId="{577F74D9-9B95-5643-BCCF-AF28421E1E65}"/>
    <dgm:cxn modelId="{6CCE7D57-E3AA-F44D-8943-E70166DEB658}" type="presOf" srcId="{9618A446-A0B3-E747-B703-3C3C60FA19FE}" destId="{1597E0A1-D37D-DE48-BD9C-AAA70DEA7CE6}" srcOrd="1" destOrd="0" presId="urn:microsoft.com/office/officeart/2005/8/layout/process3"/>
    <dgm:cxn modelId="{DE740F7C-5FBC-F84F-A0F1-CA67CFD877F7}" type="presOf" srcId="{B70D1EF9-DE46-8D4E-A700-EBD865DC26E8}" destId="{D62FBC2C-5A2A-C540-B4F2-C136CDE52DF7}" srcOrd="0" destOrd="1" presId="urn:microsoft.com/office/officeart/2005/8/layout/process3"/>
    <dgm:cxn modelId="{2D6DB586-1354-1348-B6EB-6D8B4915E555}" type="presOf" srcId="{BD68A470-EB3D-3E4E-A291-30B71FC676CC}" destId="{394A9DC3-7788-E24E-9AC9-48A30E51CAD6}" srcOrd="0" destOrd="0" presId="urn:microsoft.com/office/officeart/2005/8/layout/process3"/>
    <dgm:cxn modelId="{79F9F98B-2CFE-DE4B-AFB5-853E79C4CFD0}" srcId="{BD68A470-EB3D-3E4E-A291-30B71FC676CC}" destId="{B0FD1EF8-FFC8-FB4D-A73E-9638FB23FA77}" srcOrd="1" destOrd="0" parTransId="{90F5E539-84A7-1A47-8CA9-C18DEF23D176}" sibTransId="{88CEFF2E-F475-A642-9E4B-BB6EAB82B3F9}"/>
    <dgm:cxn modelId="{AD03D3A0-1F68-A846-A49A-01F9EE72578A}" type="presOf" srcId="{CBFDAC88-B017-524A-9598-8FD54682A659}" destId="{F7DC6C9E-E1A0-DD48-9947-D50138807289}" srcOrd="0" destOrd="0" presId="urn:microsoft.com/office/officeart/2005/8/layout/process3"/>
    <dgm:cxn modelId="{623A59A6-01F4-744A-B904-180496EAB834}" type="presOf" srcId="{20C1ECA4-3E3F-074F-B1E2-A8B6550FC4E2}" destId="{B48AEB4F-94B1-4548-B30B-9E8B30923028}" srcOrd="0" destOrd="1" presId="urn:microsoft.com/office/officeart/2005/8/layout/process3"/>
    <dgm:cxn modelId="{262CFEA7-1DBC-274A-B9CB-E52B6100AE3B}" srcId="{BD68A470-EB3D-3E4E-A291-30B71FC676CC}" destId="{9618A446-A0B3-E747-B703-3C3C60FA19FE}" srcOrd="0" destOrd="0" parTransId="{C6D91CA7-41F7-8749-9373-4CB4AC29A454}" sibTransId="{417E7595-5146-EC4E-8639-31008B25738B}"/>
    <dgm:cxn modelId="{5DF0E6B0-C56F-1849-BB7D-699D0AE237FF}" type="presOf" srcId="{BEF11C37-1AE1-A844-A7E4-10555EB7125B}" destId="{D9D04B3E-B66A-994B-89CF-15D3B89C7B66}" srcOrd="0" destOrd="0" presId="urn:microsoft.com/office/officeart/2005/8/layout/process3"/>
    <dgm:cxn modelId="{16A9C5BA-32A9-1241-BA9F-5B3A938A0C63}" type="presOf" srcId="{6DB2554F-8360-494F-90C7-384B13472726}" destId="{B48AEB4F-94B1-4548-B30B-9E8B30923028}" srcOrd="0" destOrd="0" presId="urn:microsoft.com/office/officeart/2005/8/layout/process3"/>
    <dgm:cxn modelId="{7B82DAC4-28AF-B14E-8EED-DCC0316E67E6}" type="presOf" srcId="{417E7595-5146-EC4E-8639-31008B25738B}" destId="{1160221A-B4E8-FA41-85A4-BF50B4FE7ED7}" srcOrd="0" destOrd="0" presId="urn:microsoft.com/office/officeart/2005/8/layout/process3"/>
    <dgm:cxn modelId="{9B0D6CC8-70E9-D342-B87D-6A3DD6C19B65}" srcId="{B0FD1EF8-FFC8-FB4D-A73E-9638FB23FA77}" destId="{B70D1EF9-DE46-8D4E-A700-EBD865DC26E8}" srcOrd="1" destOrd="0" parTransId="{62EAEC7A-04C7-094F-B6BA-849FC8E0FDFD}" sibTransId="{AB6A1408-8F2C-4B41-8914-CB64FF4A9F2C}"/>
    <dgm:cxn modelId="{DD841AD0-A38B-4440-BAE0-FC521FF2CC7F}" type="presOf" srcId="{B0FD1EF8-FFC8-FB4D-A73E-9638FB23FA77}" destId="{DF6F2C1A-F299-E542-ABD3-3FB0BAB9E926}" srcOrd="0" destOrd="0" presId="urn:microsoft.com/office/officeart/2005/8/layout/process3"/>
    <dgm:cxn modelId="{91FB65D1-3116-DB4B-AC4E-038A654D54D4}" type="presOf" srcId="{B0FD1EF8-FFC8-FB4D-A73E-9638FB23FA77}" destId="{74D3B7F7-8158-8C47-8399-62163D79A3FC}" srcOrd="1" destOrd="0" presId="urn:microsoft.com/office/officeart/2005/8/layout/process3"/>
    <dgm:cxn modelId="{26CE1FD9-E46E-F245-A9BF-375F4A9F854B}" srcId="{B0FD1EF8-FFC8-FB4D-A73E-9638FB23FA77}" destId="{985962B6-A386-8144-A20A-8370BF199C57}" srcOrd="0" destOrd="0" parTransId="{4CFEE9E0-71A3-F947-B1AE-F529EF9483D5}" sibTransId="{B03EEF5B-EF80-954B-8158-137C9E884709}"/>
    <dgm:cxn modelId="{626DB7E5-2F77-EB4B-AFD5-2969BD47409B}" type="presOf" srcId="{88CEFF2E-F475-A642-9E4B-BB6EAB82B3F9}" destId="{4231A9BD-F5D2-4342-BC8C-34C8CBD38020}" srcOrd="1" destOrd="0" presId="urn:microsoft.com/office/officeart/2005/8/layout/process3"/>
    <dgm:cxn modelId="{7C606DF4-1A9C-684B-BE17-14E25BF2E3C4}" srcId="{CBFDAC88-B017-524A-9598-8FD54682A659}" destId="{6DB2554F-8360-494F-90C7-384B13472726}" srcOrd="0" destOrd="0" parTransId="{2FFEAF6A-168D-A34D-A1EA-BF09CE6D388D}" sibTransId="{19E795C2-F1AF-9E41-9EDB-A82BC946AE8D}"/>
    <dgm:cxn modelId="{D195D5F7-ABAF-7043-A065-B318D4F576B4}" srcId="{9618A446-A0B3-E747-B703-3C3C60FA19FE}" destId="{BEF11C37-1AE1-A844-A7E4-10555EB7125B}" srcOrd="0" destOrd="0" parTransId="{DDC60E08-D64C-6849-B0F1-1CEDFFA16FC4}" sibTransId="{EA9FC1D6-2D4C-7F47-B217-C21BE757B4AE}"/>
    <dgm:cxn modelId="{A3D86E2B-B367-624F-A771-5F4712537811}" type="presParOf" srcId="{394A9DC3-7788-E24E-9AC9-48A30E51CAD6}" destId="{9F42630B-EE44-3E46-99FF-26683BF7D93C}" srcOrd="0" destOrd="0" presId="urn:microsoft.com/office/officeart/2005/8/layout/process3"/>
    <dgm:cxn modelId="{ECEDC5EB-9E13-864E-B2C7-FF6A6F77AB78}" type="presParOf" srcId="{9F42630B-EE44-3E46-99FF-26683BF7D93C}" destId="{498E8A9B-3AEF-EC43-BBA0-0D7DD509500C}" srcOrd="0" destOrd="0" presId="urn:microsoft.com/office/officeart/2005/8/layout/process3"/>
    <dgm:cxn modelId="{76BA1687-51D7-0E4E-84AB-F946B460D08F}" type="presParOf" srcId="{9F42630B-EE44-3E46-99FF-26683BF7D93C}" destId="{1597E0A1-D37D-DE48-BD9C-AAA70DEA7CE6}" srcOrd="1" destOrd="0" presId="urn:microsoft.com/office/officeart/2005/8/layout/process3"/>
    <dgm:cxn modelId="{57B17C49-BC80-8549-A367-1D9B0E3AB832}" type="presParOf" srcId="{9F42630B-EE44-3E46-99FF-26683BF7D93C}" destId="{D9D04B3E-B66A-994B-89CF-15D3B89C7B66}" srcOrd="2" destOrd="0" presId="urn:microsoft.com/office/officeart/2005/8/layout/process3"/>
    <dgm:cxn modelId="{EA6FA437-0FA1-4243-A06B-6DBD554EAD50}" type="presParOf" srcId="{394A9DC3-7788-E24E-9AC9-48A30E51CAD6}" destId="{1160221A-B4E8-FA41-85A4-BF50B4FE7ED7}" srcOrd="1" destOrd="0" presId="urn:microsoft.com/office/officeart/2005/8/layout/process3"/>
    <dgm:cxn modelId="{353FBA81-DE97-E14D-A41C-DEBFAEF89325}" type="presParOf" srcId="{1160221A-B4E8-FA41-85A4-BF50B4FE7ED7}" destId="{67F8D0AB-BEE2-024E-83E1-FF9277835DC3}" srcOrd="0" destOrd="0" presId="urn:microsoft.com/office/officeart/2005/8/layout/process3"/>
    <dgm:cxn modelId="{8DEA1467-ECD0-B548-A47C-4494B6D17FDA}" type="presParOf" srcId="{394A9DC3-7788-E24E-9AC9-48A30E51CAD6}" destId="{8E5D0162-10CE-164F-B915-B1FC3C7DEE63}" srcOrd="2" destOrd="0" presId="urn:microsoft.com/office/officeart/2005/8/layout/process3"/>
    <dgm:cxn modelId="{9A283099-4514-2F4E-8F15-C8E0E0A335E4}" type="presParOf" srcId="{8E5D0162-10CE-164F-B915-B1FC3C7DEE63}" destId="{DF6F2C1A-F299-E542-ABD3-3FB0BAB9E926}" srcOrd="0" destOrd="0" presId="urn:microsoft.com/office/officeart/2005/8/layout/process3"/>
    <dgm:cxn modelId="{C93AD074-18EF-D642-A1C7-17397E91984A}" type="presParOf" srcId="{8E5D0162-10CE-164F-B915-B1FC3C7DEE63}" destId="{74D3B7F7-8158-8C47-8399-62163D79A3FC}" srcOrd="1" destOrd="0" presId="urn:microsoft.com/office/officeart/2005/8/layout/process3"/>
    <dgm:cxn modelId="{0A7E0B9C-7D5C-E045-A972-AA61E9D626A3}" type="presParOf" srcId="{8E5D0162-10CE-164F-B915-B1FC3C7DEE63}" destId="{D62FBC2C-5A2A-C540-B4F2-C136CDE52DF7}" srcOrd="2" destOrd="0" presId="urn:microsoft.com/office/officeart/2005/8/layout/process3"/>
    <dgm:cxn modelId="{297359F5-0553-BB4F-9FAF-42778D50EF1E}" type="presParOf" srcId="{394A9DC3-7788-E24E-9AC9-48A30E51CAD6}" destId="{CAC93F5B-0901-CF4C-A01B-E42FB8873B44}" srcOrd="3" destOrd="0" presId="urn:microsoft.com/office/officeart/2005/8/layout/process3"/>
    <dgm:cxn modelId="{03B06FA1-3BB1-6640-992A-D2C0D39BF740}" type="presParOf" srcId="{CAC93F5B-0901-CF4C-A01B-E42FB8873B44}" destId="{4231A9BD-F5D2-4342-BC8C-34C8CBD38020}" srcOrd="0" destOrd="0" presId="urn:microsoft.com/office/officeart/2005/8/layout/process3"/>
    <dgm:cxn modelId="{F6F16B7A-451F-9849-A467-C2FCF60FA42C}" type="presParOf" srcId="{394A9DC3-7788-E24E-9AC9-48A30E51CAD6}" destId="{B4D4A871-B2EA-6F40-AB35-A14D5F4AAA64}" srcOrd="4" destOrd="0" presId="urn:microsoft.com/office/officeart/2005/8/layout/process3"/>
    <dgm:cxn modelId="{ED548A3E-190E-C947-8F0C-2D7CC10B7EA4}" type="presParOf" srcId="{B4D4A871-B2EA-6F40-AB35-A14D5F4AAA64}" destId="{F7DC6C9E-E1A0-DD48-9947-D50138807289}" srcOrd="0" destOrd="0" presId="urn:microsoft.com/office/officeart/2005/8/layout/process3"/>
    <dgm:cxn modelId="{44CC8D75-881C-6F48-BCDF-62055C81F813}" type="presParOf" srcId="{B4D4A871-B2EA-6F40-AB35-A14D5F4AAA64}" destId="{D7608AA4-4AC3-7349-B144-BD4FADA3D85B}" srcOrd="1" destOrd="0" presId="urn:microsoft.com/office/officeart/2005/8/layout/process3"/>
    <dgm:cxn modelId="{97F24E3D-EDB4-514C-90D9-D30FC048B2C5}" type="presParOf" srcId="{B4D4A871-B2EA-6F40-AB35-A14D5F4AAA64}" destId="{B48AEB4F-94B1-4548-B30B-9E8B30923028}"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97E0A1-D37D-DE48-BD9C-AAA70DEA7CE6}">
      <dsp:nvSpPr>
        <dsp:cNvPr id="0" name=""/>
        <dsp:cNvSpPr/>
      </dsp:nvSpPr>
      <dsp:spPr>
        <a:xfrm>
          <a:off x="5689" y="1515672"/>
          <a:ext cx="2586770" cy="146355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95250" numCol="1" spcCol="1270" anchor="t" anchorCtr="0">
          <a:noAutofit/>
        </a:bodyPr>
        <a:lstStyle/>
        <a:p>
          <a:pPr marL="0" lvl="0" indent="0" algn="l" defTabSz="1111250">
            <a:lnSpc>
              <a:spcPct val="90000"/>
            </a:lnSpc>
            <a:spcBef>
              <a:spcPct val="0"/>
            </a:spcBef>
            <a:spcAft>
              <a:spcPct val="35000"/>
            </a:spcAft>
            <a:buNone/>
          </a:pPr>
          <a:r>
            <a:rPr lang="en-US" sz="2500" kern="1200" dirty="0"/>
            <a:t>For species</a:t>
          </a:r>
        </a:p>
      </dsp:txBody>
      <dsp:txXfrm>
        <a:off x="5689" y="1515672"/>
        <a:ext cx="2586770" cy="975700"/>
      </dsp:txXfrm>
    </dsp:sp>
    <dsp:sp modelId="{D9D04B3E-B66A-994B-89CF-15D3B89C7B66}">
      <dsp:nvSpPr>
        <dsp:cNvPr id="0" name=""/>
        <dsp:cNvSpPr/>
      </dsp:nvSpPr>
      <dsp:spPr>
        <a:xfrm>
          <a:off x="468589" y="2511056"/>
          <a:ext cx="2586770" cy="270000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0" tIns="177800" rIns="177800" bIns="177800" numCol="1" spcCol="1270" anchor="t" anchorCtr="0">
          <a:noAutofit/>
        </a:bodyPr>
        <a:lstStyle/>
        <a:p>
          <a:pPr marL="228600" lvl="1" indent="-228600" algn="l" defTabSz="1111250">
            <a:lnSpc>
              <a:spcPct val="90000"/>
            </a:lnSpc>
            <a:spcBef>
              <a:spcPct val="0"/>
            </a:spcBef>
            <a:spcAft>
              <a:spcPct val="15000"/>
            </a:spcAft>
            <a:buChar char="•"/>
          </a:pPr>
          <a:r>
            <a:rPr lang="de-DE" sz="2500" kern="1200" dirty="0" err="1"/>
            <a:t>Heat-related</a:t>
          </a:r>
          <a:r>
            <a:rPr lang="de-DE" sz="2500" kern="1200" dirty="0"/>
            <a:t> stress </a:t>
          </a:r>
          <a:r>
            <a:rPr lang="de-DE" sz="2500" kern="1200" dirty="0" err="1"/>
            <a:t>and</a:t>
          </a:r>
          <a:r>
            <a:rPr lang="de-DE" sz="2500" kern="1200" dirty="0"/>
            <a:t> </a:t>
          </a:r>
          <a:r>
            <a:rPr lang="de-DE" sz="2500" kern="1200" dirty="0" err="1"/>
            <a:t>mortality</a:t>
          </a:r>
          <a:endParaRPr lang="en-US" sz="2500" kern="1200" dirty="0"/>
        </a:p>
        <a:p>
          <a:pPr marL="228600" lvl="1" indent="-228600" algn="l" defTabSz="1111250">
            <a:lnSpc>
              <a:spcPct val="90000"/>
            </a:lnSpc>
            <a:spcBef>
              <a:spcPct val="0"/>
            </a:spcBef>
            <a:spcAft>
              <a:spcPct val="15000"/>
            </a:spcAft>
            <a:buChar char="•"/>
          </a:pPr>
          <a:r>
            <a:rPr lang="de-DE" sz="2500" kern="1200" dirty="0"/>
            <a:t>Change </a:t>
          </a:r>
          <a:r>
            <a:rPr lang="de-DE" sz="2500" kern="1200" dirty="0" err="1"/>
            <a:t>species</a:t>
          </a:r>
          <a:r>
            <a:rPr lang="de-DE" sz="2500" kern="1200" dirty="0"/>
            <a:t> </a:t>
          </a:r>
          <a:r>
            <a:rPr lang="de-DE" sz="2500" kern="1200" dirty="0" err="1"/>
            <a:t>distributions</a:t>
          </a:r>
          <a:endParaRPr lang="de-DE" sz="2500" kern="1200" dirty="0"/>
        </a:p>
      </dsp:txBody>
      <dsp:txXfrm>
        <a:off x="544353" y="2586820"/>
        <a:ext cx="2435242" cy="2548472"/>
      </dsp:txXfrm>
    </dsp:sp>
    <dsp:sp modelId="{1160221A-B4E8-FA41-85A4-BF50B4FE7ED7}">
      <dsp:nvSpPr>
        <dsp:cNvPr id="0" name=""/>
        <dsp:cNvSpPr/>
      </dsp:nvSpPr>
      <dsp:spPr>
        <a:xfrm>
          <a:off x="2984605" y="1681507"/>
          <a:ext cx="831347" cy="644031"/>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2984605" y="1810313"/>
        <a:ext cx="638138" cy="386419"/>
      </dsp:txXfrm>
    </dsp:sp>
    <dsp:sp modelId="{74D3B7F7-8158-8C47-8399-62163D79A3FC}">
      <dsp:nvSpPr>
        <dsp:cNvPr id="0" name=""/>
        <dsp:cNvSpPr/>
      </dsp:nvSpPr>
      <dsp:spPr>
        <a:xfrm>
          <a:off x="4161040" y="1515672"/>
          <a:ext cx="2586770" cy="1463550"/>
        </a:xfrm>
        <a:prstGeom prst="roundRect">
          <a:avLst>
            <a:gd name="adj" fmla="val 1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95250" numCol="1" spcCol="1270" anchor="t" anchorCtr="0">
          <a:noAutofit/>
        </a:bodyPr>
        <a:lstStyle/>
        <a:p>
          <a:pPr marL="0" lvl="0" indent="0" algn="l" defTabSz="1111250">
            <a:lnSpc>
              <a:spcPct val="90000"/>
            </a:lnSpc>
            <a:spcBef>
              <a:spcPct val="0"/>
            </a:spcBef>
            <a:spcAft>
              <a:spcPct val="35000"/>
            </a:spcAft>
            <a:buNone/>
          </a:pPr>
          <a:r>
            <a:rPr lang="en-US" sz="2500" kern="1200" dirty="0"/>
            <a:t>For habitats/land cover</a:t>
          </a:r>
        </a:p>
      </dsp:txBody>
      <dsp:txXfrm>
        <a:off x="4161040" y="1515672"/>
        <a:ext cx="2586770" cy="975700"/>
      </dsp:txXfrm>
    </dsp:sp>
    <dsp:sp modelId="{D62FBC2C-5A2A-C540-B4F2-C136CDE52DF7}">
      <dsp:nvSpPr>
        <dsp:cNvPr id="0" name=""/>
        <dsp:cNvSpPr/>
      </dsp:nvSpPr>
      <dsp:spPr>
        <a:xfrm>
          <a:off x="4690860" y="2491373"/>
          <a:ext cx="2586770" cy="270000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0" tIns="177800" rIns="177800" bIns="177800" numCol="1" spcCol="1270" anchor="t" anchorCtr="0">
          <a:noAutofit/>
        </a:bodyPr>
        <a:lstStyle/>
        <a:p>
          <a:pPr marL="228600" lvl="1" indent="-228600" algn="l" defTabSz="1111250">
            <a:lnSpc>
              <a:spcPct val="90000"/>
            </a:lnSpc>
            <a:spcBef>
              <a:spcPct val="0"/>
            </a:spcBef>
            <a:spcAft>
              <a:spcPct val="15000"/>
            </a:spcAft>
            <a:buChar char="•"/>
          </a:pPr>
          <a:r>
            <a:rPr lang="de-DE" sz="2500" kern="1200" dirty="0" err="1"/>
            <a:t>Reduce</a:t>
          </a:r>
          <a:r>
            <a:rPr lang="de-DE" sz="2500" kern="1200" dirty="0"/>
            <a:t> high </a:t>
          </a:r>
          <a:r>
            <a:rPr lang="de-DE" sz="2500" kern="1200" dirty="0" err="1"/>
            <a:t>elevation</a:t>
          </a:r>
          <a:r>
            <a:rPr lang="de-DE" sz="2500" kern="1200" dirty="0"/>
            <a:t> </a:t>
          </a:r>
          <a:r>
            <a:rPr lang="de-DE" sz="2500" kern="1200" dirty="0" err="1"/>
            <a:t>habitats</a:t>
          </a:r>
          <a:endParaRPr lang="en-US" sz="2500" kern="1200" dirty="0"/>
        </a:p>
        <a:p>
          <a:pPr marL="228600" lvl="1" indent="-228600" algn="l" defTabSz="1111250">
            <a:lnSpc>
              <a:spcPct val="90000"/>
            </a:lnSpc>
            <a:spcBef>
              <a:spcPct val="0"/>
            </a:spcBef>
            <a:spcAft>
              <a:spcPct val="15000"/>
            </a:spcAft>
            <a:buChar char="•"/>
          </a:pPr>
          <a:r>
            <a:rPr lang="de-DE" sz="2500" kern="1200" dirty="0" err="1"/>
            <a:t>Increase</a:t>
          </a:r>
          <a:r>
            <a:rPr lang="de-DE" sz="2500" kern="1200" dirty="0"/>
            <a:t> </a:t>
          </a:r>
          <a:r>
            <a:rPr lang="de-DE" sz="2500" kern="1200" dirty="0" err="1"/>
            <a:t>dryland</a:t>
          </a:r>
          <a:r>
            <a:rPr lang="de-DE" sz="2500" kern="1200" dirty="0"/>
            <a:t> / </a:t>
          </a:r>
          <a:r>
            <a:rPr lang="de-DE" sz="2500" kern="1200" dirty="0" err="1"/>
            <a:t>scrubland</a:t>
          </a:r>
          <a:endParaRPr lang="de-DE" sz="2500" kern="1200" dirty="0"/>
        </a:p>
      </dsp:txBody>
      <dsp:txXfrm>
        <a:off x="4766624" y="2567137"/>
        <a:ext cx="2435242" cy="2548472"/>
      </dsp:txXfrm>
    </dsp:sp>
    <dsp:sp modelId="{CAC93F5B-0901-CF4C-A01B-E42FB8873B44}">
      <dsp:nvSpPr>
        <dsp:cNvPr id="0" name=""/>
        <dsp:cNvSpPr/>
      </dsp:nvSpPr>
      <dsp:spPr>
        <a:xfrm>
          <a:off x="7139956" y="1681507"/>
          <a:ext cx="831347" cy="644031"/>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139956" y="1810313"/>
        <a:ext cx="638138" cy="386419"/>
      </dsp:txXfrm>
    </dsp:sp>
    <dsp:sp modelId="{D7608AA4-4AC3-7349-B144-BD4FADA3D85B}">
      <dsp:nvSpPr>
        <dsp:cNvPr id="0" name=""/>
        <dsp:cNvSpPr/>
      </dsp:nvSpPr>
      <dsp:spPr>
        <a:xfrm>
          <a:off x="8316391" y="1515672"/>
          <a:ext cx="2586770" cy="1463550"/>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95250" numCol="1" spcCol="1270" anchor="t" anchorCtr="0">
          <a:noAutofit/>
        </a:bodyPr>
        <a:lstStyle/>
        <a:p>
          <a:pPr marL="0" lvl="0" indent="0" algn="l" defTabSz="1111250">
            <a:lnSpc>
              <a:spcPct val="90000"/>
            </a:lnSpc>
            <a:spcBef>
              <a:spcPct val="0"/>
            </a:spcBef>
            <a:spcAft>
              <a:spcPct val="35000"/>
            </a:spcAft>
            <a:buNone/>
          </a:pPr>
          <a:r>
            <a:rPr lang="en-US" sz="2500" kern="1200" dirty="0"/>
            <a:t>For people and human activities</a:t>
          </a:r>
        </a:p>
      </dsp:txBody>
      <dsp:txXfrm>
        <a:off x="8316391" y="1515672"/>
        <a:ext cx="2586770" cy="975700"/>
      </dsp:txXfrm>
    </dsp:sp>
    <dsp:sp modelId="{B48AEB4F-94B1-4548-B30B-9E8B30923028}">
      <dsp:nvSpPr>
        <dsp:cNvPr id="0" name=""/>
        <dsp:cNvSpPr/>
      </dsp:nvSpPr>
      <dsp:spPr>
        <a:xfrm>
          <a:off x="8846212" y="2491373"/>
          <a:ext cx="2586770" cy="270000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0" tIns="177800" rIns="177800" bIns="177800" numCol="1" spcCol="1270" anchor="t" anchorCtr="0">
          <a:noAutofit/>
        </a:bodyPr>
        <a:lstStyle/>
        <a:p>
          <a:pPr marL="228600" lvl="1" indent="-228600" algn="l" defTabSz="1111250">
            <a:lnSpc>
              <a:spcPct val="90000"/>
            </a:lnSpc>
            <a:spcBef>
              <a:spcPct val="0"/>
            </a:spcBef>
            <a:spcAft>
              <a:spcPct val="15000"/>
            </a:spcAft>
            <a:buChar char="•"/>
          </a:pPr>
          <a:r>
            <a:rPr lang="de-DE" sz="2500" kern="1200" dirty="0" err="1"/>
            <a:t>Heat-related</a:t>
          </a:r>
          <a:r>
            <a:rPr lang="de-DE" sz="2500" kern="1200" dirty="0"/>
            <a:t> stress </a:t>
          </a:r>
          <a:r>
            <a:rPr lang="de-DE" sz="2500" kern="1200" dirty="0" err="1"/>
            <a:t>and</a:t>
          </a:r>
          <a:r>
            <a:rPr lang="de-DE" sz="2500" kern="1200" dirty="0"/>
            <a:t> </a:t>
          </a:r>
          <a:r>
            <a:rPr lang="de-DE" sz="2500" kern="1200" dirty="0" err="1"/>
            <a:t>mortality</a:t>
          </a:r>
          <a:endParaRPr lang="en-US" sz="2500" kern="1200" dirty="0"/>
        </a:p>
        <a:p>
          <a:pPr marL="228600" lvl="1" indent="-228600" algn="l" defTabSz="1111250">
            <a:lnSpc>
              <a:spcPct val="90000"/>
            </a:lnSpc>
            <a:spcBef>
              <a:spcPct val="0"/>
            </a:spcBef>
            <a:spcAft>
              <a:spcPct val="15000"/>
            </a:spcAft>
            <a:buChar char="•"/>
          </a:pPr>
          <a:r>
            <a:rPr lang="de-DE" sz="2500" kern="1200" dirty="0" err="1"/>
            <a:t>Affect</a:t>
          </a:r>
          <a:r>
            <a:rPr lang="de-DE" sz="2500" kern="1200" dirty="0"/>
            <a:t> </a:t>
          </a:r>
          <a:r>
            <a:rPr lang="de-DE" sz="2500" kern="1200" dirty="0" err="1"/>
            <a:t>trade</a:t>
          </a:r>
          <a:r>
            <a:rPr lang="de-DE" sz="2500" kern="1200" dirty="0"/>
            <a:t>, </a:t>
          </a:r>
          <a:r>
            <a:rPr lang="de-DE" sz="2500" kern="1200" dirty="0" err="1"/>
            <a:t>tourism</a:t>
          </a:r>
          <a:r>
            <a:rPr lang="de-DE" sz="2500" kern="1200" dirty="0"/>
            <a:t> </a:t>
          </a:r>
          <a:r>
            <a:rPr lang="de-DE" sz="2500" kern="1200" dirty="0" err="1"/>
            <a:t>and</a:t>
          </a:r>
          <a:r>
            <a:rPr lang="de-DE" sz="2500" kern="1200" dirty="0"/>
            <a:t> </a:t>
          </a:r>
          <a:r>
            <a:rPr lang="de-DE" sz="2500" kern="1200" dirty="0" err="1"/>
            <a:t>construction</a:t>
          </a:r>
          <a:endParaRPr lang="de-DE" sz="2500" kern="1200" dirty="0"/>
        </a:p>
      </dsp:txBody>
      <dsp:txXfrm>
        <a:off x="8921976" y="2567137"/>
        <a:ext cx="2435242" cy="25484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97E0A1-D37D-DE48-BD9C-AAA70DEA7CE6}">
      <dsp:nvSpPr>
        <dsp:cNvPr id="0" name=""/>
        <dsp:cNvSpPr/>
      </dsp:nvSpPr>
      <dsp:spPr>
        <a:xfrm>
          <a:off x="5689" y="1337872"/>
          <a:ext cx="2586770" cy="146355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95250" numCol="1" spcCol="1270" anchor="t" anchorCtr="0">
          <a:noAutofit/>
        </a:bodyPr>
        <a:lstStyle/>
        <a:p>
          <a:pPr marL="0" lvl="0" indent="0" algn="l" defTabSz="1111250">
            <a:lnSpc>
              <a:spcPct val="90000"/>
            </a:lnSpc>
            <a:spcBef>
              <a:spcPct val="0"/>
            </a:spcBef>
            <a:spcAft>
              <a:spcPct val="35000"/>
            </a:spcAft>
            <a:buNone/>
          </a:pPr>
          <a:r>
            <a:rPr lang="en-US" sz="2500" kern="1200" dirty="0"/>
            <a:t>For species</a:t>
          </a:r>
        </a:p>
      </dsp:txBody>
      <dsp:txXfrm>
        <a:off x="5689" y="1337872"/>
        <a:ext cx="2586770" cy="975700"/>
      </dsp:txXfrm>
    </dsp:sp>
    <dsp:sp modelId="{D9D04B3E-B66A-994B-89CF-15D3B89C7B66}">
      <dsp:nvSpPr>
        <dsp:cNvPr id="0" name=""/>
        <dsp:cNvSpPr/>
      </dsp:nvSpPr>
      <dsp:spPr>
        <a:xfrm>
          <a:off x="468589" y="2333256"/>
          <a:ext cx="2586770" cy="270000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0" tIns="177800" rIns="177800" bIns="177800" numCol="1" spcCol="1270" anchor="t" anchorCtr="0">
          <a:noAutofit/>
        </a:bodyPr>
        <a:lstStyle/>
        <a:p>
          <a:pPr marL="228600" lvl="1" indent="-228600" algn="l" defTabSz="1111250">
            <a:lnSpc>
              <a:spcPct val="90000"/>
            </a:lnSpc>
            <a:spcBef>
              <a:spcPct val="0"/>
            </a:spcBef>
            <a:spcAft>
              <a:spcPct val="15000"/>
            </a:spcAft>
            <a:buChar char="•"/>
          </a:pPr>
          <a:r>
            <a:rPr lang="de-DE" sz="2500" kern="1200" dirty="0" err="1"/>
            <a:t>Heat-related</a:t>
          </a:r>
          <a:r>
            <a:rPr lang="de-DE" sz="2500" kern="1200" dirty="0"/>
            <a:t> stress </a:t>
          </a:r>
          <a:r>
            <a:rPr lang="de-DE" sz="2500" kern="1200" dirty="0" err="1"/>
            <a:t>and</a:t>
          </a:r>
          <a:r>
            <a:rPr lang="de-DE" sz="2500" kern="1200" dirty="0"/>
            <a:t> </a:t>
          </a:r>
          <a:r>
            <a:rPr lang="de-DE" sz="2500" kern="1200" dirty="0" err="1"/>
            <a:t>mortality</a:t>
          </a:r>
          <a:endParaRPr lang="en-US" sz="2500" kern="1200" dirty="0"/>
        </a:p>
        <a:p>
          <a:pPr marL="228600" lvl="1" indent="-228600" algn="l" defTabSz="1111250">
            <a:lnSpc>
              <a:spcPct val="90000"/>
            </a:lnSpc>
            <a:spcBef>
              <a:spcPct val="0"/>
            </a:spcBef>
            <a:spcAft>
              <a:spcPct val="15000"/>
            </a:spcAft>
            <a:buChar char="•"/>
          </a:pPr>
          <a:r>
            <a:rPr lang="de-DE" sz="2500" kern="1200" dirty="0"/>
            <a:t>Change </a:t>
          </a:r>
          <a:r>
            <a:rPr lang="de-DE" sz="2500" kern="1200" dirty="0" err="1"/>
            <a:t>species</a:t>
          </a:r>
          <a:r>
            <a:rPr lang="de-DE" sz="2500" kern="1200" dirty="0"/>
            <a:t> </a:t>
          </a:r>
          <a:r>
            <a:rPr lang="de-DE" sz="2500" kern="1200" dirty="0" err="1"/>
            <a:t>distributions</a:t>
          </a:r>
          <a:endParaRPr lang="de-DE" sz="2500" kern="1200" dirty="0"/>
        </a:p>
      </dsp:txBody>
      <dsp:txXfrm>
        <a:off x="544353" y="2409020"/>
        <a:ext cx="2435242" cy="2548472"/>
      </dsp:txXfrm>
    </dsp:sp>
    <dsp:sp modelId="{1160221A-B4E8-FA41-85A4-BF50B4FE7ED7}">
      <dsp:nvSpPr>
        <dsp:cNvPr id="0" name=""/>
        <dsp:cNvSpPr/>
      </dsp:nvSpPr>
      <dsp:spPr>
        <a:xfrm>
          <a:off x="2984605" y="1503707"/>
          <a:ext cx="831347" cy="644031"/>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2984605" y="1632513"/>
        <a:ext cx="638138" cy="386419"/>
      </dsp:txXfrm>
    </dsp:sp>
    <dsp:sp modelId="{74D3B7F7-8158-8C47-8399-62163D79A3FC}">
      <dsp:nvSpPr>
        <dsp:cNvPr id="0" name=""/>
        <dsp:cNvSpPr/>
      </dsp:nvSpPr>
      <dsp:spPr>
        <a:xfrm>
          <a:off x="4161040" y="1337872"/>
          <a:ext cx="2586770" cy="1463550"/>
        </a:xfrm>
        <a:prstGeom prst="roundRect">
          <a:avLst>
            <a:gd name="adj" fmla="val 1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95250" numCol="1" spcCol="1270" anchor="t" anchorCtr="0">
          <a:noAutofit/>
        </a:bodyPr>
        <a:lstStyle/>
        <a:p>
          <a:pPr marL="0" lvl="0" indent="0" algn="l" defTabSz="1111250">
            <a:lnSpc>
              <a:spcPct val="90000"/>
            </a:lnSpc>
            <a:spcBef>
              <a:spcPct val="0"/>
            </a:spcBef>
            <a:spcAft>
              <a:spcPct val="35000"/>
            </a:spcAft>
            <a:buNone/>
          </a:pPr>
          <a:r>
            <a:rPr lang="en-US" sz="2500" kern="1200" dirty="0"/>
            <a:t>For habitats/land cover</a:t>
          </a:r>
        </a:p>
      </dsp:txBody>
      <dsp:txXfrm>
        <a:off x="4161040" y="1337872"/>
        <a:ext cx="2586770" cy="975700"/>
      </dsp:txXfrm>
    </dsp:sp>
    <dsp:sp modelId="{D62FBC2C-5A2A-C540-B4F2-C136CDE52DF7}">
      <dsp:nvSpPr>
        <dsp:cNvPr id="0" name=""/>
        <dsp:cNvSpPr/>
      </dsp:nvSpPr>
      <dsp:spPr>
        <a:xfrm>
          <a:off x="4690860" y="2313573"/>
          <a:ext cx="2586770" cy="270000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0" tIns="177800" rIns="177800" bIns="177800" numCol="1" spcCol="1270" anchor="t" anchorCtr="0">
          <a:noAutofit/>
        </a:bodyPr>
        <a:lstStyle/>
        <a:p>
          <a:pPr marL="228600" lvl="1" indent="-228600" algn="l" defTabSz="1111250">
            <a:lnSpc>
              <a:spcPct val="90000"/>
            </a:lnSpc>
            <a:spcBef>
              <a:spcPct val="0"/>
            </a:spcBef>
            <a:spcAft>
              <a:spcPct val="15000"/>
            </a:spcAft>
            <a:buChar char="•"/>
          </a:pPr>
          <a:r>
            <a:rPr lang="de-DE" sz="2500" kern="1200" dirty="0" err="1"/>
            <a:t>Reduce</a:t>
          </a:r>
          <a:r>
            <a:rPr lang="de-DE" sz="2500" kern="1200" dirty="0"/>
            <a:t> high </a:t>
          </a:r>
          <a:r>
            <a:rPr lang="de-DE" sz="2500" kern="1200" dirty="0" err="1"/>
            <a:t>elevation</a:t>
          </a:r>
          <a:r>
            <a:rPr lang="de-DE" sz="2500" kern="1200" dirty="0"/>
            <a:t> </a:t>
          </a:r>
          <a:r>
            <a:rPr lang="de-DE" sz="2500" kern="1200" dirty="0" err="1"/>
            <a:t>habitats</a:t>
          </a:r>
          <a:endParaRPr lang="en-US" sz="2500" kern="1200" dirty="0"/>
        </a:p>
        <a:p>
          <a:pPr marL="228600" lvl="1" indent="-228600" algn="l" defTabSz="1111250">
            <a:lnSpc>
              <a:spcPct val="90000"/>
            </a:lnSpc>
            <a:spcBef>
              <a:spcPct val="0"/>
            </a:spcBef>
            <a:spcAft>
              <a:spcPct val="15000"/>
            </a:spcAft>
            <a:buChar char="•"/>
          </a:pPr>
          <a:r>
            <a:rPr lang="de-DE" sz="2500" kern="1200" dirty="0" err="1"/>
            <a:t>Increase</a:t>
          </a:r>
          <a:r>
            <a:rPr lang="de-DE" sz="2500" kern="1200" dirty="0"/>
            <a:t> </a:t>
          </a:r>
          <a:r>
            <a:rPr lang="de-DE" sz="2500" kern="1200" dirty="0" err="1"/>
            <a:t>dryland</a:t>
          </a:r>
          <a:r>
            <a:rPr lang="de-DE" sz="2500" kern="1200" dirty="0"/>
            <a:t> / </a:t>
          </a:r>
          <a:r>
            <a:rPr lang="de-DE" sz="2500" kern="1200" dirty="0" err="1"/>
            <a:t>scrubland</a:t>
          </a:r>
          <a:endParaRPr lang="de-DE" sz="2500" kern="1200" dirty="0"/>
        </a:p>
      </dsp:txBody>
      <dsp:txXfrm>
        <a:off x="4766624" y="2389337"/>
        <a:ext cx="2435242" cy="2548472"/>
      </dsp:txXfrm>
    </dsp:sp>
    <dsp:sp modelId="{CAC93F5B-0901-CF4C-A01B-E42FB8873B44}">
      <dsp:nvSpPr>
        <dsp:cNvPr id="0" name=""/>
        <dsp:cNvSpPr/>
      </dsp:nvSpPr>
      <dsp:spPr>
        <a:xfrm>
          <a:off x="7139956" y="1503707"/>
          <a:ext cx="831347" cy="644031"/>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139956" y="1632513"/>
        <a:ext cx="638138" cy="386419"/>
      </dsp:txXfrm>
    </dsp:sp>
    <dsp:sp modelId="{D7608AA4-4AC3-7349-B144-BD4FADA3D85B}">
      <dsp:nvSpPr>
        <dsp:cNvPr id="0" name=""/>
        <dsp:cNvSpPr/>
      </dsp:nvSpPr>
      <dsp:spPr>
        <a:xfrm>
          <a:off x="8316391" y="1337872"/>
          <a:ext cx="2586770" cy="1463550"/>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95250" numCol="1" spcCol="1270" anchor="t" anchorCtr="0">
          <a:noAutofit/>
        </a:bodyPr>
        <a:lstStyle/>
        <a:p>
          <a:pPr marL="0" lvl="0" indent="0" algn="l" defTabSz="1111250">
            <a:lnSpc>
              <a:spcPct val="90000"/>
            </a:lnSpc>
            <a:spcBef>
              <a:spcPct val="0"/>
            </a:spcBef>
            <a:spcAft>
              <a:spcPct val="35000"/>
            </a:spcAft>
            <a:buNone/>
          </a:pPr>
          <a:r>
            <a:rPr lang="en-US" sz="2500" kern="1200" dirty="0"/>
            <a:t>For people and human activities</a:t>
          </a:r>
        </a:p>
      </dsp:txBody>
      <dsp:txXfrm>
        <a:off x="8316391" y="1337872"/>
        <a:ext cx="2586770" cy="975700"/>
      </dsp:txXfrm>
    </dsp:sp>
    <dsp:sp modelId="{B48AEB4F-94B1-4548-B30B-9E8B30923028}">
      <dsp:nvSpPr>
        <dsp:cNvPr id="0" name=""/>
        <dsp:cNvSpPr/>
      </dsp:nvSpPr>
      <dsp:spPr>
        <a:xfrm>
          <a:off x="8846212" y="2313573"/>
          <a:ext cx="2586770" cy="270000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0" tIns="177800" rIns="177800" bIns="177800" numCol="1" spcCol="1270" anchor="t" anchorCtr="0">
          <a:noAutofit/>
        </a:bodyPr>
        <a:lstStyle/>
        <a:p>
          <a:pPr marL="228600" lvl="1" indent="-228600" algn="l" defTabSz="1111250">
            <a:lnSpc>
              <a:spcPct val="90000"/>
            </a:lnSpc>
            <a:spcBef>
              <a:spcPct val="0"/>
            </a:spcBef>
            <a:spcAft>
              <a:spcPct val="15000"/>
            </a:spcAft>
            <a:buChar char="•"/>
          </a:pPr>
          <a:r>
            <a:rPr lang="de-DE" sz="2500" kern="1200" dirty="0" err="1"/>
            <a:t>Heat-related</a:t>
          </a:r>
          <a:r>
            <a:rPr lang="de-DE" sz="2500" kern="1200" dirty="0"/>
            <a:t> stress </a:t>
          </a:r>
          <a:r>
            <a:rPr lang="de-DE" sz="2500" kern="1200" dirty="0" err="1"/>
            <a:t>and</a:t>
          </a:r>
          <a:r>
            <a:rPr lang="de-DE" sz="2500" kern="1200" dirty="0"/>
            <a:t> </a:t>
          </a:r>
          <a:r>
            <a:rPr lang="de-DE" sz="2500" kern="1200" dirty="0" err="1"/>
            <a:t>mortality</a:t>
          </a:r>
          <a:endParaRPr lang="en-US" sz="2500" kern="1200" dirty="0"/>
        </a:p>
        <a:p>
          <a:pPr marL="228600" lvl="1" indent="-228600" algn="l" defTabSz="1111250">
            <a:lnSpc>
              <a:spcPct val="90000"/>
            </a:lnSpc>
            <a:spcBef>
              <a:spcPct val="0"/>
            </a:spcBef>
            <a:spcAft>
              <a:spcPct val="15000"/>
            </a:spcAft>
            <a:buChar char="•"/>
          </a:pPr>
          <a:r>
            <a:rPr lang="de-DE" sz="2500" kern="1200" dirty="0" err="1"/>
            <a:t>Affect</a:t>
          </a:r>
          <a:r>
            <a:rPr lang="de-DE" sz="2500" kern="1200" dirty="0"/>
            <a:t> </a:t>
          </a:r>
          <a:r>
            <a:rPr lang="de-DE" sz="2500" kern="1200" dirty="0" err="1"/>
            <a:t>trade</a:t>
          </a:r>
          <a:r>
            <a:rPr lang="de-DE" sz="2500" kern="1200" dirty="0"/>
            <a:t>, </a:t>
          </a:r>
          <a:r>
            <a:rPr lang="de-DE" sz="2500" kern="1200" dirty="0" err="1"/>
            <a:t>tourism</a:t>
          </a:r>
          <a:r>
            <a:rPr lang="de-DE" sz="2500" kern="1200" dirty="0"/>
            <a:t> </a:t>
          </a:r>
          <a:r>
            <a:rPr lang="de-DE" sz="2500" kern="1200" dirty="0" err="1"/>
            <a:t>and</a:t>
          </a:r>
          <a:r>
            <a:rPr lang="de-DE" sz="2500" kern="1200" dirty="0"/>
            <a:t> </a:t>
          </a:r>
          <a:r>
            <a:rPr lang="de-DE" sz="2500" kern="1200" dirty="0" err="1"/>
            <a:t>construction</a:t>
          </a:r>
          <a:endParaRPr lang="de-DE" sz="2500" kern="1200" dirty="0"/>
        </a:p>
      </dsp:txBody>
      <dsp:txXfrm>
        <a:off x="8921976" y="2389337"/>
        <a:ext cx="2435242" cy="2548472"/>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E71241-F433-4D61-92EA-850402151FE6}" type="datetimeFigureOut">
              <a:rPr lang="en-GB" smtClean="0"/>
              <a:t>22/04/2024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CAB886-5B58-48F0-97EB-54621688614B}" type="slidenum">
              <a:rPr lang="en-GB" smtClean="0"/>
              <a:t>‹#›</a:t>
            </a:fld>
            <a:endParaRPr lang="en-GB"/>
          </a:p>
        </p:txBody>
      </p:sp>
    </p:spTree>
    <p:extLst>
      <p:ext uri="{BB962C8B-B14F-4D97-AF65-F5344CB8AC3E}">
        <p14:creationId xmlns:p14="http://schemas.microsoft.com/office/powerpoint/2010/main" val="1185735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Biological_pest_control"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en.wikipedia.org/wiki/Invasive_species" TargetMode="External"/><Relationship Id="rId4" Type="http://schemas.openxmlformats.org/officeDocument/2006/relationships/hyperlink" Target="https://en.wikipedia.org/wiki/Tamarix"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81CAB886-5B58-48F0-97EB-54621688614B}" type="slidenum">
              <a:rPr lang="en-GB" smtClean="0"/>
              <a:t>5</a:t>
            </a:fld>
            <a:endParaRPr lang="en-GB"/>
          </a:p>
        </p:txBody>
      </p:sp>
    </p:spTree>
    <p:extLst>
      <p:ext uri="{BB962C8B-B14F-4D97-AF65-F5344CB8AC3E}">
        <p14:creationId xmlns:p14="http://schemas.microsoft.com/office/powerpoint/2010/main" val="371835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81CAB886-5B58-48F0-97EB-54621688614B}" type="slidenum">
              <a:rPr lang="en-GB" smtClean="0"/>
              <a:t>6</a:t>
            </a:fld>
            <a:endParaRPr lang="en-GB"/>
          </a:p>
        </p:txBody>
      </p:sp>
    </p:spTree>
    <p:extLst>
      <p:ext uri="{BB962C8B-B14F-4D97-AF65-F5344CB8AC3E}">
        <p14:creationId xmlns:p14="http://schemas.microsoft.com/office/powerpoint/2010/main" val="4274332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The </a:t>
            </a:r>
            <a:r>
              <a:rPr lang="de-DE" sz="1200" kern="1200" dirty="0" err="1">
                <a:solidFill>
                  <a:schemeClr val="tx1"/>
                </a:solidFill>
                <a:effectLst/>
                <a:latin typeface="+mn-lt"/>
                <a:ea typeface="+mn-ea"/>
                <a:cs typeface="+mn-cs"/>
              </a:rPr>
              <a:t>traits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species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that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make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them</a:t>
            </a:r>
            <a:r>
              <a:rPr lang="de-DE" sz="1200" kern="1200" dirty="0">
                <a:solidFill>
                  <a:schemeClr val="tx1"/>
                </a:solidFill>
                <a:effectLst/>
                <a:latin typeface="+mn-lt"/>
                <a:ea typeface="+mn-ea"/>
                <a:cs typeface="+mn-cs"/>
              </a:rPr>
              <a:t> invasive (i.e. </a:t>
            </a:r>
            <a:r>
              <a:rPr lang="de-DE" sz="1200" kern="1200" dirty="0" err="1">
                <a:solidFill>
                  <a:schemeClr val="tx1"/>
                </a:solidFill>
                <a:effectLst/>
                <a:latin typeface="+mn-lt"/>
                <a:ea typeface="+mn-ea"/>
                <a:cs typeface="+mn-cs"/>
              </a:rPr>
              <a:t>abil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ity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survive</a:t>
            </a:r>
            <a:r>
              <a:rPr lang="de-DE" sz="1200" kern="1200" dirty="0">
                <a:solidFill>
                  <a:schemeClr val="tx1"/>
                </a:solidFill>
                <a:effectLst/>
                <a:latin typeface="+mn-lt"/>
                <a:ea typeface="+mn-ea"/>
                <a:cs typeface="+mn-cs"/>
              </a:rPr>
              <a:t> in </a:t>
            </a:r>
            <a:r>
              <a:rPr lang="de-DE" sz="1200" kern="1200" dirty="0" err="1">
                <a:solidFill>
                  <a:schemeClr val="tx1"/>
                </a:solidFill>
                <a:effectLst/>
                <a:latin typeface="+mn-lt"/>
                <a:ea typeface="+mn-ea"/>
                <a:cs typeface="+mn-cs"/>
              </a:rPr>
              <a:t>adverse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conditions</a:t>
            </a:r>
            <a:r>
              <a:rPr lang="de-DE" sz="1200" kern="1200" dirty="0">
                <a:solidFill>
                  <a:schemeClr val="tx1"/>
                </a:solidFill>
                <a:effectLst/>
                <a:latin typeface="+mn-lt"/>
                <a:ea typeface="+mn-ea"/>
                <a:cs typeface="+mn-cs"/>
              </a:rPr>
              <a:t>, rapid </a:t>
            </a:r>
            <a:r>
              <a:rPr lang="de-DE" sz="1200" kern="1200" dirty="0" err="1">
                <a:solidFill>
                  <a:schemeClr val="tx1"/>
                </a:solidFill>
                <a:effectLst/>
                <a:latin typeface="+mn-lt"/>
                <a:ea typeface="+mn-ea"/>
                <a:cs typeface="+mn-cs"/>
              </a:rPr>
              <a:t>growth</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rates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wide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dispersal</a:t>
            </a:r>
            <a:r>
              <a:rPr lang="de-DE" sz="1200" kern="1200" dirty="0">
                <a:solidFill>
                  <a:schemeClr val="tx1"/>
                </a:solidFill>
                <a:effectLst/>
                <a:latin typeface="+mn-lt"/>
                <a:ea typeface="+mn-ea"/>
                <a:cs typeface="+mn-cs"/>
              </a:rPr>
              <a:t>) will </a:t>
            </a:r>
            <a:r>
              <a:rPr lang="de-DE" sz="1200" kern="1200" dirty="0" err="1">
                <a:solidFill>
                  <a:schemeClr val="tx1"/>
                </a:solidFill>
                <a:effectLst/>
                <a:latin typeface="+mn-lt"/>
                <a:ea typeface="+mn-ea"/>
                <a:cs typeface="+mn-cs"/>
              </a:rPr>
              <a:t>often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help</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them</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succeed</a:t>
            </a:r>
            <a:r>
              <a:rPr lang="de-DE" sz="1200" kern="1200" dirty="0">
                <a:solidFill>
                  <a:schemeClr val="tx1"/>
                </a:solidFill>
                <a:effectLst/>
                <a:latin typeface="+mn-lt"/>
                <a:ea typeface="+mn-ea"/>
                <a:cs typeface="+mn-cs"/>
              </a:rPr>
              <a:t> in </a:t>
            </a:r>
            <a:r>
              <a:rPr lang="de-DE" sz="1200" kern="1200" dirty="0" err="1">
                <a:solidFill>
                  <a:schemeClr val="tx1"/>
                </a:solidFill>
                <a:effectLst/>
                <a:latin typeface="+mn-lt"/>
                <a:ea typeface="+mn-ea"/>
                <a:cs typeface="+mn-cs"/>
              </a:rPr>
              <a:t>com</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petition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with</a:t>
            </a:r>
            <a:r>
              <a:rPr lang="de-DE" sz="1200" kern="1200" dirty="0">
                <a:solidFill>
                  <a:schemeClr val="tx1"/>
                </a:solidFill>
                <a:effectLst/>
                <a:latin typeface="+mn-lt"/>
                <a:ea typeface="+mn-ea"/>
                <a:cs typeface="+mn-cs"/>
              </a:rPr>
              <a:t> native </a:t>
            </a:r>
            <a:r>
              <a:rPr lang="de-DE" sz="1200" kern="1200" dirty="0" err="1">
                <a:solidFill>
                  <a:schemeClr val="tx1"/>
                </a:solidFill>
                <a:effectLst/>
                <a:latin typeface="+mn-lt"/>
                <a:ea typeface="+mn-ea"/>
                <a:cs typeface="+mn-cs"/>
              </a:rPr>
              <a:t>species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under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climate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change</a:t>
            </a:r>
            <a:r>
              <a:rPr lang="de-DE" sz="1200" kern="1200" dirty="0">
                <a:solidFill>
                  <a:schemeClr val="tx1"/>
                </a:solidFill>
                <a:effectLst/>
                <a:latin typeface="+mn-lt"/>
                <a:ea typeface="+mn-ea"/>
                <a:cs typeface="+mn-cs"/>
              </a:rPr>
              <a:t> </a:t>
            </a:r>
            <a:endParaRPr lang="de-DE" dirty="0"/>
          </a:p>
          <a:p>
            <a:endParaRPr lang="de-DE" dirty="0"/>
          </a:p>
        </p:txBody>
      </p:sp>
      <p:sp>
        <p:nvSpPr>
          <p:cNvPr id="4" name="Slide Number Placeholder 3"/>
          <p:cNvSpPr>
            <a:spLocks noGrp="1"/>
          </p:cNvSpPr>
          <p:nvPr>
            <p:ph type="sldNum" sz="quarter" idx="5"/>
          </p:nvPr>
        </p:nvSpPr>
        <p:spPr/>
        <p:txBody>
          <a:bodyPr/>
          <a:lstStyle/>
          <a:p>
            <a:fld id="{81CAB886-5B58-48F0-97EB-54621688614B}" type="slidenum">
              <a:rPr lang="en-GB" smtClean="0"/>
              <a:t>10</a:t>
            </a:fld>
            <a:endParaRPr lang="en-GB"/>
          </a:p>
        </p:txBody>
      </p:sp>
    </p:spTree>
    <p:extLst>
      <p:ext uri="{BB962C8B-B14F-4D97-AF65-F5344CB8AC3E}">
        <p14:creationId xmlns:p14="http://schemas.microsoft.com/office/powerpoint/2010/main" val="777061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F1F1F"/>
                </a:solidFill>
                <a:effectLst/>
                <a:latin typeface="ElsevierGulliver"/>
              </a:rPr>
              <a:t>Sub-</a:t>
            </a:r>
            <a:r>
              <a:rPr lang="en-GB" b="0" i="0" dirty="0" err="1">
                <a:solidFill>
                  <a:srgbClr val="1F1F1F"/>
                </a:solidFill>
                <a:effectLst/>
                <a:latin typeface="ElsevierGulliver"/>
              </a:rPr>
              <a:t>antartic</a:t>
            </a:r>
            <a:r>
              <a:rPr lang="en-GB" b="0" i="0" dirty="0">
                <a:solidFill>
                  <a:srgbClr val="1F1F1F"/>
                </a:solidFill>
                <a:effectLst/>
                <a:latin typeface="ElsevierGulliver"/>
              </a:rPr>
              <a:t> island</a:t>
            </a:r>
          </a:p>
          <a:p>
            <a:r>
              <a:rPr lang="en-GB" b="0" i="0" dirty="0">
                <a:solidFill>
                  <a:srgbClr val="1F1F1F"/>
                </a:solidFill>
                <a:effectLst/>
                <a:latin typeface="ElsevierGulliver"/>
              </a:rPr>
              <a:t>displaced indigenous ones</a:t>
            </a:r>
          </a:p>
          <a:p>
            <a:r>
              <a:rPr lang="en-GB" b="0" i="0" dirty="0">
                <a:solidFill>
                  <a:srgbClr val="000000"/>
                </a:solidFill>
                <a:effectLst/>
                <a:latin typeface="Verdana" panose="020B0604030504040204" pitchFamily="34" charset="0"/>
              </a:rPr>
              <a:t>species have mainly been introduced with ship cargo and building material</a:t>
            </a:r>
            <a:endParaRPr lang="en-GB" dirty="0"/>
          </a:p>
        </p:txBody>
      </p:sp>
      <p:sp>
        <p:nvSpPr>
          <p:cNvPr id="4" name="Slide Number Placeholder 3"/>
          <p:cNvSpPr>
            <a:spLocks noGrp="1"/>
          </p:cNvSpPr>
          <p:nvPr>
            <p:ph type="sldNum" sz="quarter" idx="5"/>
          </p:nvPr>
        </p:nvSpPr>
        <p:spPr/>
        <p:txBody>
          <a:bodyPr/>
          <a:lstStyle/>
          <a:p>
            <a:fld id="{81CAB886-5B58-48F0-97EB-54621688614B}" type="slidenum">
              <a:rPr lang="en-GB" smtClean="0"/>
              <a:t>11</a:t>
            </a:fld>
            <a:endParaRPr lang="en-GB"/>
          </a:p>
        </p:txBody>
      </p:sp>
    </p:spTree>
    <p:extLst>
      <p:ext uri="{BB962C8B-B14F-4D97-AF65-F5344CB8AC3E}">
        <p14:creationId xmlns:p14="http://schemas.microsoft.com/office/powerpoint/2010/main" val="1489493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They</a:t>
            </a:r>
            <a:r>
              <a:rPr lang="de-DE" dirty="0"/>
              <a:t> </a:t>
            </a:r>
            <a:r>
              <a:rPr lang="de-DE" dirty="0" err="1"/>
              <a:t>arrived</a:t>
            </a:r>
            <a:r>
              <a:rPr lang="de-DE" dirty="0"/>
              <a:t> on a </a:t>
            </a:r>
            <a:r>
              <a:rPr lang="de-DE" dirty="0" err="1"/>
              <a:t>mat</a:t>
            </a:r>
            <a:r>
              <a:rPr lang="de-DE" dirty="0"/>
              <a:t> </a:t>
            </a:r>
            <a:r>
              <a:rPr lang="de-DE" dirty="0" err="1"/>
              <a:t>of</a:t>
            </a:r>
            <a:r>
              <a:rPr lang="de-DE" dirty="0"/>
              <a:t> </a:t>
            </a:r>
            <a:r>
              <a:rPr lang="de-DE" dirty="0" err="1"/>
              <a:t>logs</a:t>
            </a:r>
            <a:r>
              <a:rPr lang="de-DE" dirty="0"/>
              <a:t> </a:t>
            </a:r>
            <a:r>
              <a:rPr lang="de-DE" dirty="0" err="1"/>
              <a:t>and</a:t>
            </a:r>
            <a:r>
              <a:rPr lang="de-DE" dirty="0"/>
              <a:t> </a:t>
            </a:r>
            <a:r>
              <a:rPr lang="de-DE" dirty="0" err="1"/>
              <a:t>uprooted</a:t>
            </a:r>
            <a:r>
              <a:rPr lang="de-DE" dirty="0"/>
              <a:t> </a:t>
            </a:r>
            <a:r>
              <a:rPr lang="de-DE" dirty="0" err="1"/>
              <a:t>trees</a:t>
            </a:r>
            <a:r>
              <a:rPr lang="de-DE" dirty="0"/>
              <a:t>, </a:t>
            </a:r>
            <a:r>
              <a:rPr lang="de-DE" dirty="0" err="1"/>
              <a:t>some</a:t>
            </a:r>
            <a:r>
              <a:rPr lang="de-DE" dirty="0"/>
              <a:t> </a:t>
            </a:r>
            <a:r>
              <a:rPr lang="de-DE" dirty="0" err="1"/>
              <a:t>of</a:t>
            </a:r>
            <a:r>
              <a:rPr lang="de-DE" dirty="0"/>
              <a:t> </a:t>
            </a:r>
            <a:r>
              <a:rPr lang="de-DE" dirty="0" err="1"/>
              <a:t>which</a:t>
            </a:r>
            <a:r>
              <a:rPr lang="de-DE" dirty="0"/>
              <a:t> </a:t>
            </a:r>
            <a:r>
              <a:rPr lang="de-DE" dirty="0" err="1"/>
              <a:t>were</a:t>
            </a:r>
            <a:r>
              <a:rPr lang="de-DE" dirty="0"/>
              <a:t> </a:t>
            </a:r>
            <a:r>
              <a:rPr lang="de-DE" dirty="0" err="1"/>
              <a:t>more</a:t>
            </a:r>
            <a:r>
              <a:rPr lang="de-DE" dirty="0"/>
              <a:t> </a:t>
            </a:r>
            <a:r>
              <a:rPr lang="de-DE" dirty="0" err="1"/>
              <a:t>than</a:t>
            </a:r>
            <a:r>
              <a:rPr lang="de-DE" dirty="0"/>
              <a:t> 30 </a:t>
            </a:r>
            <a:r>
              <a:rPr lang="de-DE" dirty="0" err="1"/>
              <a:t>feet</a:t>
            </a:r>
            <a:r>
              <a:rPr lang="de-DE" dirty="0"/>
              <a:t> </a:t>
            </a:r>
            <a:r>
              <a:rPr lang="de-DE" dirty="0" err="1"/>
              <a:t>long</a:t>
            </a:r>
            <a:r>
              <a:rPr lang="de-DE" dirty="0"/>
              <a:t> </a:t>
            </a:r>
            <a:r>
              <a:rPr lang="de-DE" dirty="0" err="1"/>
              <a:t>and</a:t>
            </a:r>
            <a:r>
              <a:rPr lang="de-DE" dirty="0"/>
              <a:t> </a:t>
            </a:r>
            <a:r>
              <a:rPr lang="de-DE" dirty="0" err="1"/>
              <a:t>had</a:t>
            </a:r>
            <a:r>
              <a:rPr lang="de-DE" dirty="0"/>
              <a:t> large </a:t>
            </a:r>
            <a:r>
              <a:rPr lang="de-DE" dirty="0" err="1"/>
              <a:t>root</a:t>
            </a:r>
            <a:r>
              <a:rPr lang="de-DE" dirty="0"/>
              <a:t> </a:t>
            </a:r>
            <a:r>
              <a:rPr lang="de-DE" dirty="0" err="1"/>
              <a:t>masses</a:t>
            </a:r>
            <a:r>
              <a:rPr lang="de-DE" dirty="0"/>
              <a:t>. </a:t>
            </a:r>
          </a:p>
          <a:p>
            <a:r>
              <a:rPr lang="de-DE" dirty="0" err="1"/>
              <a:t>Hurricane</a:t>
            </a:r>
            <a:r>
              <a:rPr lang="de-DE" dirty="0"/>
              <a:t> 1995</a:t>
            </a:r>
            <a:endParaRPr lang="en-GB" dirty="0"/>
          </a:p>
        </p:txBody>
      </p:sp>
      <p:sp>
        <p:nvSpPr>
          <p:cNvPr id="4" name="Slide Number Placeholder 3"/>
          <p:cNvSpPr>
            <a:spLocks noGrp="1"/>
          </p:cNvSpPr>
          <p:nvPr>
            <p:ph type="sldNum" sz="quarter" idx="5"/>
          </p:nvPr>
        </p:nvSpPr>
        <p:spPr/>
        <p:txBody>
          <a:bodyPr/>
          <a:lstStyle/>
          <a:p>
            <a:fld id="{81CAB886-5B58-48F0-97EB-54621688614B}" type="slidenum">
              <a:rPr lang="en-GB" smtClean="0"/>
              <a:t>12</a:t>
            </a:fld>
            <a:endParaRPr lang="en-GB"/>
          </a:p>
        </p:txBody>
      </p:sp>
    </p:spTree>
    <p:extLst>
      <p:ext uri="{BB962C8B-B14F-4D97-AF65-F5344CB8AC3E}">
        <p14:creationId xmlns:p14="http://schemas.microsoft.com/office/powerpoint/2010/main" val="179822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b="0" i="0" u="none" strike="noStrike" kern="1200" dirty="0" err="1">
                <a:solidFill>
                  <a:schemeClr val="tx1"/>
                </a:solidFill>
                <a:effectLst/>
                <a:latin typeface="+mn-lt"/>
                <a:ea typeface="+mn-ea"/>
                <a:cs typeface="+mn-cs"/>
              </a:rPr>
              <a:t>esponding</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to</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post-</a:t>
            </a:r>
            <a:r>
              <a:rPr lang="de-DE" sz="1200" b="0" i="0" u="none" strike="noStrike" kern="1200" dirty="0" err="1">
                <a:solidFill>
                  <a:schemeClr val="tx1"/>
                </a:solidFill>
                <a:effectLst/>
                <a:latin typeface="+mn-lt"/>
                <a:ea typeface="+mn-ea"/>
                <a:cs typeface="+mn-cs"/>
              </a:rPr>
              <a:t>hurricane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situation</a:t>
            </a:r>
            <a:r>
              <a:rPr lang="de-DE" sz="1200" b="0" i="0" u="none" strike="noStrike" kern="1200" dirty="0">
                <a:solidFill>
                  <a:schemeClr val="tx1"/>
                </a:solidFill>
                <a:effectLst/>
                <a:latin typeface="+mn-lt"/>
                <a:ea typeface="+mn-ea"/>
                <a:cs typeface="+mn-cs"/>
              </a:rPr>
              <a:t>, countries </a:t>
            </a:r>
            <a:r>
              <a:rPr lang="de-DE" sz="1200" b="0" i="0" u="none" strike="noStrike" kern="1200" dirty="0" err="1">
                <a:solidFill>
                  <a:schemeClr val="tx1"/>
                </a:solidFill>
                <a:effectLst/>
                <a:latin typeface="+mn-lt"/>
                <a:ea typeface="+mn-ea"/>
                <a:cs typeface="+mn-cs"/>
              </a:rPr>
              <a:t>and</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organizations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provided</a:t>
            </a:r>
            <a:r>
              <a:rPr lang="de-DE" sz="1200" b="0" i="0" u="none" strike="noStrike" kern="1200" dirty="0">
                <a:solidFill>
                  <a:schemeClr val="tx1"/>
                </a:solidFill>
                <a:effectLst/>
                <a:latin typeface="+mn-lt"/>
                <a:ea typeface="+mn-ea"/>
                <a:cs typeface="+mn-cs"/>
              </a:rPr>
              <a:t> a large </a:t>
            </a:r>
            <a:r>
              <a:rPr lang="de-DE" sz="1200" b="0" i="0" u="none" strike="noStrike" kern="1200" dirty="0" err="1">
                <a:solidFill>
                  <a:schemeClr val="tx1"/>
                </a:solidFill>
                <a:effectLst/>
                <a:latin typeface="+mn-lt"/>
                <a:ea typeface="+mn-ea"/>
                <a:cs typeface="+mn-cs"/>
              </a:rPr>
              <a:t>range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of</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aid</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including</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funds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medical</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and</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security</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support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and</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relief</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supplies</a:t>
            </a:r>
            <a:endParaRPr lang="de-DE" sz="1200" b="0" i="0" u="none" strike="noStrike" kern="1200" dirty="0">
              <a:solidFill>
                <a:schemeClr val="tx1"/>
              </a:solidFill>
              <a:effectLst/>
              <a:latin typeface="+mn-lt"/>
              <a:ea typeface="+mn-ea"/>
              <a:cs typeface="+mn-cs"/>
            </a:endParaRPr>
          </a:p>
          <a:p>
            <a:r>
              <a:rPr lang="de-DE" sz="1200" b="0" i="0" u="none" strike="noStrike" kern="1200" dirty="0" err="1">
                <a:solidFill>
                  <a:schemeClr val="tx1"/>
                </a:solidFill>
                <a:effectLst/>
                <a:latin typeface="+mn-lt"/>
                <a:ea typeface="+mn-ea"/>
                <a:cs typeface="+mn-cs"/>
              </a:rPr>
              <a:t>Though</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understandable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given</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the</a:t>
            </a:r>
            <a:r>
              <a:rPr lang="de-DE" sz="1200" b="0" i="0" u="none" strike="noStrike" kern="1200" dirty="0">
                <a:solidFill>
                  <a:schemeClr val="tx1"/>
                </a:solidFill>
                <a:effectLst/>
                <a:latin typeface="+mn-lt"/>
                <a:ea typeface="+mn-ea"/>
                <a:cs typeface="+mn-cs"/>
              </a:rPr>
              <a:t> human </a:t>
            </a:r>
            <a:r>
              <a:rPr lang="de-DE" sz="1200" b="0" i="0" u="none" strike="noStrike" kern="1200" dirty="0" err="1">
                <a:solidFill>
                  <a:schemeClr val="tx1"/>
                </a:solidFill>
                <a:effectLst/>
                <a:latin typeface="+mn-lt"/>
                <a:ea typeface="+mn-ea"/>
                <a:cs typeface="+mn-cs"/>
              </a:rPr>
              <a:t>impact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caused</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by</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severe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weather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events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these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incursions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suggest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that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biosecurity</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is</a:t>
            </a:r>
            <a:r>
              <a:rPr lang="de-DE" sz="1200" b="0" i="0" u="none" strike="noStrike" kern="1200" dirty="0">
                <a:solidFill>
                  <a:schemeClr val="tx1"/>
                </a:solidFill>
                <a:effectLst/>
                <a:latin typeface="+mn-lt"/>
                <a:ea typeface="+mn-ea"/>
                <a:cs typeface="+mn-cs"/>
              </a:rPr>
              <a:t> not </a:t>
            </a:r>
            <a:r>
              <a:rPr lang="de-DE" sz="1200" b="0" i="0" u="none" strike="noStrike" kern="1200" dirty="0" err="1">
                <a:solidFill>
                  <a:schemeClr val="tx1"/>
                </a:solidFill>
                <a:effectLst/>
                <a:latin typeface="+mn-lt"/>
                <a:ea typeface="+mn-ea"/>
                <a:cs typeface="+mn-cs"/>
              </a:rPr>
              <a:t>implemented</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by</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aid-facilitating</a:t>
            </a:r>
            <a:r>
              <a:rPr lang="de-DE" sz="1200" b="0" i="0" u="none" strike="noStrike" kern="1200" dirty="0">
                <a:solidFill>
                  <a:schemeClr val="tx1"/>
                </a:solidFill>
                <a:effectLst/>
                <a:latin typeface="+mn-lt"/>
                <a:ea typeface="+mn-ea"/>
                <a:cs typeface="+mn-cs"/>
              </a:rPr>
              <a:t> countries </a:t>
            </a:r>
            <a:r>
              <a:rPr lang="de-DE" sz="1200" b="0" i="0" u="none" strike="noStrike" kern="1200" dirty="0" err="1">
                <a:solidFill>
                  <a:schemeClr val="tx1"/>
                </a:solidFill>
                <a:effectLst/>
                <a:latin typeface="+mn-lt"/>
                <a:ea typeface="+mn-ea"/>
                <a:cs typeface="+mn-cs"/>
              </a:rPr>
              <a:t>and</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organizations</a:t>
            </a:r>
            <a:endParaRPr lang="de-DE" dirty="0"/>
          </a:p>
        </p:txBody>
      </p:sp>
      <p:sp>
        <p:nvSpPr>
          <p:cNvPr id="4" name="Slide Number Placeholder 3"/>
          <p:cNvSpPr>
            <a:spLocks noGrp="1"/>
          </p:cNvSpPr>
          <p:nvPr>
            <p:ph type="sldNum" sz="quarter" idx="5"/>
          </p:nvPr>
        </p:nvSpPr>
        <p:spPr/>
        <p:txBody>
          <a:bodyPr/>
          <a:lstStyle/>
          <a:p>
            <a:fld id="{81CAB886-5B58-48F0-97EB-54621688614B}" type="slidenum">
              <a:rPr lang="en-GB" smtClean="0"/>
              <a:t>16</a:t>
            </a:fld>
            <a:endParaRPr lang="en-GB"/>
          </a:p>
        </p:txBody>
      </p:sp>
    </p:spTree>
    <p:extLst>
      <p:ext uri="{BB962C8B-B14F-4D97-AF65-F5344CB8AC3E}">
        <p14:creationId xmlns:p14="http://schemas.microsoft.com/office/powerpoint/2010/main" val="2257684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b="0" i="0" u="none" strike="noStrike" kern="1200" dirty="0" err="1">
                <a:solidFill>
                  <a:schemeClr val="tx1"/>
                </a:solidFill>
                <a:effectLst/>
                <a:latin typeface="+mn-lt"/>
                <a:ea typeface="+mn-ea"/>
                <a:cs typeface="+mn-cs"/>
              </a:rPr>
              <a:t>his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beetle</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is</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used</a:t>
            </a:r>
            <a:r>
              <a:rPr lang="de-DE" sz="1200" b="0" i="0" u="none" strike="noStrike" kern="1200" dirty="0">
                <a:solidFill>
                  <a:schemeClr val="tx1"/>
                </a:solidFill>
                <a:effectLst/>
                <a:latin typeface="+mn-lt"/>
                <a:ea typeface="+mn-ea"/>
                <a:cs typeface="+mn-cs"/>
              </a:rPr>
              <a:t> in North </a:t>
            </a:r>
            <a:r>
              <a:rPr lang="de-DE" sz="1200" b="0" i="0" u="none" strike="noStrike" kern="1200" dirty="0" err="1">
                <a:solidFill>
                  <a:schemeClr val="tx1"/>
                </a:solidFill>
                <a:effectLst/>
                <a:latin typeface="+mn-lt"/>
                <a:ea typeface="+mn-ea"/>
                <a:cs typeface="+mn-cs"/>
              </a:rPr>
              <a:t>America</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as</a:t>
            </a:r>
            <a:r>
              <a:rPr lang="de-DE" sz="1200" b="0" i="0" u="none" strike="noStrike" kern="1200" dirty="0">
                <a:solidFill>
                  <a:schemeClr val="tx1"/>
                </a:solidFill>
                <a:effectLst/>
                <a:latin typeface="+mn-lt"/>
                <a:ea typeface="+mn-ea"/>
                <a:cs typeface="+mn-cs"/>
              </a:rPr>
              <a:t> a </a:t>
            </a:r>
            <a:r>
              <a:rPr lang="de-DE" sz="1200" b="0" i="0" u="none" strike="noStrike" kern="1200" dirty="0">
                <a:solidFill>
                  <a:schemeClr val="tx1"/>
                </a:solidFill>
                <a:effectLst/>
                <a:latin typeface="+mn-lt"/>
                <a:ea typeface="+mn-ea"/>
                <a:cs typeface="+mn-cs"/>
                <a:hlinkClick r:id="rId3" tooltip="Biological pest control"/>
              </a:rPr>
              <a:t>biological pest control</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agent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against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saltcedar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or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tamarisk</a:t>
            </a:r>
            <a:r>
              <a:rPr lang="de-DE" sz="1200" b="0" i="0" u="none" strike="noStrike" kern="1200" dirty="0">
                <a:solidFill>
                  <a:schemeClr val="tx1"/>
                </a:solidFill>
                <a:effectLst/>
                <a:latin typeface="+mn-lt"/>
                <a:ea typeface="+mn-ea"/>
                <a:cs typeface="+mn-cs"/>
              </a:rPr>
              <a:t> (</a:t>
            </a:r>
            <a:r>
              <a:rPr lang="de-DE" sz="1200" b="0" i="1" u="none" strike="noStrike" kern="1200" dirty="0">
                <a:solidFill>
                  <a:schemeClr val="tx1"/>
                </a:solidFill>
                <a:effectLst/>
                <a:latin typeface="+mn-lt"/>
                <a:ea typeface="+mn-ea"/>
                <a:cs typeface="+mn-cs"/>
                <a:hlinkClick r:id="rId4" tooltip="Tamarix"/>
              </a:rPr>
              <a:t>Tamarix</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spp</a:t>
            </a:r>
            <a:r>
              <a:rPr lang="de-DE" sz="1200" b="0" i="0" u="none" strike="noStrike" kern="1200" dirty="0">
                <a:solidFill>
                  <a:schemeClr val="tx1"/>
                </a:solidFill>
                <a:effectLst/>
                <a:latin typeface="+mn-lt"/>
                <a:ea typeface="+mn-ea"/>
                <a:cs typeface="+mn-cs"/>
              </a:rPr>
              <a:t>.), an </a:t>
            </a:r>
            <a:r>
              <a:rPr lang="de-DE" sz="1200" b="0" i="0" u="none" strike="noStrike" kern="1200" dirty="0">
                <a:solidFill>
                  <a:schemeClr val="tx1"/>
                </a:solidFill>
                <a:effectLst/>
                <a:latin typeface="+mn-lt"/>
                <a:ea typeface="+mn-ea"/>
                <a:cs typeface="+mn-cs"/>
                <a:hlinkClick r:id="rId5" tooltip="Invasive species"/>
              </a:rPr>
              <a:t>invasive species</a:t>
            </a:r>
            <a:r>
              <a:rPr lang="de-DE" sz="1200" b="0" i="0" u="none" strike="noStrike" kern="1200" dirty="0">
                <a:solidFill>
                  <a:schemeClr val="tx1"/>
                </a:solidFill>
                <a:effectLst/>
                <a:latin typeface="+mn-lt"/>
                <a:ea typeface="+mn-ea"/>
                <a:cs typeface="+mn-cs"/>
              </a:rPr>
              <a:t> in arid </a:t>
            </a:r>
            <a:r>
              <a:rPr lang="de-DE" sz="1200" b="0" i="0" u="none" strike="noStrike" kern="1200" dirty="0" err="1">
                <a:solidFill>
                  <a:schemeClr val="tx1"/>
                </a:solidFill>
                <a:effectLst/>
                <a:latin typeface="+mn-lt"/>
                <a:ea typeface="+mn-ea"/>
                <a:cs typeface="+mn-cs"/>
              </a:rPr>
              <a:t>and</a:t>
            </a:r>
            <a:r>
              <a:rPr lang="de-DE" sz="1200" b="0" i="0" u="none" strike="noStrike" kern="1200" dirty="0">
                <a:solidFill>
                  <a:schemeClr val="tx1"/>
                </a:solidFill>
                <a:effectLst/>
                <a:latin typeface="+mn-lt"/>
                <a:ea typeface="+mn-ea"/>
                <a:cs typeface="+mn-cs"/>
              </a:rPr>
              <a:t> semiarid </a:t>
            </a:r>
            <a:r>
              <a:rPr lang="de-DE" sz="1200" b="0" i="0" u="none" strike="noStrike" kern="1200" dirty="0" err="1">
                <a:solidFill>
                  <a:schemeClr val="tx1"/>
                </a:solidFill>
                <a:effectLst/>
                <a:latin typeface="+mn-lt"/>
                <a:ea typeface="+mn-ea"/>
                <a:cs typeface="+mn-cs"/>
              </a:rPr>
              <a:t>ecosystems</a:t>
            </a:r>
            <a:endParaRPr lang="de-DE" dirty="0"/>
          </a:p>
        </p:txBody>
      </p:sp>
      <p:sp>
        <p:nvSpPr>
          <p:cNvPr id="4" name="Slide Number Placeholder 3"/>
          <p:cNvSpPr>
            <a:spLocks noGrp="1"/>
          </p:cNvSpPr>
          <p:nvPr>
            <p:ph type="sldNum" sz="quarter" idx="5"/>
          </p:nvPr>
        </p:nvSpPr>
        <p:spPr/>
        <p:txBody>
          <a:bodyPr/>
          <a:lstStyle/>
          <a:p>
            <a:fld id="{81CAB886-5B58-48F0-97EB-54621688614B}" type="slidenum">
              <a:rPr lang="en-GB" smtClean="0"/>
              <a:t>18</a:t>
            </a:fld>
            <a:endParaRPr lang="en-GB"/>
          </a:p>
        </p:txBody>
      </p:sp>
    </p:spTree>
    <p:extLst>
      <p:ext uri="{BB962C8B-B14F-4D97-AF65-F5344CB8AC3E}">
        <p14:creationId xmlns:p14="http://schemas.microsoft.com/office/powerpoint/2010/main" val="148777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81CAB886-5B58-48F0-97EB-54621688614B}" type="slidenum">
              <a:rPr lang="en-GB" smtClean="0"/>
              <a:t>29</a:t>
            </a:fld>
            <a:endParaRPr lang="en-GB"/>
          </a:p>
        </p:txBody>
      </p:sp>
    </p:spTree>
    <p:extLst>
      <p:ext uri="{BB962C8B-B14F-4D97-AF65-F5344CB8AC3E}">
        <p14:creationId xmlns:p14="http://schemas.microsoft.com/office/powerpoint/2010/main" val="1598655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4B6DD-5573-1BA4-9134-D737232834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7050B8F-4743-E4FA-5ED7-FD40F14E92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638E672-BC3D-2004-21D2-66124E248E45}"/>
              </a:ext>
            </a:extLst>
          </p:cNvPr>
          <p:cNvSpPr>
            <a:spLocks noGrp="1"/>
          </p:cNvSpPr>
          <p:nvPr>
            <p:ph type="dt" sz="half" idx="10"/>
          </p:nvPr>
        </p:nvSpPr>
        <p:spPr/>
        <p:txBody>
          <a:bodyPr/>
          <a:lstStyle/>
          <a:p>
            <a:fld id="{8ADCB6E4-E511-4AB9-B1E5-BE89BBD87D45}" type="datetimeFigureOut">
              <a:rPr lang="en-GB" smtClean="0"/>
              <a:t>22/04/2024</a:t>
            </a:fld>
            <a:endParaRPr lang="en-GB"/>
          </a:p>
        </p:txBody>
      </p:sp>
      <p:sp>
        <p:nvSpPr>
          <p:cNvPr id="5" name="Footer Placeholder 4">
            <a:extLst>
              <a:ext uri="{FF2B5EF4-FFF2-40B4-BE49-F238E27FC236}">
                <a16:creationId xmlns:a16="http://schemas.microsoft.com/office/drawing/2014/main" id="{BE60C419-5970-FA3D-D089-71B9E14CEE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9A01CA-B8E2-63B6-1B39-D47CB4BE85A1}"/>
              </a:ext>
            </a:extLst>
          </p:cNvPr>
          <p:cNvSpPr>
            <a:spLocks noGrp="1"/>
          </p:cNvSpPr>
          <p:nvPr>
            <p:ph type="sldNum" sz="quarter" idx="12"/>
          </p:nvPr>
        </p:nvSpPr>
        <p:spPr/>
        <p:txBody>
          <a:bodyPr/>
          <a:lstStyle/>
          <a:p>
            <a:fld id="{4150FA9A-493D-4FD1-B405-6733BB34EC8D}" type="slidenum">
              <a:rPr lang="en-GB" smtClean="0"/>
              <a:t>‹#›</a:t>
            </a:fld>
            <a:endParaRPr lang="en-GB"/>
          </a:p>
        </p:txBody>
      </p:sp>
    </p:spTree>
    <p:extLst>
      <p:ext uri="{BB962C8B-B14F-4D97-AF65-F5344CB8AC3E}">
        <p14:creationId xmlns:p14="http://schemas.microsoft.com/office/powerpoint/2010/main" val="996006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BCD25-AFE1-8773-7D0C-6ED4FCFA88A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2C8E2E9-770E-EB62-9E61-D9F9D312CD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29C908-C22F-9566-EE1B-91D1FDF47AA7}"/>
              </a:ext>
            </a:extLst>
          </p:cNvPr>
          <p:cNvSpPr>
            <a:spLocks noGrp="1"/>
          </p:cNvSpPr>
          <p:nvPr>
            <p:ph type="dt" sz="half" idx="10"/>
          </p:nvPr>
        </p:nvSpPr>
        <p:spPr/>
        <p:txBody>
          <a:bodyPr/>
          <a:lstStyle/>
          <a:p>
            <a:fld id="{8ADCB6E4-E511-4AB9-B1E5-BE89BBD87D45}" type="datetimeFigureOut">
              <a:rPr lang="en-GB" smtClean="0"/>
              <a:t>22/04/2024</a:t>
            </a:fld>
            <a:endParaRPr lang="en-GB"/>
          </a:p>
        </p:txBody>
      </p:sp>
      <p:sp>
        <p:nvSpPr>
          <p:cNvPr id="5" name="Footer Placeholder 4">
            <a:extLst>
              <a:ext uri="{FF2B5EF4-FFF2-40B4-BE49-F238E27FC236}">
                <a16:creationId xmlns:a16="http://schemas.microsoft.com/office/drawing/2014/main" id="{DB2775DC-149C-6721-B2A9-9EE14F3580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B9798F-A007-5064-509E-9DEAD5C9050D}"/>
              </a:ext>
            </a:extLst>
          </p:cNvPr>
          <p:cNvSpPr>
            <a:spLocks noGrp="1"/>
          </p:cNvSpPr>
          <p:nvPr>
            <p:ph type="sldNum" sz="quarter" idx="12"/>
          </p:nvPr>
        </p:nvSpPr>
        <p:spPr/>
        <p:txBody>
          <a:bodyPr/>
          <a:lstStyle/>
          <a:p>
            <a:fld id="{4150FA9A-493D-4FD1-B405-6733BB34EC8D}" type="slidenum">
              <a:rPr lang="en-GB" smtClean="0"/>
              <a:t>‹#›</a:t>
            </a:fld>
            <a:endParaRPr lang="en-GB"/>
          </a:p>
        </p:txBody>
      </p:sp>
    </p:spTree>
    <p:extLst>
      <p:ext uri="{BB962C8B-B14F-4D97-AF65-F5344CB8AC3E}">
        <p14:creationId xmlns:p14="http://schemas.microsoft.com/office/powerpoint/2010/main" val="4182637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109770-C3C5-2C3C-5981-523E0C6D9F6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2355651-1865-B371-F79F-AFC985CD46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34A1B8-DED9-24B0-2FEF-65658F92F37A}"/>
              </a:ext>
            </a:extLst>
          </p:cNvPr>
          <p:cNvSpPr>
            <a:spLocks noGrp="1"/>
          </p:cNvSpPr>
          <p:nvPr>
            <p:ph type="dt" sz="half" idx="10"/>
          </p:nvPr>
        </p:nvSpPr>
        <p:spPr/>
        <p:txBody>
          <a:bodyPr/>
          <a:lstStyle/>
          <a:p>
            <a:fld id="{8ADCB6E4-E511-4AB9-B1E5-BE89BBD87D45}" type="datetimeFigureOut">
              <a:rPr lang="en-GB" smtClean="0"/>
              <a:t>22/04/2024</a:t>
            </a:fld>
            <a:endParaRPr lang="en-GB"/>
          </a:p>
        </p:txBody>
      </p:sp>
      <p:sp>
        <p:nvSpPr>
          <p:cNvPr id="5" name="Footer Placeholder 4">
            <a:extLst>
              <a:ext uri="{FF2B5EF4-FFF2-40B4-BE49-F238E27FC236}">
                <a16:creationId xmlns:a16="http://schemas.microsoft.com/office/drawing/2014/main" id="{251088AB-BE0C-506C-8CAD-3FC459CA92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36B302-14F3-4A09-F70B-B60C4967EC0F}"/>
              </a:ext>
            </a:extLst>
          </p:cNvPr>
          <p:cNvSpPr>
            <a:spLocks noGrp="1"/>
          </p:cNvSpPr>
          <p:nvPr>
            <p:ph type="sldNum" sz="quarter" idx="12"/>
          </p:nvPr>
        </p:nvSpPr>
        <p:spPr/>
        <p:txBody>
          <a:bodyPr/>
          <a:lstStyle/>
          <a:p>
            <a:fld id="{4150FA9A-493D-4FD1-B405-6733BB34EC8D}" type="slidenum">
              <a:rPr lang="en-GB" smtClean="0"/>
              <a:t>‹#›</a:t>
            </a:fld>
            <a:endParaRPr lang="en-GB"/>
          </a:p>
        </p:txBody>
      </p:sp>
    </p:spTree>
    <p:extLst>
      <p:ext uri="{BB962C8B-B14F-4D97-AF65-F5344CB8AC3E}">
        <p14:creationId xmlns:p14="http://schemas.microsoft.com/office/powerpoint/2010/main" val="3630312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D0061-DDBC-A00A-41BD-07D7C00350C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115D7E9-8458-EFA9-2945-B317443B93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7F6A6EB-F859-0BE2-F517-1A349D519EF6}"/>
              </a:ext>
            </a:extLst>
          </p:cNvPr>
          <p:cNvSpPr>
            <a:spLocks noGrp="1"/>
          </p:cNvSpPr>
          <p:nvPr>
            <p:ph type="dt" sz="half" idx="10"/>
          </p:nvPr>
        </p:nvSpPr>
        <p:spPr/>
        <p:txBody>
          <a:bodyPr/>
          <a:lstStyle/>
          <a:p>
            <a:fld id="{8ADCB6E4-E511-4AB9-B1E5-BE89BBD87D45}" type="datetimeFigureOut">
              <a:rPr lang="en-GB" smtClean="0"/>
              <a:t>22/04/2024</a:t>
            </a:fld>
            <a:endParaRPr lang="en-GB"/>
          </a:p>
        </p:txBody>
      </p:sp>
      <p:sp>
        <p:nvSpPr>
          <p:cNvPr id="5" name="Footer Placeholder 4">
            <a:extLst>
              <a:ext uri="{FF2B5EF4-FFF2-40B4-BE49-F238E27FC236}">
                <a16:creationId xmlns:a16="http://schemas.microsoft.com/office/drawing/2014/main" id="{CCE5B49B-7F84-8D9D-2A34-A55168147B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630F12-CE06-C641-D2E7-18FC26E5D766}"/>
              </a:ext>
            </a:extLst>
          </p:cNvPr>
          <p:cNvSpPr>
            <a:spLocks noGrp="1"/>
          </p:cNvSpPr>
          <p:nvPr>
            <p:ph type="sldNum" sz="quarter" idx="12"/>
          </p:nvPr>
        </p:nvSpPr>
        <p:spPr/>
        <p:txBody>
          <a:bodyPr/>
          <a:lstStyle/>
          <a:p>
            <a:fld id="{4150FA9A-493D-4FD1-B405-6733BB34EC8D}" type="slidenum">
              <a:rPr lang="en-GB" smtClean="0"/>
              <a:t>‹#›</a:t>
            </a:fld>
            <a:endParaRPr lang="en-GB"/>
          </a:p>
        </p:txBody>
      </p:sp>
    </p:spTree>
    <p:extLst>
      <p:ext uri="{BB962C8B-B14F-4D97-AF65-F5344CB8AC3E}">
        <p14:creationId xmlns:p14="http://schemas.microsoft.com/office/powerpoint/2010/main" val="3099623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7C3B8-52CC-6B0B-7BA6-7F6F547FD0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5CA33B7-EB23-99BB-D50D-CD998598B8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C8CD4D-E05F-2542-8F5B-EB7FA48F89FB}"/>
              </a:ext>
            </a:extLst>
          </p:cNvPr>
          <p:cNvSpPr>
            <a:spLocks noGrp="1"/>
          </p:cNvSpPr>
          <p:nvPr>
            <p:ph type="dt" sz="half" idx="10"/>
          </p:nvPr>
        </p:nvSpPr>
        <p:spPr/>
        <p:txBody>
          <a:bodyPr/>
          <a:lstStyle/>
          <a:p>
            <a:fld id="{8ADCB6E4-E511-4AB9-B1E5-BE89BBD87D45}" type="datetimeFigureOut">
              <a:rPr lang="en-GB" smtClean="0"/>
              <a:t>22/04/2024</a:t>
            </a:fld>
            <a:endParaRPr lang="en-GB"/>
          </a:p>
        </p:txBody>
      </p:sp>
      <p:sp>
        <p:nvSpPr>
          <p:cNvPr id="5" name="Footer Placeholder 4">
            <a:extLst>
              <a:ext uri="{FF2B5EF4-FFF2-40B4-BE49-F238E27FC236}">
                <a16:creationId xmlns:a16="http://schemas.microsoft.com/office/drawing/2014/main" id="{A0E8FE2E-2C70-B74C-7A66-D80B5B9BDF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33F2FB-3B80-5B43-0363-8D805A662323}"/>
              </a:ext>
            </a:extLst>
          </p:cNvPr>
          <p:cNvSpPr>
            <a:spLocks noGrp="1"/>
          </p:cNvSpPr>
          <p:nvPr>
            <p:ph type="sldNum" sz="quarter" idx="12"/>
          </p:nvPr>
        </p:nvSpPr>
        <p:spPr/>
        <p:txBody>
          <a:bodyPr/>
          <a:lstStyle/>
          <a:p>
            <a:fld id="{4150FA9A-493D-4FD1-B405-6733BB34EC8D}" type="slidenum">
              <a:rPr lang="en-GB" smtClean="0"/>
              <a:t>‹#›</a:t>
            </a:fld>
            <a:endParaRPr lang="en-GB"/>
          </a:p>
        </p:txBody>
      </p:sp>
    </p:spTree>
    <p:extLst>
      <p:ext uri="{BB962C8B-B14F-4D97-AF65-F5344CB8AC3E}">
        <p14:creationId xmlns:p14="http://schemas.microsoft.com/office/powerpoint/2010/main" val="2714859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247EE-09BA-F35D-5AD9-79A0C151770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757C62F-8443-CDFF-9EA4-8F58F3F8B0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3072510-060C-938D-1AC9-2911418922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B4A2F25-A5A2-93A9-B301-96A8EA563F8B}"/>
              </a:ext>
            </a:extLst>
          </p:cNvPr>
          <p:cNvSpPr>
            <a:spLocks noGrp="1"/>
          </p:cNvSpPr>
          <p:nvPr>
            <p:ph type="dt" sz="half" idx="10"/>
          </p:nvPr>
        </p:nvSpPr>
        <p:spPr/>
        <p:txBody>
          <a:bodyPr/>
          <a:lstStyle/>
          <a:p>
            <a:fld id="{8ADCB6E4-E511-4AB9-B1E5-BE89BBD87D45}" type="datetimeFigureOut">
              <a:rPr lang="en-GB" smtClean="0"/>
              <a:t>22/04/2024</a:t>
            </a:fld>
            <a:endParaRPr lang="en-GB"/>
          </a:p>
        </p:txBody>
      </p:sp>
      <p:sp>
        <p:nvSpPr>
          <p:cNvPr id="6" name="Footer Placeholder 5">
            <a:extLst>
              <a:ext uri="{FF2B5EF4-FFF2-40B4-BE49-F238E27FC236}">
                <a16:creationId xmlns:a16="http://schemas.microsoft.com/office/drawing/2014/main" id="{014B79A3-BA37-AFAE-9B1A-3822DBA6E86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36D110-241F-8D43-89DD-B8E890C055BF}"/>
              </a:ext>
            </a:extLst>
          </p:cNvPr>
          <p:cNvSpPr>
            <a:spLocks noGrp="1"/>
          </p:cNvSpPr>
          <p:nvPr>
            <p:ph type="sldNum" sz="quarter" idx="12"/>
          </p:nvPr>
        </p:nvSpPr>
        <p:spPr/>
        <p:txBody>
          <a:bodyPr/>
          <a:lstStyle/>
          <a:p>
            <a:fld id="{4150FA9A-493D-4FD1-B405-6733BB34EC8D}" type="slidenum">
              <a:rPr lang="en-GB" smtClean="0"/>
              <a:t>‹#›</a:t>
            </a:fld>
            <a:endParaRPr lang="en-GB"/>
          </a:p>
        </p:txBody>
      </p:sp>
    </p:spTree>
    <p:extLst>
      <p:ext uri="{BB962C8B-B14F-4D97-AF65-F5344CB8AC3E}">
        <p14:creationId xmlns:p14="http://schemas.microsoft.com/office/powerpoint/2010/main" val="602955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CEA5E-A647-2C8A-A900-2958F3D9953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45228A5-E45E-8D78-913B-8B7E9FC05C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51A4BB-126B-6FF2-FD78-FF3F55C2B5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510EEF8-A105-4B49-3F8E-7F80524597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85BCD6-0A4F-AC71-BF38-52E1F25837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483F9ED-0687-215A-F31B-28F0BC2768C0}"/>
              </a:ext>
            </a:extLst>
          </p:cNvPr>
          <p:cNvSpPr>
            <a:spLocks noGrp="1"/>
          </p:cNvSpPr>
          <p:nvPr>
            <p:ph type="dt" sz="half" idx="10"/>
          </p:nvPr>
        </p:nvSpPr>
        <p:spPr/>
        <p:txBody>
          <a:bodyPr/>
          <a:lstStyle/>
          <a:p>
            <a:fld id="{8ADCB6E4-E511-4AB9-B1E5-BE89BBD87D45}" type="datetimeFigureOut">
              <a:rPr lang="en-GB" smtClean="0"/>
              <a:t>22/04/2024</a:t>
            </a:fld>
            <a:endParaRPr lang="en-GB"/>
          </a:p>
        </p:txBody>
      </p:sp>
      <p:sp>
        <p:nvSpPr>
          <p:cNvPr id="8" name="Footer Placeholder 7">
            <a:extLst>
              <a:ext uri="{FF2B5EF4-FFF2-40B4-BE49-F238E27FC236}">
                <a16:creationId xmlns:a16="http://schemas.microsoft.com/office/drawing/2014/main" id="{88E4C97E-4988-1E04-AB25-3C886B02281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35BEA55-1528-86C1-86F7-3AF9CBA02AD7}"/>
              </a:ext>
            </a:extLst>
          </p:cNvPr>
          <p:cNvSpPr>
            <a:spLocks noGrp="1"/>
          </p:cNvSpPr>
          <p:nvPr>
            <p:ph type="sldNum" sz="quarter" idx="12"/>
          </p:nvPr>
        </p:nvSpPr>
        <p:spPr/>
        <p:txBody>
          <a:bodyPr/>
          <a:lstStyle/>
          <a:p>
            <a:fld id="{4150FA9A-493D-4FD1-B405-6733BB34EC8D}" type="slidenum">
              <a:rPr lang="en-GB" smtClean="0"/>
              <a:t>‹#›</a:t>
            </a:fld>
            <a:endParaRPr lang="en-GB"/>
          </a:p>
        </p:txBody>
      </p:sp>
    </p:spTree>
    <p:extLst>
      <p:ext uri="{BB962C8B-B14F-4D97-AF65-F5344CB8AC3E}">
        <p14:creationId xmlns:p14="http://schemas.microsoft.com/office/powerpoint/2010/main" val="3330779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40307-4B80-815C-EC01-9A7AFB035FA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0B58E92-79DC-CF61-0BD2-463BAD3424DE}"/>
              </a:ext>
            </a:extLst>
          </p:cNvPr>
          <p:cNvSpPr>
            <a:spLocks noGrp="1"/>
          </p:cNvSpPr>
          <p:nvPr>
            <p:ph type="dt" sz="half" idx="10"/>
          </p:nvPr>
        </p:nvSpPr>
        <p:spPr/>
        <p:txBody>
          <a:bodyPr/>
          <a:lstStyle/>
          <a:p>
            <a:fld id="{8ADCB6E4-E511-4AB9-B1E5-BE89BBD87D45}" type="datetimeFigureOut">
              <a:rPr lang="en-GB" smtClean="0"/>
              <a:t>22/04/2024</a:t>
            </a:fld>
            <a:endParaRPr lang="en-GB"/>
          </a:p>
        </p:txBody>
      </p:sp>
      <p:sp>
        <p:nvSpPr>
          <p:cNvPr id="4" name="Footer Placeholder 3">
            <a:extLst>
              <a:ext uri="{FF2B5EF4-FFF2-40B4-BE49-F238E27FC236}">
                <a16:creationId xmlns:a16="http://schemas.microsoft.com/office/drawing/2014/main" id="{86EC6675-144B-87C1-2632-03F06318C4D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7AEBC70-1391-34FA-D3A5-A02C85149CB5}"/>
              </a:ext>
            </a:extLst>
          </p:cNvPr>
          <p:cNvSpPr>
            <a:spLocks noGrp="1"/>
          </p:cNvSpPr>
          <p:nvPr>
            <p:ph type="sldNum" sz="quarter" idx="12"/>
          </p:nvPr>
        </p:nvSpPr>
        <p:spPr/>
        <p:txBody>
          <a:bodyPr/>
          <a:lstStyle/>
          <a:p>
            <a:fld id="{4150FA9A-493D-4FD1-B405-6733BB34EC8D}" type="slidenum">
              <a:rPr lang="en-GB" smtClean="0"/>
              <a:t>‹#›</a:t>
            </a:fld>
            <a:endParaRPr lang="en-GB"/>
          </a:p>
        </p:txBody>
      </p:sp>
    </p:spTree>
    <p:extLst>
      <p:ext uri="{BB962C8B-B14F-4D97-AF65-F5344CB8AC3E}">
        <p14:creationId xmlns:p14="http://schemas.microsoft.com/office/powerpoint/2010/main" val="3605550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3D250D-5D66-CB1C-A582-118D5BA24F68}"/>
              </a:ext>
            </a:extLst>
          </p:cNvPr>
          <p:cNvSpPr>
            <a:spLocks noGrp="1"/>
          </p:cNvSpPr>
          <p:nvPr>
            <p:ph type="dt" sz="half" idx="10"/>
          </p:nvPr>
        </p:nvSpPr>
        <p:spPr/>
        <p:txBody>
          <a:bodyPr/>
          <a:lstStyle/>
          <a:p>
            <a:fld id="{8ADCB6E4-E511-4AB9-B1E5-BE89BBD87D45}" type="datetimeFigureOut">
              <a:rPr lang="en-GB" smtClean="0"/>
              <a:t>22/04/2024</a:t>
            </a:fld>
            <a:endParaRPr lang="en-GB"/>
          </a:p>
        </p:txBody>
      </p:sp>
      <p:sp>
        <p:nvSpPr>
          <p:cNvPr id="3" name="Footer Placeholder 2">
            <a:extLst>
              <a:ext uri="{FF2B5EF4-FFF2-40B4-BE49-F238E27FC236}">
                <a16:creationId xmlns:a16="http://schemas.microsoft.com/office/drawing/2014/main" id="{0615B0A9-D1E9-795D-947A-8DDAD87BFB8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EF9EA54-B8B3-A3C4-5B78-45035465D0AA}"/>
              </a:ext>
            </a:extLst>
          </p:cNvPr>
          <p:cNvSpPr>
            <a:spLocks noGrp="1"/>
          </p:cNvSpPr>
          <p:nvPr>
            <p:ph type="sldNum" sz="quarter" idx="12"/>
          </p:nvPr>
        </p:nvSpPr>
        <p:spPr/>
        <p:txBody>
          <a:bodyPr/>
          <a:lstStyle/>
          <a:p>
            <a:fld id="{4150FA9A-493D-4FD1-B405-6733BB34EC8D}" type="slidenum">
              <a:rPr lang="en-GB" smtClean="0"/>
              <a:t>‹#›</a:t>
            </a:fld>
            <a:endParaRPr lang="en-GB"/>
          </a:p>
        </p:txBody>
      </p:sp>
    </p:spTree>
    <p:extLst>
      <p:ext uri="{BB962C8B-B14F-4D97-AF65-F5344CB8AC3E}">
        <p14:creationId xmlns:p14="http://schemas.microsoft.com/office/powerpoint/2010/main" val="699232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2C0EB-1CD7-074F-A6FF-04D79AAC72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F4BEBCB-126E-991C-580E-60526B4C49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0965DF7-D4F5-B640-C3B6-AD7F80BF74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A0C1BC-2C28-9306-20CE-8F53280041E5}"/>
              </a:ext>
            </a:extLst>
          </p:cNvPr>
          <p:cNvSpPr>
            <a:spLocks noGrp="1"/>
          </p:cNvSpPr>
          <p:nvPr>
            <p:ph type="dt" sz="half" idx="10"/>
          </p:nvPr>
        </p:nvSpPr>
        <p:spPr/>
        <p:txBody>
          <a:bodyPr/>
          <a:lstStyle/>
          <a:p>
            <a:fld id="{8ADCB6E4-E511-4AB9-B1E5-BE89BBD87D45}" type="datetimeFigureOut">
              <a:rPr lang="en-GB" smtClean="0"/>
              <a:t>22/04/2024</a:t>
            </a:fld>
            <a:endParaRPr lang="en-GB"/>
          </a:p>
        </p:txBody>
      </p:sp>
      <p:sp>
        <p:nvSpPr>
          <p:cNvPr id="6" name="Footer Placeholder 5">
            <a:extLst>
              <a:ext uri="{FF2B5EF4-FFF2-40B4-BE49-F238E27FC236}">
                <a16:creationId xmlns:a16="http://schemas.microsoft.com/office/drawing/2014/main" id="{CE2FC108-CE1C-E40F-9793-DA986C37D57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7303CA-BAB7-1377-76F4-ECA0513C1099}"/>
              </a:ext>
            </a:extLst>
          </p:cNvPr>
          <p:cNvSpPr>
            <a:spLocks noGrp="1"/>
          </p:cNvSpPr>
          <p:nvPr>
            <p:ph type="sldNum" sz="quarter" idx="12"/>
          </p:nvPr>
        </p:nvSpPr>
        <p:spPr/>
        <p:txBody>
          <a:bodyPr/>
          <a:lstStyle/>
          <a:p>
            <a:fld id="{4150FA9A-493D-4FD1-B405-6733BB34EC8D}" type="slidenum">
              <a:rPr lang="en-GB" smtClean="0"/>
              <a:t>‹#›</a:t>
            </a:fld>
            <a:endParaRPr lang="en-GB"/>
          </a:p>
        </p:txBody>
      </p:sp>
    </p:spTree>
    <p:extLst>
      <p:ext uri="{BB962C8B-B14F-4D97-AF65-F5344CB8AC3E}">
        <p14:creationId xmlns:p14="http://schemas.microsoft.com/office/powerpoint/2010/main" val="3514470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045F0-9137-4452-5619-90FDB125EB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6349793-556A-8491-EDB9-4D4DE2A82C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C9C4C86-ADB1-5A5C-39CA-E6E6FE1AE6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A7EB77-9DAF-C450-1879-599C3B0ECE6A}"/>
              </a:ext>
            </a:extLst>
          </p:cNvPr>
          <p:cNvSpPr>
            <a:spLocks noGrp="1"/>
          </p:cNvSpPr>
          <p:nvPr>
            <p:ph type="dt" sz="half" idx="10"/>
          </p:nvPr>
        </p:nvSpPr>
        <p:spPr/>
        <p:txBody>
          <a:bodyPr/>
          <a:lstStyle/>
          <a:p>
            <a:fld id="{8ADCB6E4-E511-4AB9-B1E5-BE89BBD87D45}" type="datetimeFigureOut">
              <a:rPr lang="en-GB" smtClean="0"/>
              <a:t>22/04/2024</a:t>
            </a:fld>
            <a:endParaRPr lang="en-GB"/>
          </a:p>
        </p:txBody>
      </p:sp>
      <p:sp>
        <p:nvSpPr>
          <p:cNvPr id="6" name="Footer Placeholder 5">
            <a:extLst>
              <a:ext uri="{FF2B5EF4-FFF2-40B4-BE49-F238E27FC236}">
                <a16:creationId xmlns:a16="http://schemas.microsoft.com/office/drawing/2014/main" id="{F9C5452A-8F8D-62FF-92AE-6ED885E9B83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E57F1F7-F488-F2A5-CACF-1DB4C73084AF}"/>
              </a:ext>
            </a:extLst>
          </p:cNvPr>
          <p:cNvSpPr>
            <a:spLocks noGrp="1"/>
          </p:cNvSpPr>
          <p:nvPr>
            <p:ph type="sldNum" sz="quarter" idx="12"/>
          </p:nvPr>
        </p:nvSpPr>
        <p:spPr/>
        <p:txBody>
          <a:bodyPr/>
          <a:lstStyle/>
          <a:p>
            <a:fld id="{4150FA9A-493D-4FD1-B405-6733BB34EC8D}" type="slidenum">
              <a:rPr lang="en-GB" smtClean="0"/>
              <a:t>‹#›</a:t>
            </a:fld>
            <a:endParaRPr lang="en-GB"/>
          </a:p>
        </p:txBody>
      </p:sp>
    </p:spTree>
    <p:extLst>
      <p:ext uri="{BB962C8B-B14F-4D97-AF65-F5344CB8AC3E}">
        <p14:creationId xmlns:p14="http://schemas.microsoft.com/office/powerpoint/2010/main" val="2812074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FF1A75-084F-1070-73A3-4178FC8CD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E92549C-11C3-B1C5-0B71-08E0785307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AF37F4D-4706-1102-1A52-9B0913B7F7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DCB6E4-E511-4AB9-B1E5-BE89BBD87D45}" type="datetimeFigureOut">
              <a:rPr lang="en-GB" smtClean="0"/>
              <a:t>22/04/2024</a:t>
            </a:fld>
            <a:endParaRPr lang="en-GB"/>
          </a:p>
        </p:txBody>
      </p:sp>
      <p:sp>
        <p:nvSpPr>
          <p:cNvPr id="5" name="Footer Placeholder 4">
            <a:extLst>
              <a:ext uri="{FF2B5EF4-FFF2-40B4-BE49-F238E27FC236}">
                <a16:creationId xmlns:a16="http://schemas.microsoft.com/office/drawing/2014/main" id="{D0B04150-682F-24AC-6003-7AF6D12FC7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AF88435-980A-136E-C4F8-7E632D2732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50FA9A-493D-4FD1-B405-6733BB34EC8D}" type="slidenum">
              <a:rPr lang="en-GB" smtClean="0"/>
              <a:t>‹#›</a:t>
            </a:fld>
            <a:endParaRPr lang="en-GB"/>
          </a:p>
        </p:txBody>
      </p:sp>
    </p:spTree>
    <p:extLst>
      <p:ext uri="{BB962C8B-B14F-4D97-AF65-F5344CB8AC3E}">
        <p14:creationId xmlns:p14="http://schemas.microsoft.com/office/powerpoint/2010/main" val="10089415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D0063-1F9A-D741-F001-C152A46F02AB}"/>
              </a:ext>
            </a:extLst>
          </p:cNvPr>
          <p:cNvSpPr>
            <a:spLocks noGrp="1"/>
          </p:cNvSpPr>
          <p:nvPr>
            <p:ph type="ctrTitle"/>
          </p:nvPr>
        </p:nvSpPr>
        <p:spPr/>
        <p:txBody>
          <a:bodyPr>
            <a:normAutofit fontScale="90000"/>
          </a:bodyPr>
          <a:lstStyle/>
          <a:p>
            <a:r>
              <a:rPr lang="en-GB" dirty="0"/>
              <a:t>Climate change / Extreme weather impacts on invasive non-native species</a:t>
            </a:r>
          </a:p>
        </p:txBody>
      </p:sp>
      <p:sp>
        <p:nvSpPr>
          <p:cNvPr id="6" name="Subtitle 2">
            <a:extLst>
              <a:ext uri="{FF2B5EF4-FFF2-40B4-BE49-F238E27FC236}">
                <a16:creationId xmlns:a16="http://schemas.microsoft.com/office/drawing/2014/main" id="{75D6B8D0-F6EE-414C-9269-4794AA9DB614}"/>
              </a:ext>
            </a:extLst>
          </p:cNvPr>
          <p:cNvSpPr txBox="1">
            <a:spLocks/>
          </p:cNvSpPr>
          <p:nvPr/>
        </p:nvSpPr>
        <p:spPr>
          <a:xfrm>
            <a:off x="2409824" y="4267331"/>
            <a:ext cx="8258176" cy="631825"/>
          </a:xfrm>
          <a:prstGeom prst="rect">
            <a:avLst/>
          </a:prstGeom>
        </p:spPr>
        <p:txBody>
          <a:bodyPr vert="horz" lIns="91440" tIns="45720" rIns="91440" bIns="45720" rtlCol="0" anchor="ctr">
            <a:norm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2800" dirty="0"/>
              <a:t>Diana Bowler, UK </a:t>
            </a:r>
            <a:r>
              <a:rPr lang="de-DE" sz="2800" dirty="0" err="1"/>
              <a:t>Centre</a:t>
            </a:r>
            <a:r>
              <a:rPr lang="de-DE" sz="2800" dirty="0"/>
              <a:t> </a:t>
            </a:r>
            <a:r>
              <a:rPr lang="de-DE" sz="2800" dirty="0" err="1"/>
              <a:t>for</a:t>
            </a:r>
            <a:r>
              <a:rPr lang="de-DE" sz="2800" dirty="0"/>
              <a:t> Ecology &amp; </a:t>
            </a:r>
            <a:r>
              <a:rPr lang="de-DE" sz="2800" dirty="0" err="1"/>
              <a:t>Hydrology</a:t>
            </a:r>
            <a:endParaRPr lang="de-DE" sz="2800" dirty="0"/>
          </a:p>
        </p:txBody>
      </p:sp>
    </p:spTree>
    <p:extLst>
      <p:ext uri="{BB962C8B-B14F-4D97-AF65-F5344CB8AC3E}">
        <p14:creationId xmlns:p14="http://schemas.microsoft.com/office/powerpoint/2010/main" val="2505071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92435-7B7A-F048-931A-BEB889B351B1}"/>
              </a:ext>
            </a:extLst>
          </p:cNvPr>
          <p:cNvSpPr>
            <a:spLocks noGrp="1"/>
          </p:cNvSpPr>
          <p:nvPr>
            <p:ph type="title"/>
          </p:nvPr>
        </p:nvSpPr>
        <p:spPr/>
        <p:txBody>
          <a:bodyPr/>
          <a:lstStyle/>
          <a:p>
            <a:r>
              <a:rPr lang="de-DE" dirty="0" err="1"/>
              <a:t>Direct</a:t>
            </a:r>
            <a:r>
              <a:rPr lang="de-DE" dirty="0"/>
              <a:t> </a:t>
            </a:r>
            <a:r>
              <a:rPr lang="de-DE" dirty="0" err="1"/>
              <a:t>effect</a:t>
            </a:r>
            <a:endParaRPr lang="de-DE" dirty="0"/>
          </a:p>
        </p:txBody>
      </p:sp>
      <p:sp>
        <p:nvSpPr>
          <p:cNvPr id="8" name="Oval 7">
            <a:extLst>
              <a:ext uri="{FF2B5EF4-FFF2-40B4-BE49-F238E27FC236}">
                <a16:creationId xmlns:a16="http://schemas.microsoft.com/office/drawing/2014/main" id="{99875F63-7B32-0543-B25E-26968D2E87E5}"/>
              </a:ext>
            </a:extLst>
          </p:cNvPr>
          <p:cNvSpPr/>
          <p:nvPr/>
        </p:nvSpPr>
        <p:spPr>
          <a:xfrm>
            <a:off x="1053548" y="1789044"/>
            <a:ext cx="3379304" cy="3001618"/>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de-DE" sz="3600" dirty="0" err="1"/>
              <a:t>Climate</a:t>
            </a:r>
            <a:r>
              <a:rPr lang="de-DE" sz="3600" dirty="0"/>
              <a:t> </a:t>
            </a:r>
            <a:r>
              <a:rPr lang="de-DE" sz="3600" dirty="0" err="1"/>
              <a:t>change</a:t>
            </a:r>
            <a:r>
              <a:rPr lang="de-DE" sz="3600" dirty="0"/>
              <a:t> / </a:t>
            </a:r>
            <a:r>
              <a:rPr lang="de-DE" sz="3600" dirty="0" err="1"/>
              <a:t>Exreme</a:t>
            </a:r>
            <a:r>
              <a:rPr lang="de-DE" sz="3600" dirty="0"/>
              <a:t> </a:t>
            </a:r>
            <a:r>
              <a:rPr lang="de-DE" sz="3600" dirty="0" err="1"/>
              <a:t>weather</a:t>
            </a:r>
            <a:endParaRPr lang="de-DE" sz="3600" dirty="0"/>
          </a:p>
        </p:txBody>
      </p:sp>
      <p:sp>
        <p:nvSpPr>
          <p:cNvPr id="9" name="Oval 8">
            <a:extLst>
              <a:ext uri="{FF2B5EF4-FFF2-40B4-BE49-F238E27FC236}">
                <a16:creationId xmlns:a16="http://schemas.microsoft.com/office/drawing/2014/main" id="{AB551B60-95F4-3848-9E9A-85ACEAFB7C3D}"/>
              </a:ext>
            </a:extLst>
          </p:cNvPr>
          <p:cNvSpPr/>
          <p:nvPr/>
        </p:nvSpPr>
        <p:spPr>
          <a:xfrm>
            <a:off x="6652591" y="1749288"/>
            <a:ext cx="3485321" cy="3114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err="1"/>
              <a:t>Species</a:t>
            </a:r>
            <a:r>
              <a:rPr lang="de-DE" sz="3600" dirty="0"/>
              <a:t> </a:t>
            </a:r>
            <a:r>
              <a:rPr lang="de-DE" sz="3600" dirty="0" err="1"/>
              <a:t>survival</a:t>
            </a:r>
            <a:r>
              <a:rPr lang="de-DE" sz="3600" dirty="0"/>
              <a:t>, </a:t>
            </a:r>
            <a:r>
              <a:rPr lang="de-DE" sz="3600" dirty="0" err="1"/>
              <a:t>reprodution</a:t>
            </a:r>
            <a:r>
              <a:rPr lang="de-DE" sz="3600" dirty="0"/>
              <a:t> </a:t>
            </a:r>
            <a:r>
              <a:rPr lang="de-DE" sz="3600" dirty="0" err="1"/>
              <a:t>or</a:t>
            </a:r>
            <a:r>
              <a:rPr lang="de-DE" sz="3600" dirty="0"/>
              <a:t> </a:t>
            </a:r>
            <a:r>
              <a:rPr lang="de-DE" sz="3600" dirty="0" err="1"/>
              <a:t>dispersal</a:t>
            </a:r>
            <a:endParaRPr lang="de-DE" sz="3600" dirty="0"/>
          </a:p>
        </p:txBody>
      </p:sp>
      <p:cxnSp>
        <p:nvCxnSpPr>
          <p:cNvPr id="11" name="Straight Arrow Connector 10">
            <a:extLst>
              <a:ext uri="{FF2B5EF4-FFF2-40B4-BE49-F238E27FC236}">
                <a16:creationId xmlns:a16="http://schemas.microsoft.com/office/drawing/2014/main" id="{7853D401-2EAC-5C48-A1C2-9651E1536D83}"/>
              </a:ext>
            </a:extLst>
          </p:cNvPr>
          <p:cNvCxnSpPr>
            <a:cxnSpLocks/>
          </p:cNvCxnSpPr>
          <p:nvPr/>
        </p:nvCxnSpPr>
        <p:spPr>
          <a:xfrm flipV="1">
            <a:off x="4552122" y="3279913"/>
            <a:ext cx="2067339" cy="9940"/>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34689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C550D-5C37-5FC3-2136-55D76EB8A39D}"/>
              </a:ext>
            </a:extLst>
          </p:cNvPr>
          <p:cNvSpPr>
            <a:spLocks noGrp="1"/>
          </p:cNvSpPr>
          <p:nvPr>
            <p:ph type="title"/>
          </p:nvPr>
        </p:nvSpPr>
        <p:spPr>
          <a:xfrm>
            <a:off x="721603" y="496866"/>
            <a:ext cx="11189676" cy="1325563"/>
          </a:xfrm>
        </p:spPr>
        <p:txBody>
          <a:bodyPr>
            <a:normAutofit/>
          </a:bodyPr>
          <a:lstStyle/>
          <a:p>
            <a:r>
              <a:rPr lang="en-US" dirty="0">
                <a:cs typeface="Calibri Light"/>
              </a:rPr>
              <a:t>Example: Direct effect of increasing temperature Invasive springtails on Marion Island</a:t>
            </a:r>
            <a:endParaRPr lang="en-US" dirty="0"/>
          </a:p>
        </p:txBody>
      </p:sp>
      <p:pic>
        <p:nvPicPr>
          <p:cNvPr id="4" name="Content Placeholder 3" descr="A map of a land with a body of water and a map of a land with a body of water&#10;&#10;Description automatically generated">
            <a:extLst>
              <a:ext uri="{FF2B5EF4-FFF2-40B4-BE49-F238E27FC236}">
                <a16:creationId xmlns:a16="http://schemas.microsoft.com/office/drawing/2014/main" id="{6A4D2C37-8516-7EDA-F90F-139ED129B5C8}"/>
              </a:ext>
            </a:extLst>
          </p:cNvPr>
          <p:cNvPicPr>
            <a:picLocks noGrp="1" noChangeAspect="1"/>
          </p:cNvPicPr>
          <p:nvPr>
            <p:ph idx="1"/>
          </p:nvPr>
        </p:nvPicPr>
        <p:blipFill>
          <a:blip r:embed="rId3"/>
          <a:stretch>
            <a:fillRect/>
          </a:stretch>
        </p:blipFill>
        <p:spPr>
          <a:xfrm>
            <a:off x="767861" y="2012154"/>
            <a:ext cx="7340601" cy="2832616"/>
          </a:xfrm>
        </p:spPr>
      </p:pic>
      <p:pic>
        <p:nvPicPr>
          <p:cNvPr id="6" name="Picture 5" descr="About - Collembola of South Africa">
            <a:extLst>
              <a:ext uri="{FF2B5EF4-FFF2-40B4-BE49-F238E27FC236}">
                <a16:creationId xmlns:a16="http://schemas.microsoft.com/office/drawing/2014/main" id="{2007C3F7-0886-820C-4DA4-824ED472D21C}"/>
              </a:ext>
            </a:extLst>
          </p:cNvPr>
          <p:cNvPicPr>
            <a:picLocks noChangeAspect="1"/>
          </p:cNvPicPr>
          <p:nvPr/>
        </p:nvPicPr>
        <p:blipFill>
          <a:blip r:embed="rId4"/>
          <a:stretch>
            <a:fillRect/>
          </a:stretch>
        </p:blipFill>
        <p:spPr>
          <a:xfrm>
            <a:off x="8247203" y="2218399"/>
            <a:ext cx="3381375" cy="1352550"/>
          </a:xfrm>
          <a:prstGeom prst="rect">
            <a:avLst/>
          </a:prstGeom>
        </p:spPr>
      </p:pic>
      <p:sp>
        <p:nvSpPr>
          <p:cNvPr id="7" name="TextBox 6">
            <a:extLst>
              <a:ext uri="{FF2B5EF4-FFF2-40B4-BE49-F238E27FC236}">
                <a16:creationId xmlns:a16="http://schemas.microsoft.com/office/drawing/2014/main" id="{F62EFF04-EB2E-9DAE-87E2-A8AA30272C1C}"/>
              </a:ext>
            </a:extLst>
          </p:cNvPr>
          <p:cNvSpPr txBox="1"/>
          <p:nvPr/>
        </p:nvSpPr>
        <p:spPr>
          <a:xfrm>
            <a:off x="922242" y="5086237"/>
            <a:ext cx="1078839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cs typeface="Calibri"/>
              </a:rPr>
              <a:t>Invasive species shown to be more tolerant of extreme temperatures than native species</a:t>
            </a:r>
          </a:p>
          <a:p>
            <a:r>
              <a:rPr lang="en-US" sz="2400" dirty="0">
                <a:cs typeface="Calibri"/>
              </a:rPr>
              <a:t>--&gt; climate change could </a:t>
            </a:r>
            <a:r>
              <a:rPr lang="en-US" sz="2400" dirty="0" err="1">
                <a:cs typeface="Calibri"/>
              </a:rPr>
              <a:t>favour</a:t>
            </a:r>
            <a:r>
              <a:rPr lang="en-US" sz="2400" dirty="0">
                <a:cs typeface="Calibri"/>
              </a:rPr>
              <a:t> their dominance in soil communities</a:t>
            </a:r>
          </a:p>
        </p:txBody>
      </p:sp>
    </p:spTree>
    <p:extLst>
      <p:ext uri="{BB962C8B-B14F-4D97-AF65-F5344CB8AC3E}">
        <p14:creationId xmlns:p14="http://schemas.microsoft.com/office/powerpoint/2010/main" val="2755727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C550D-5C37-5FC3-2136-55D76EB8A39D}"/>
              </a:ext>
            </a:extLst>
          </p:cNvPr>
          <p:cNvSpPr>
            <a:spLocks noGrp="1"/>
          </p:cNvSpPr>
          <p:nvPr>
            <p:ph type="title"/>
          </p:nvPr>
        </p:nvSpPr>
        <p:spPr>
          <a:xfrm>
            <a:off x="721603" y="496866"/>
            <a:ext cx="11189676" cy="1325563"/>
          </a:xfrm>
        </p:spPr>
        <p:txBody>
          <a:bodyPr>
            <a:normAutofit fontScale="90000"/>
          </a:bodyPr>
          <a:lstStyle/>
          <a:p>
            <a:r>
              <a:rPr lang="en-US" dirty="0">
                <a:cs typeface="Calibri Light"/>
              </a:rPr>
              <a:t>Example: Direct effect of hurricanes on movement</a:t>
            </a:r>
            <a:br>
              <a:rPr lang="en-US" dirty="0">
                <a:cs typeface="Calibri Light"/>
              </a:rPr>
            </a:br>
            <a:r>
              <a:rPr lang="en-US" dirty="0">
                <a:cs typeface="Calibri Light"/>
              </a:rPr>
              <a:t>Iguana in the </a:t>
            </a:r>
            <a:r>
              <a:rPr lang="en-US" dirty="0" err="1">
                <a:cs typeface="Calibri Light"/>
              </a:rPr>
              <a:t>Carribbean</a:t>
            </a:r>
            <a:endParaRPr lang="en-US" dirty="0"/>
          </a:p>
        </p:txBody>
      </p:sp>
      <p:pic>
        <p:nvPicPr>
          <p:cNvPr id="6" name="Content Placeholder 5">
            <a:extLst>
              <a:ext uri="{FF2B5EF4-FFF2-40B4-BE49-F238E27FC236}">
                <a16:creationId xmlns:a16="http://schemas.microsoft.com/office/drawing/2014/main" id="{448ED0C1-08BB-5A41-BDB2-D9FE5FA084B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3367" y="1865933"/>
            <a:ext cx="4257050" cy="4913724"/>
          </a:xfrm>
        </p:spPr>
      </p:pic>
      <p:pic>
        <p:nvPicPr>
          <p:cNvPr id="3" name="Picture 2">
            <a:extLst>
              <a:ext uri="{FF2B5EF4-FFF2-40B4-BE49-F238E27FC236}">
                <a16:creationId xmlns:a16="http://schemas.microsoft.com/office/drawing/2014/main" id="{467BFF8E-6071-4A4D-9C04-D197E48EF281}"/>
              </a:ext>
            </a:extLst>
          </p:cNvPr>
          <p:cNvPicPr>
            <a:picLocks noChangeAspect="1"/>
          </p:cNvPicPr>
          <p:nvPr/>
        </p:nvPicPr>
        <p:blipFill>
          <a:blip r:embed="rId4"/>
          <a:stretch>
            <a:fillRect/>
          </a:stretch>
        </p:blipFill>
        <p:spPr>
          <a:xfrm>
            <a:off x="5328964" y="2232726"/>
            <a:ext cx="5730240" cy="4297680"/>
          </a:xfrm>
          <a:prstGeom prst="rect">
            <a:avLst/>
          </a:prstGeom>
        </p:spPr>
      </p:pic>
    </p:spTree>
    <p:extLst>
      <p:ext uri="{BB962C8B-B14F-4D97-AF65-F5344CB8AC3E}">
        <p14:creationId xmlns:p14="http://schemas.microsoft.com/office/powerpoint/2010/main" val="36030208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92435-7B7A-F048-931A-BEB889B351B1}"/>
              </a:ext>
            </a:extLst>
          </p:cNvPr>
          <p:cNvSpPr>
            <a:spLocks noGrp="1"/>
          </p:cNvSpPr>
          <p:nvPr>
            <p:ph type="title"/>
          </p:nvPr>
        </p:nvSpPr>
        <p:spPr/>
        <p:txBody>
          <a:bodyPr/>
          <a:lstStyle/>
          <a:p>
            <a:r>
              <a:rPr lang="de-DE" dirty="0" err="1"/>
              <a:t>Indirect</a:t>
            </a:r>
            <a:r>
              <a:rPr lang="de-DE" dirty="0"/>
              <a:t> </a:t>
            </a:r>
            <a:r>
              <a:rPr lang="de-DE" dirty="0" err="1"/>
              <a:t>effect</a:t>
            </a:r>
            <a:r>
              <a:rPr lang="de-DE" dirty="0"/>
              <a:t> via </a:t>
            </a:r>
            <a:r>
              <a:rPr lang="de-DE" dirty="0" err="1"/>
              <a:t>changes</a:t>
            </a:r>
            <a:r>
              <a:rPr lang="de-DE" dirty="0"/>
              <a:t> in </a:t>
            </a:r>
            <a:r>
              <a:rPr lang="de-DE" dirty="0" err="1"/>
              <a:t>habitat</a:t>
            </a:r>
            <a:endParaRPr lang="de-DE" dirty="0"/>
          </a:p>
        </p:txBody>
      </p:sp>
      <p:sp>
        <p:nvSpPr>
          <p:cNvPr id="8" name="Oval 7">
            <a:extLst>
              <a:ext uri="{FF2B5EF4-FFF2-40B4-BE49-F238E27FC236}">
                <a16:creationId xmlns:a16="http://schemas.microsoft.com/office/drawing/2014/main" id="{99875F63-7B32-0543-B25E-26968D2E87E5}"/>
              </a:ext>
            </a:extLst>
          </p:cNvPr>
          <p:cNvSpPr/>
          <p:nvPr/>
        </p:nvSpPr>
        <p:spPr>
          <a:xfrm>
            <a:off x="0" y="1987826"/>
            <a:ext cx="3379304" cy="3001618"/>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de-DE" sz="3600" dirty="0" err="1"/>
              <a:t>Climate</a:t>
            </a:r>
            <a:r>
              <a:rPr lang="de-DE" sz="3600" dirty="0"/>
              <a:t> </a:t>
            </a:r>
            <a:r>
              <a:rPr lang="de-DE" sz="3600" dirty="0" err="1"/>
              <a:t>change</a:t>
            </a:r>
            <a:r>
              <a:rPr lang="de-DE" sz="3600" dirty="0"/>
              <a:t> / </a:t>
            </a:r>
            <a:r>
              <a:rPr lang="de-DE" sz="3600" dirty="0" err="1"/>
              <a:t>Exreme</a:t>
            </a:r>
            <a:r>
              <a:rPr lang="de-DE" sz="3600" dirty="0"/>
              <a:t> </a:t>
            </a:r>
            <a:r>
              <a:rPr lang="de-DE" sz="3600" dirty="0" err="1"/>
              <a:t>weather</a:t>
            </a:r>
            <a:endParaRPr lang="de-DE" sz="3600" dirty="0"/>
          </a:p>
        </p:txBody>
      </p:sp>
      <p:sp>
        <p:nvSpPr>
          <p:cNvPr id="9" name="Oval 8">
            <a:extLst>
              <a:ext uri="{FF2B5EF4-FFF2-40B4-BE49-F238E27FC236}">
                <a16:creationId xmlns:a16="http://schemas.microsoft.com/office/drawing/2014/main" id="{AB551B60-95F4-3848-9E9A-85ACEAFB7C3D}"/>
              </a:ext>
            </a:extLst>
          </p:cNvPr>
          <p:cNvSpPr/>
          <p:nvPr/>
        </p:nvSpPr>
        <p:spPr>
          <a:xfrm>
            <a:off x="8706679" y="1948071"/>
            <a:ext cx="3485321" cy="3114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err="1"/>
              <a:t>Species</a:t>
            </a:r>
            <a:r>
              <a:rPr lang="de-DE" sz="3600" dirty="0"/>
              <a:t> </a:t>
            </a:r>
            <a:r>
              <a:rPr lang="de-DE" sz="3600" dirty="0" err="1"/>
              <a:t>survival</a:t>
            </a:r>
            <a:r>
              <a:rPr lang="de-DE" sz="3600" dirty="0"/>
              <a:t>, </a:t>
            </a:r>
            <a:r>
              <a:rPr lang="de-DE" sz="3600" dirty="0" err="1"/>
              <a:t>reprodution</a:t>
            </a:r>
            <a:r>
              <a:rPr lang="de-DE" sz="3600" dirty="0"/>
              <a:t> </a:t>
            </a:r>
            <a:r>
              <a:rPr lang="de-DE" sz="3600" dirty="0" err="1"/>
              <a:t>or</a:t>
            </a:r>
            <a:r>
              <a:rPr lang="de-DE" sz="3600" dirty="0"/>
              <a:t> </a:t>
            </a:r>
            <a:r>
              <a:rPr lang="de-DE" sz="3600" dirty="0" err="1"/>
              <a:t>dispersal</a:t>
            </a:r>
            <a:endParaRPr lang="de-DE" sz="3600" dirty="0"/>
          </a:p>
        </p:txBody>
      </p:sp>
      <p:cxnSp>
        <p:nvCxnSpPr>
          <p:cNvPr id="11" name="Straight Arrow Connector 10">
            <a:extLst>
              <a:ext uri="{FF2B5EF4-FFF2-40B4-BE49-F238E27FC236}">
                <a16:creationId xmlns:a16="http://schemas.microsoft.com/office/drawing/2014/main" id="{7853D401-2EAC-5C48-A1C2-9651E1536D83}"/>
              </a:ext>
            </a:extLst>
          </p:cNvPr>
          <p:cNvCxnSpPr>
            <a:cxnSpLocks/>
          </p:cNvCxnSpPr>
          <p:nvPr/>
        </p:nvCxnSpPr>
        <p:spPr>
          <a:xfrm>
            <a:off x="3419060" y="3508515"/>
            <a:ext cx="1013792" cy="0"/>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7" name="Oval 6">
            <a:extLst>
              <a:ext uri="{FF2B5EF4-FFF2-40B4-BE49-F238E27FC236}">
                <a16:creationId xmlns:a16="http://schemas.microsoft.com/office/drawing/2014/main" id="{0169C5C7-FB63-B94D-B7DC-D1623E158441}"/>
              </a:ext>
            </a:extLst>
          </p:cNvPr>
          <p:cNvSpPr/>
          <p:nvPr/>
        </p:nvSpPr>
        <p:spPr>
          <a:xfrm>
            <a:off x="4485861" y="2001079"/>
            <a:ext cx="3379304" cy="3001618"/>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de-DE" sz="3600" dirty="0" err="1"/>
              <a:t>Changes</a:t>
            </a:r>
            <a:r>
              <a:rPr lang="de-DE" sz="3600" dirty="0"/>
              <a:t> in </a:t>
            </a:r>
            <a:r>
              <a:rPr lang="de-DE" sz="3600" dirty="0" err="1"/>
              <a:t>habitat</a:t>
            </a:r>
            <a:r>
              <a:rPr lang="de-DE" sz="3600" dirty="0"/>
              <a:t> </a:t>
            </a:r>
            <a:r>
              <a:rPr lang="de-DE" sz="3600" dirty="0" err="1"/>
              <a:t>or</a:t>
            </a:r>
            <a:r>
              <a:rPr lang="de-DE" sz="3600" dirty="0"/>
              <a:t> </a:t>
            </a:r>
            <a:r>
              <a:rPr lang="de-DE" sz="3600" dirty="0" err="1"/>
              <a:t>land</a:t>
            </a:r>
            <a:r>
              <a:rPr lang="de-DE" sz="3600" dirty="0"/>
              <a:t> </a:t>
            </a:r>
            <a:r>
              <a:rPr lang="de-DE" sz="3600" dirty="0" err="1"/>
              <a:t>cover</a:t>
            </a:r>
            <a:endParaRPr lang="de-DE" sz="3600" dirty="0"/>
          </a:p>
        </p:txBody>
      </p:sp>
      <p:cxnSp>
        <p:nvCxnSpPr>
          <p:cNvPr id="10" name="Straight Arrow Connector 9">
            <a:extLst>
              <a:ext uri="{FF2B5EF4-FFF2-40B4-BE49-F238E27FC236}">
                <a16:creationId xmlns:a16="http://schemas.microsoft.com/office/drawing/2014/main" id="{58C5CE97-DE66-054A-8DB5-D0E1DC76A529}"/>
              </a:ext>
            </a:extLst>
          </p:cNvPr>
          <p:cNvCxnSpPr>
            <a:cxnSpLocks/>
          </p:cNvCxnSpPr>
          <p:nvPr/>
        </p:nvCxnSpPr>
        <p:spPr>
          <a:xfrm>
            <a:off x="7626626" y="3501889"/>
            <a:ext cx="1013792" cy="0"/>
          </a:xfrm>
          <a:prstGeom prst="straightConnector1">
            <a:avLst/>
          </a:prstGeom>
          <a:ln w="76200">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624572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F3F8B-8BAE-28F4-6AED-74A0BFBB6045}"/>
              </a:ext>
            </a:extLst>
          </p:cNvPr>
          <p:cNvSpPr>
            <a:spLocks noGrp="1"/>
          </p:cNvSpPr>
          <p:nvPr>
            <p:ph type="title"/>
          </p:nvPr>
        </p:nvSpPr>
        <p:spPr>
          <a:xfrm>
            <a:off x="579408" y="451389"/>
            <a:ext cx="11018807" cy="1339940"/>
          </a:xfrm>
        </p:spPr>
        <p:txBody>
          <a:bodyPr>
            <a:normAutofit/>
          </a:bodyPr>
          <a:lstStyle/>
          <a:p>
            <a:r>
              <a:rPr lang="en-US" dirty="0">
                <a:cs typeface="Calibri Light"/>
              </a:rPr>
              <a:t>Example: Habitat changes due to hurricanes</a:t>
            </a:r>
            <a:br>
              <a:rPr lang="en-US" dirty="0">
                <a:cs typeface="Calibri Light"/>
              </a:rPr>
            </a:br>
            <a:r>
              <a:rPr lang="en-US" dirty="0">
                <a:cs typeface="Calibri Light"/>
              </a:rPr>
              <a:t>Spread of mice and rates in Carribean forests</a:t>
            </a:r>
            <a:endParaRPr lang="en-US" dirty="0"/>
          </a:p>
        </p:txBody>
      </p:sp>
      <p:pic>
        <p:nvPicPr>
          <p:cNvPr id="4" name="Content Placeholder 3" descr="The Recovery Process: Caribbean Tourism, Island by Island - The New York  Times">
            <a:extLst>
              <a:ext uri="{FF2B5EF4-FFF2-40B4-BE49-F238E27FC236}">
                <a16:creationId xmlns:a16="http://schemas.microsoft.com/office/drawing/2014/main" id="{FB2A27A2-4990-B35A-0EB4-2D2F0FF629E6}"/>
              </a:ext>
            </a:extLst>
          </p:cNvPr>
          <p:cNvPicPr>
            <a:picLocks noGrp="1" noChangeAspect="1"/>
          </p:cNvPicPr>
          <p:nvPr>
            <p:ph idx="1"/>
          </p:nvPr>
        </p:nvPicPr>
        <p:blipFill>
          <a:blip r:embed="rId2"/>
          <a:stretch>
            <a:fillRect/>
          </a:stretch>
        </p:blipFill>
        <p:spPr>
          <a:xfrm>
            <a:off x="764497" y="2024288"/>
            <a:ext cx="3374154" cy="2196276"/>
          </a:xfrm>
        </p:spPr>
      </p:pic>
      <p:pic>
        <p:nvPicPr>
          <p:cNvPr id="5" name="Picture 4" descr="World's biggest single eradication operation aims to remove mice from  island | Wildlife | The Guardian">
            <a:extLst>
              <a:ext uri="{FF2B5EF4-FFF2-40B4-BE49-F238E27FC236}">
                <a16:creationId xmlns:a16="http://schemas.microsoft.com/office/drawing/2014/main" id="{5A5383B3-25ED-6309-AD64-C97960B7033D}"/>
              </a:ext>
            </a:extLst>
          </p:cNvPr>
          <p:cNvPicPr>
            <a:picLocks noChangeAspect="1"/>
          </p:cNvPicPr>
          <p:nvPr/>
        </p:nvPicPr>
        <p:blipFill>
          <a:blip r:embed="rId3"/>
          <a:stretch>
            <a:fillRect/>
          </a:stretch>
        </p:blipFill>
        <p:spPr>
          <a:xfrm>
            <a:off x="2924037" y="2044166"/>
            <a:ext cx="3702703" cy="2196276"/>
          </a:xfrm>
          <a:prstGeom prst="rect">
            <a:avLst/>
          </a:prstGeom>
        </p:spPr>
      </p:pic>
      <p:pic>
        <p:nvPicPr>
          <p:cNvPr id="6" name="Picture 5">
            <a:extLst>
              <a:ext uri="{FF2B5EF4-FFF2-40B4-BE49-F238E27FC236}">
                <a16:creationId xmlns:a16="http://schemas.microsoft.com/office/drawing/2014/main" id="{90B0F527-0DFB-0D75-8467-E338B79FBF26}"/>
              </a:ext>
            </a:extLst>
          </p:cNvPr>
          <p:cNvPicPr>
            <a:picLocks noChangeAspect="1"/>
          </p:cNvPicPr>
          <p:nvPr/>
        </p:nvPicPr>
        <p:blipFill rotWithShape="1">
          <a:blip r:embed="rId4"/>
          <a:srcRect l="-801" r="-1" b="6050"/>
          <a:stretch/>
        </p:blipFill>
        <p:spPr>
          <a:xfrm>
            <a:off x="6182140" y="2714773"/>
            <a:ext cx="5854822" cy="4143227"/>
          </a:xfrm>
          <a:prstGeom prst="rect">
            <a:avLst/>
          </a:prstGeom>
        </p:spPr>
      </p:pic>
      <p:sp>
        <p:nvSpPr>
          <p:cNvPr id="3" name="TextBox 2">
            <a:extLst>
              <a:ext uri="{FF2B5EF4-FFF2-40B4-BE49-F238E27FC236}">
                <a16:creationId xmlns:a16="http://schemas.microsoft.com/office/drawing/2014/main" id="{2CC3E98E-E780-1C8A-0621-924144C423F0}"/>
              </a:ext>
            </a:extLst>
          </p:cNvPr>
          <p:cNvSpPr txBox="1"/>
          <p:nvPr/>
        </p:nvSpPr>
        <p:spPr>
          <a:xfrm>
            <a:off x="682435" y="4647340"/>
            <a:ext cx="526116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cs typeface="Calibri"/>
              </a:rPr>
              <a:t>Hurricanes create forest disturbance and change </a:t>
            </a:r>
            <a:r>
              <a:rPr lang="en-US" sz="2400" dirty="0" err="1">
                <a:cs typeface="Calibri"/>
              </a:rPr>
              <a:t>understorey</a:t>
            </a:r>
            <a:r>
              <a:rPr lang="en-US" sz="2400" dirty="0">
                <a:cs typeface="Calibri"/>
              </a:rPr>
              <a:t> vegetation</a:t>
            </a:r>
          </a:p>
          <a:p>
            <a:r>
              <a:rPr lang="en-US" sz="2400" dirty="0">
                <a:cs typeface="Calibri"/>
                <a:sym typeface="Wingdings" panose="05000000000000000000" pitchFamily="2" charset="2"/>
              </a:rPr>
              <a:t> provide opportunities for mice and rats to spread</a:t>
            </a:r>
            <a:endParaRPr lang="en-US" sz="2400" dirty="0">
              <a:cs typeface="Calibri"/>
            </a:endParaRPr>
          </a:p>
        </p:txBody>
      </p:sp>
    </p:spTree>
    <p:extLst>
      <p:ext uri="{BB962C8B-B14F-4D97-AF65-F5344CB8AC3E}">
        <p14:creationId xmlns:p14="http://schemas.microsoft.com/office/powerpoint/2010/main" val="1198532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92435-7B7A-F048-931A-BEB889B351B1}"/>
              </a:ext>
            </a:extLst>
          </p:cNvPr>
          <p:cNvSpPr>
            <a:spLocks noGrp="1"/>
          </p:cNvSpPr>
          <p:nvPr>
            <p:ph type="title"/>
          </p:nvPr>
        </p:nvSpPr>
        <p:spPr/>
        <p:txBody>
          <a:bodyPr/>
          <a:lstStyle/>
          <a:p>
            <a:r>
              <a:rPr lang="de-DE" dirty="0" err="1"/>
              <a:t>Indirect</a:t>
            </a:r>
            <a:r>
              <a:rPr lang="de-DE" dirty="0"/>
              <a:t> </a:t>
            </a:r>
            <a:r>
              <a:rPr lang="de-DE" dirty="0" err="1"/>
              <a:t>effect</a:t>
            </a:r>
            <a:r>
              <a:rPr lang="de-DE" dirty="0"/>
              <a:t> via human </a:t>
            </a:r>
            <a:r>
              <a:rPr lang="de-DE" dirty="0" err="1"/>
              <a:t>activities</a:t>
            </a:r>
            <a:endParaRPr lang="de-DE" dirty="0"/>
          </a:p>
        </p:txBody>
      </p:sp>
      <p:sp>
        <p:nvSpPr>
          <p:cNvPr id="8" name="Oval 7">
            <a:extLst>
              <a:ext uri="{FF2B5EF4-FFF2-40B4-BE49-F238E27FC236}">
                <a16:creationId xmlns:a16="http://schemas.microsoft.com/office/drawing/2014/main" id="{99875F63-7B32-0543-B25E-26968D2E87E5}"/>
              </a:ext>
            </a:extLst>
          </p:cNvPr>
          <p:cNvSpPr/>
          <p:nvPr/>
        </p:nvSpPr>
        <p:spPr>
          <a:xfrm>
            <a:off x="0" y="1987826"/>
            <a:ext cx="3379304" cy="3001618"/>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de-DE" sz="3600" dirty="0" err="1"/>
              <a:t>Climate</a:t>
            </a:r>
            <a:r>
              <a:rPr lang="de-DE" sz="3600" dirty="0"/>
              <a:t> </a:t>
            </a:r>
            <a:r>
              <a:rPr lang="de-DE" sz="3600" dirty="0" err="1"/>
              <a:t>change</a:t>
            </a:r>
            <a:r>
              <a:rPr lang="de-DE" sz="3600" dirty="0"/>
              <a:t> / </a:t>
            </a:r>
            <a:r>
              <a:rPr lang="de-DE" sz="3600" dirty="0" err="1"/>
              <a:t>Exreme</a:t>
            </a:r>
            <a:r>
              <a:rPr lang="de-DE" sz="3600" dirty="0"/>
              <a:t> </a:t>
            </a:r>
            <a:r>
              <a:rPr lang="de-DE" sz="3600" dirty="0" err="1"/>
              <a:t>weather</a:t>
            </a:r>
            <a:endParaRPr lang="de-DE" sz="3600" dirty="0"/>
          </a:p>
        </p:txBody>
      </p:sp>
      <p:sp>
        <p:nvSpPr>
          <p:cNvPr id="9" name="Oval 8">
            <a:extLst>
              <a:ext uri="{FF2B5EF4-FFF2-40B4-BE49-F238E27FC236}">
                <a16:creationId xmlns:a16="http://schemas.microsoft.com/office/drawing/2014/main" id="{AB551B60-95F4-3848-9E9A-85ACEAFB7C3D}"/>
              </a:ext>
            </a:extLst>
          </p:cNvPr>
          <p:cNvSpPr/>
          <p:nvPr/>
        </p:nvSpPr>
        <p:spPr>
          <a:xfrm>
            <a:off x="8706679" y="1948071"/>
            <a:ext cx="3485321" cy="3114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err="1"/>
              <a:t>Species</a:t>
            </a:r>
            <a:r>
              <a:rPr lang="de-DE" sz="3600" dirty="0"/>
              <a:t> </a:t>
            </a:r>
            <a:r>
              <a:rPr lang="de-DE" sz="3600" dirty="0" err="1"/>
              <a:t>survival</a:t>
            </a:r>
            <a:r>
              <a:rPr lang="de-DE" sz="3600" dirty="0"/>
              <a:t>, </a:t>
            </a:r>
            <a:r>
              <a:rPr lang="de-DE" sz="3600" dirty="0" err="1"/>
              <a:t>reprodution</a:t>
            </a:r>
            <a:r>
              <a:rPr lang="de-DE" sz="3600" dirty="0"/>
              <a:t> </a:t>
            </a:r>
            <a:r>
              <a:rPr lang="de-DE" sz="3600" dirty="0" err="1"/>
              <a:t>or</a:t>
            </a:r>
            <a:r>
              <a:rPr lang="de-DE" sz="3600" dirty="0"/>
              <a:t> </a:t>
            </a:r>
            <a:r>
              <a:rPr lang="de-DE" sz="3600" dirty="0" err="1"/>
              <a:t>dispersal</a:t>
            </a:r>
            <a:endParaRPr lang="de-DE" sz="3600" dirty="0"/>
          </a:p>
        </p:txBody>
      </p:sp>
      <p:cxnSp>
        <p:nvCxnSpPr>
          <p:cNvPr id="11" name="Straight Arrow Connector 10">
            <a:extLst>
              <a:ext uri="{FF2B5EF4-FFF2-40B4-BE49-F238E27FC236}">
                <a16:creationId xmlns:a16="http://schemas.microsoft.com/office/drawing/2014/main" id="{7853D401-2EAC-5C48-A1C2-9651E1536D83}"/>
              </a:ext>
            </a:extLst>
          </p:cNvPr>
          <p:cNvCxnSpPr>
            <a:cxnSpLocks/>
          </p:cNvCxnSpPr>
          <p:nvPr/>
        </p:nvCxnSpPr>
        <p:spPr>
          <a:xfrm>
            <a:off x="3419060" y="3508515"/>
            <a:ext cx="1013792" cy="0"/>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7" name="Oval 6">
            <a:extLst>
              <a:ext uri="{FF2B5EF4-FFF2-40B4-BE49-F238E27FC236}">
                <a16:creationId xmlns:a16="http://schemas.microsoft.com/office/drawing/2014/main" id="{0169C5C7-FB63-B94D-B7DC-D1623E158441}"/>
              </a:ext>
            </a:extLst>
          </p:cNvPr>
          <p:cNvSpPr/>
          <p:nvPr/>
        </p:nvSpPr>
        <p:spPr>
          <a:xfrm>
            <a:off x="4406349" y="2001079"/>
            <a:ext cx="3379304" cy="3001618"/>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de-DE" sz="3600" dirty="0"/>
              <a:t>People </a:t>
            </a:r>
            <a:r>
              <a:rPr lang="de-DE" sz="3600" dirty="0" err="1"/>
              <a:t>or</a:t>
            </a:r>
            <a:r>
              <a:rPr lang="de-DE" sz="3600" dirty="0"/>
              <a:t> human </a:t>
            </a:r>
            <a:r>
              <a:rPr lang="de-DE" sz="3600" dirty="0" err="1"/>
              <a:t>activities</a:t>
            </a:r>
            <a:endParaRPr lang="de-DE" sz="3600" dirty="0"/>
          </a:p>
        </p:txBody>
      </p:sp>
      <p:cxnSp>
        <p:nvCxnSpPr>
          <p:cNvPr id="10" name="Straight Arrow Connector 9">
            <a:extLst>
              <a:ext uri="{FF2B5EF4-FFF2-40B4-BE49-F238E27FC236}">
                <a16:creationId xmlns:a16="http://schemas.microsoft.com/office/drawing/2014/main" id="{58C5CE97-DE66-054A-8DB5-D0E1DC76A529}"/>
              </a:ext>
            </a:extLst>
          </p:cNvPr>
          <p:cNvCxnSpPr>
            <a:cxnSpLocks/>
          </p:cNvCxnSpPr>
          <p:nvPr/>
        </p:nvCxnSpPr>
        <p:spPr>
          <a:xfrm>
            <a:off x="7666382" y="3501889"/>
            <a:ext cx="1013792" cy="0"/>
          </a:xfrm>
          <a:prstGeom prst="straightConnector1">
            <a:avLst/>
          </a:prstGeom>
          <a:ln w="76200">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285214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074CC-BFF8-5D4E-AE9C-817435CA4009}"/>
              </a:ext>
            </a:extLst>
          </p:cNvPr>
          <p:cNvSpPr>
            <a:spLocks noGrp="1"/>
          </p:cNvSpPr>
          <p:nvPr>
            <p:ph type="title"/>
          </p:nvPr>
        </p:nvSpPr>
        <p:spPr/>
        <p:txBody>
          <a:bodyPr/>
          <a:lstStyle/>
          <a:p>
            <a:r>
              <a:rPr lang="de-DE" dirty="0" err="1"/>
              <a:t>Example</a:t>
            </a:r>
            <a:r>
              <a:rPr lang="de-DE" dirty="0"/>
              <a:t>: </a:t>
            </a:r>
            <a:r>
              <a:rPr lang="de-DE" dirty="0" err="1"/>
              <a:t>changes</a:t>
            </a:r>
            <a:r>
              <a:rPr lang="de-DE" dirty="0"/>
              <a:t> in human </a:t>
            </a:r>
            <a:r>
              <a:rPr lang="de-DE" dirty="0" err="1"/>
              <a:t>activities</a:t>
            </a:r>
            <a:br>
              <a:rPr lang="de-DE" dirty="0"/>
            </a:br>
            <a:r>
              <a:rPr lang="de-DE" dirty="0" err="1"/>
              <a:t>Poorer</a:t>
            </a:r>
            <a:r>
              <a:rPr lang="de-DE" dirty="0"/>
              <a:t> </a:t>
            </a:r>
            <a:r>
              <a:rPr lang="de-DE" dirty="0" err="1"/>
              <a:t>biosecurity</a:t>
            </a:r>
            <a:r>
              <a:rPr lang="de-DE" dirty="0"/>
              <a:t> </a:t>
            </a:r>
            <a:r>
              <a:rPr lang="de-DE" dirty="0" err="1"/>
              <a:t>following</a:t>
            </a:r>
            <a:r>
              <a:rPr lang="de-DE" dirty="0"/>
              <a:t> extreme </a:t>
            </a:r>
            <a:r>
              <a:rPr lang="de-DE" dirty="0" err="1"/>
              <a:t>event</a:t>
            </a:r>
            <a:endParaRPr lang="de-DE" dirty="0"/>
          </a:p>
        </p:txBody>
      </p:sp>
      <p:sp>
        <p:nvSpPr>
          <p:cNvPr id="3" name="Content Placeholder 2">
            <a:extLst>
              <a:ext uri="{FF2B5EF4-FFF2-40B4-BE49-F238E27FC236}">
                <a16:creationId xmlns:a16="http://schemas.microsoft.com/office/drawing/2014/main" id="{041A1B31-E02F-404B-BCEA-B784D33D3319}"/>
              </a:ext>
            </a:extLst>
          </p:cNvPr>
          <p:cNvSpPr>
            <a:spLocks noGrp="1"/>
          </p:cNvSpPr>
          <p:nvPr>
            <p:ph idx="1"/>
          </p:nvPr>
        </p:nvSpPr>
        <p:spPr>
          <a:xfrm>
            <a:off x="897835" y="2064164"/>
            <a:ext cx="4906618" cy="5529332"/>
          </a:xfrm>
        </p:spPr>
        <p:txBody>
          <a:bodyPr/>
          <a:lstStyle/>
          <a:p>
            <a:pPr marL="0" indent="0">
              <a:buNone/>
            </a:pPr>
            <a:r>
              <a:rPr lang="de-DE" dirty="0" err="1"/>
              <a:t>Incursion</a:t>
            </a:r>
            <a:r>
              <a:rPr lang="de-DE" dirty="0"/>
              <a:t> </a:t>
            </a:r>
            <a:r>
              <a:rPr lang="de-DE" dirty="0" err="1"/>
              <a:t>and</a:t>
            </a:r>
            <a:r>
              <a:rPr lang="de-DE" dirty="0"/>
              <a:t> </a:t>
            </a:r>
            <a:r>
              <a:rPr lang="de-DE" dirty="0" err="1"/>
              <a:t>establishment</a:t>
            </a:r>
            <a:r>
              <a:rPr lang="de-DE" dirty="0"/>
              <a:t> </a:t>
            </a:r>
            <a:r>
              <a:rPr lang="de-DE" dirty="0" err="1"/>
              <a:t>of</a:t>
            </a:r>
            <a:r>
              <a:rPr lang="de-DE" dirty="0"/>
              <a:t> </a:t>
            </a:r>
            <a:r>
              <a:rPr lang="de-DE" dirty="0" err="1"/>
              <a:t>two</a:t>
            </a:r>
            <a:r>
              <a:rPr lang="de-DE" dirty="0"/>
              <a:t> </a:t>
            </a:r>
            <a:r>
              <a:rPr lang="de-DE" dirty="0" err="1"/>
              <a:t>vertebrate</a:t>
            </a:r>
            <a:r>
              <a:rPr lang="de-DE" dirty="0"/>
              <a:t> IAS on Dominica </a:t>
            </a:r>
            <a:r>
              <a:rPr lang="de-DE" dirty="0" err="1"/>
              <a:t>during</a:t>
            </a:r>
            <a:r>
              <a:rPr lang="de-DE" dirty="0"/>
              <a:t> </a:t>
            </a:r>
            <a:r>
              <a:rPr lang="de-DE" dirty="0" err="1"/>
              <a:t>the</a:t>
            </a:r>
            <a:r>
              <a:rPr lang="de-DE" dirty="0"/>
              <a:t> </a:t>
            </a:r>
            <a:r>
              <a:rPr lang="de-DE" dirty="0" err="1"/>
              <a:t>aftermath</a:t>
            </a:r>
            <a:r>
              <a:rPr lang="de-DE" dirty="0"/>
              <a:t> </a:t>
            </a:r>
            <a:r>
              <a:rPr lang="de-DE" dirty="0" err="1"/>
              <a:t>of</a:t>
            </a:r>
            <a:r>
              <a:rPr lang="de-DE" dirty="0"/>
              <a:t> </a:t>
            </a:r>
            <a:r>
              <a:rPr lang="de-DE" dirty="0" err="1"/>
              <a:t>Hurricane</a:t>
            </a:r>
            <a:r>
              <a:rPr lang="de-DE" dirty="0"/>
              <a:t> Maria—</a:t>
            </a:r>
            <a:r>
              <a:rPr lang="de-DE" dirty="0" err="1"/>
              <a:t>the</a:t>
            </a:r>
            <a:r>
              <a:rPr lang="de-DE" dirty="0"/>
              <a:t> Common Green Iguana (</a:t>
            </a:r>
            <a:r>
              <a:rPr lang="de-DE" i="1" dirty="0"/>
              <a:t>Iguana </a:t>
            </a:r>
            <a:r>
              <a:rPr lang="de-DE" i="1" dirty="0" err="1"/>
              <a:t>iguana</a:t>
            </a:r>
            <a:r>
              <a:rPr lang="de-DE" dirty="0"/>
              <a:t>) </a:t>
            </a:r>
            <a:r>
              <a:rPr lang="de-DE" dirty="0" err="1"/>
              <a:t>and</a:t>
            </a:r>
            <a:r>
              <a:rPr lang="de-DE" dirty="0"/>
              <a:t> </a:t>
            </a:r>
            <a:r>
              <a:rPr lang="de-DE" dirty="0" err="1"/>
              <a:t>Cuban</a:t>
            </a:r>
            <a:r>
              <a:rPr lang="de-DE" dirty="0"/>
              <a:t> Treefrog (</a:t>
            </a:r>
            <a:r>
              <a:rPr lang="de-DE" i="1" dirty="0" err="1"/>
              <a:t>Osteopilus</a:t>
            </a:r>
            <a:r>
              <a:rPr lang="de-DE" i="1" dirty="0"/>
              <a:t> </a:t>
            </a:r>
            <a:r>
              <a:rPr lang="de-DE" i="1" dirty="0" err="1"/>
              <a:t>septentrionalis</a:t>
            </a:r>
            <a:r>
              <a:rPr lang="de-DE" dirty="0"/>
              <a:t>) in 2017</a:t>
            </a:r>
          </a:p>
        </p:txBody>
      </p:sp>
      <p:pic>
        <p:nvPicPr>
          <p:cNvPr id="5" name="Picture 4">
            <a:extLst>
              <a:ext uri="{FF2B5EF4-FFF2-40B4-BE49-F238E27FC236}">
                <a16:creationId xmlns:a16="http://schemas.microsoft.com/office/drawing/2014/main" id="{1A7B5B1F-9B8B-DE4A-B6C0-A5136FFDCC02}"/>
              </a:ext>
            </a:extLst>
          </p:cNvPr>
          <p:cNvPicPr>
            <a:picLocks noChangeAspect="1"/>
          </p:cNvPicPr>
          <p:nvPr/>
        </p:nvPicPr>
        <p:blipFill>
          <a:blip r:embed="rId3"/>
          <a:stretch>
            <a:fillRect/>
          </a:stretch>
        </p:blipFill>
        <p:spPr>
          <a:xfrm>
            <a:off x="6679096" y="1841223"/>
            <a:ext cx="4582767" cy="4582767"/>
          </a:xfrm>
          <a:prstGeom prst="rect">
            <a:avLst/>
          </a:prstGeom>
        </p:spPr>
      </p:pic>
    </p:spTree>
    <p:extLst>
      <p:ext uri="{BB962C8B-B14F-4D97-AF65-F5344CB8AC3E}">
        <p14:creationId xmlns:p14="http://schemas.microsoft.com/office/powerpoint/2010/main" val="2286502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92435-7B7A-F048-931A-BEB889B351B1}"/>
              </a:ext>
            </a:extLst>
          </p:cNvPr>
          <p:cNvSpPr>
            <a:spLocks noGrp="1"/>
          </p:cNvSpPr>
          <p:nvPr>
            <p:ph type="title"/>
          </p:nvPr>
        </p:nvSpPr>
        <p:spPr/>
        <p:txBody>
          <a:bodyPr/>
          <a:lstStyle/>
          <a:p>
            <a:r>
              <a:rPr lang="de-DE" dirty="0" err="1"/>
              <a:t>Indirect</a:t>
            </a:r>
            <a:r>
              <a:rPr lang="de-DE" dirty="0"/>
              <a:t> </a:t>
            </a:r>
            <a:r>
              <a:rPr lang="de-DE" dirty="0" err="1"/>
              <a:t>effect</a:t>
            </a:r>
            <a:r>
              <a:rPr lang="de-DE" dirty="0"/>
              <a:t> via </a:t>
            </a:r>
            <a:r>
              <a:rPr lang="de-DE" dirty="0" err="1"/>
              <a:t>effectiveness</a:t>
            </a:r>
            <a:r>
              <a:rPr lang="de-DE" dirty="0"/>
              <a:t> </a:t>
            </a:r>
            <a:r>
              <a:rPr lang="de-DE" dirty="0" err="1"/>
              <a:t>of</a:t>
            </a:r>
            <a:r>
              <a:rPr lang="de-DE" dirty="0"/>
              <a:t> </a:t>
            </a:r>
            <a:r>
              <a:rPr lang="de-DE" dirty="0" err="1"/>
              <a:t>management</a:t>
            </a:r>
            <a:endParaRPr lang="de-DE" dirty="0"/>
          </a:p>
        </p:txBody>
      </p:sp>
      <p:sp>
        <p:nvSpPr>
          <p:cNvPr id="8" name="Oval 7">
            <a:extLst>
              <a:ext uri="{FF2B5EF4-FFF2-40B4-BE49-F238E27FC236}">
                <a16:creationId xmlns:a16="http://schemas.microsoft.com/office/drawing/2014/main" id="{99875F63-7B32-0543-B25E-26968D2E87E5}"/>
              </a:ext>
            </a:extLst>
          </p:cNvPr>
          <p:cNvSpPr/>
          <p:nvPr/>
        </p:nvSpPr>
        <p:spPr>
          <a:xfrm>
            <a:off x="0" y="1987826"/>
            <a:ext cx="3379304" cy="3001618"/>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de-DE" sz="3600" dirty="0" err="1"/>
              <a:t>Climate</a:t>
            </a:r>
            <a:r>
              <a:rPr lang="de-DE" sz="3600" dirty="0"/>
              <a:t> </a:t>
            </a:r>
            <a:r>
              <a:rPr lang="de-DE" sz="3600" dirty="0" err="1"/>
              <a:t>change</a:t>
            </a:r>
            <a:r>
              <a:rPr lang="de-DE" sz="3600" dirty="0"/>
              <a:t> / </a:t>
            </a:r>
            <a:r>
              <a:rPr lang="de-DE" sz="3600" dirty="0" err="1"/>
              <a:t>Exreme</a:t>
            </a:r>
            <a:r>
              <a:rPr lang="de-DE" sz="3600" dirty="0"/>
              <a:t> </a:t>
            </a:r>
            <a:r>
              <a:rPr lang="de-DE" sz="3600" dirty="0" err="1"/>
              <a:t>weather</a:t>
            </a:r>
            <a:endParaRPr lang="de-DE" sz="3600" dirty="0"/>
          </a:p>
        </p:txBody>
      </p:sp>
      <p:sp>
        <p:nvSpPr>
          <p:cNvPr id="9" name="Oval 8">
            <a:extLst>
              <a:ext uri="{FF2B5EF4-FFF2-40B4-BE49-F238E27FC236}">
                <a16:creationId xmlns:a16="http://schemas.microsoft.com/office/drawing/2014/main" id="{AB551B60-95F4-3848-9E9A-85ACEAFB7C3D}"/>
              </a:ext>
            </a:extLst>
          </p:cNvPr>
          <p:cNvSpPr/>
          <p:nvPr/>
        </p:nvSpPr>
        <p:spPr>
          <a:xfrm>
            <a:off x="8706679" y="1948071"/>
            <a:ext cx="3485321" cy="31142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err="1"/>
              <a:t>Species</a:t>
            </a:r>
            <a:r>
              <a:rPr lang="de-DE" sz="3600" dirty="0"/>
              <a:t> </a:t>
            </a:r>
            <a:r>
              <a:rPr lang="de-DE" sz="3600" dirty="0" err="1"/>
              <a:t>survival</a:t>
            </a:r>
            <a:r>
              <a:rPr lang="de-DE" sz="3600" dirty="0"/>
              <a:t>, </a:t>
            </a:r>
            <a:r>
              <a:rPr lang="de-DE" sz="3600" dirty="0" err="1"/>
              <a:t>reprodution</a:t>
            </a:r>
            <a:r>
              <a:rPr lang="de-DE" sz="3600" dirty="0"/>
              <a:t> </a:t>
            </a:r>
            <a:r>
              <a:rPr lang="de-DE" sz="3600" dirty="0" err="1"/>
              <a:t>or</a:t>
            </a:r>
            <a:r>
              <a:rPr lang="de-DE" sz="3600" dirty="0"/>
              <a:t> </a:t>
            </a:r>
            <a:r>
              <a:rPr lang="de-DE" sz="3600" dirty="0" err="1"/>
              <a:t>dispersal</a:t>
            </a:r>
            <a:endParaRPr lang="de-DE" sz="3600" dirty="0"/>
          </a:p>
        </p:txBody>
      </p:sp>
      <p:cxnSp>
        <p:nvCxnSpPr>
          <p:cNvPr id="11" name="Straight Arrow Connector 10">
            <a:extLst>
              <a:ext uri="{FF2B5EF4-FFF2-40B4-BE49-F238E27FC236}">
                <a16:creationId xmlns:a16="http://schemas.microsoft.com/office/drawing/2014/main" id="{7853D401-2EAC-5C48-A1C2-9651E1536D83}"/>
              </a:ext>
            </a:extLst>
          </p:cNvPr>
          <p:cNvCxnSpPr>
            <a:cxnSpLocks/>
          </p:cNvCxnSpPr>
          <p:nvPr/>
        </p:nvCxnSpPr>
        <p:spPr>
          <a:xfrm>
            <a:off x="3419060" y="3508515"/>
            <a:ext cx="1013792" cy="0"/>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7" name="Oval 6">
            <a:extLst>
              <a:ext uri="{FF2B5EF4-FFF2-40B4-BE49-F238E27FC236}">
                <a16:creationId xmlns:a16="http://schemas.microsoft.com/office/drawing/2014/main" id="{0169C5C7-FB63-B94D-B7DC-D1623E158441}"/>
              </a:ext>
            </a:extLst>
          </p:cNvPr>
          <p:cNvSpPr/>
          <p:nvPr/>
        </p:nvSpPr>
        <p:spPr>
          <a:xfrm>
            <a:off x="4406349" y="2001079"/>
            <a:ext cx="3379304" cy="3001618"/>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de-DE" sz="3200" dirty="0"/>
              <a:t>Invasive </a:t>
            </a:r>
            <a:r>
              <a:rPr lang="de-DE" sz="3200" dirty="0" err="1"/>
              <a:t>species</a:t>
            </a:r>
            <a:r>
              <a:rPr lang="de-DE" sz="3200" dirty="0"/>
              <a:t> </a:t>
            </a:r>
            <a:r>
              <a:rPr lang="de-DE" sz="3200" dirty="0" err="1"/>
              <a:t>management</a:t>
            </a:r>
            <a:endParaRPr lang="de-DE" sz="3200" dirty="0"/>
          </a:p>
        </p:txBody>
      </p:sp>
      <p:cxnSp>
        <p:nvCxnSpPr>
          <p:cNvPr id="10" name="Straight Arrow Connector 9">
            <a:extLst>
              <a:ext uri="{FF2B5EF4-FFF2-40B4-BE49-F238E27FC236}">
                <a16:creationId xmlns:a16="http://schemas.microsoft.com/office/drawing/2014/main" id="{58C5CE97-DE66-054A-8DB5-D0E1DC76A529}"/>
              </a:ext>
            </a:extLst>
          </p:cNvPr>
          <p:cNvCxnSpPr>
            <a:cxnSpLocks/>
          </p:cNvCxnSpPr>
          <p:nvPr/>
        </p:nvCxnSpPr>
        <p:spPr>
          <a:xfrm>
            <a:off x="7666382" y="3501889"/>
            <a:ext cx="1013792" cy="0"/>
          </a:xfrm>
          <a:prstGeom prst="straightConnector1">
            <a:avLst/>
          </a:prstGeom>
          <a:ln w="76200">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61423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1ED81-467C-A543-A444-EECC2E2DB8D7}"/>
              </a:ext>
            </a:extLst>
          </p:cNvPr>
          <p:cNvSpPr>
            <a:spLocks noGrp="1"/>
          </p:cNvSpPr>
          <p:nvPr>
            <p:ph type="title"/>
          </p:nvPr>
        </p:nvSpPr>
        <p:spPr/>
        <p:txBody>
          <a:bodyPr/>
          <a:lstStyle/>
          <a:p>
            <a:r>
              <a:rPr lang="de-DE" dirty="0" err="1"/>
              <a:t>Example</a:t>
            </a:r>
            <a:r>
              <a:rPr lang="de-DE" dirty="0"/>
              <a:t>: </a:t>
            </a:r>
            <a:r>
              <a:rPr lang="de-DE" dirty="0" err="1"/>
              <a:t>climate</a:t>
            </a:r>
            <a:r>
              <a:rPr lang="de-DE" dirty="0"/>
              <a:t> </a:t>
            </a:r>
            <a:r>
              <a:rPr lang="de-DE" dirty="0" err="1"/>
              <a:t>change</a:t>
            </a:r>
            <a:r>
              <a:rPr lang="de-DE" dirty="0"/>
              <a:t> </a:t>
            </a:r>
            <a:r>
              <a:rPr lang="de-DE" dirty="0" err="1"/>
              <a:t>affects</a:t>
            </a:r>
            <a:r>
              <a:rPr lang="de-DE" dirty="0"/>
              <a:t> </a:t>
            </a:r>
            <a:r>
              <a:rPr lang="de-DE" dirty="0" err="1"/>
              <a:t>biocontrol</a:t>
            </a:r>
            <a:r>
              <a:rPr lang="de-DE" dirty="0"/>
              <a:t> </a:t>
            </a:r>
            <a:r>
              <a:rPr lang="de-DE" dirty="0" err="1"/>
              <a:t>agent</a:t>
            </a:r>
            <a:endParaRPr lang="de-DE" dirty="0"/>
          </a:p>
        </p:txBody>
      </p:sp>
      <p:sp>
        <p:nvSpPr>
          <p:cNvPr id="3" name="Content Placeholder 2">
            <a:extLst>
              <a:ext uri="{FF2B5EF4-FFF2-40B4-BE49-F238E27FC236}">
                <a16:creationId xmlns:a16="http://schemas.microsoft.com/office/drawing/2014/main" id="{57692F18-28FC-1449-86A7-742560FC4248}"/>
              </a:ext>
            </a:extLst>
          </p:cNvPr>
          <p:cNvSpPr>
            <a:spLocks noGrp="1"/>
          </p:cNvSpPr>
          <p:nvPr>
            <p:ph idx="1"/>
          </p:nvPr>
        </p:nvSpPr>
        <p:spPr>
          <a:xfrm>
            <a:off x="798443" y="1964773"/>
            <a:ext cx="4509052" cy="4351338"/>
          </a:xfrm>
        </p:spPr>
        <p:txBody>
          <a:bodyPr/>
          <a:lstStyle/>
          <a:p>
            <a:pPr marL="0" indent="0">
              <a:buNone/>
            </a:pPr>
            <a:r>
              <a:rPr lang="de-DE" dirty="0"/>
              <a:t>Managers in Colorado </a:t>
            </a:r>
            <a:r>
              <a:rPr lang="de-DE" dirty="0" err="1"/>
              <a:t>are</a:t>
            </a:r>
            <a:r>
              <a:rPr lang="de-DE" dirty="0"/>
              <a:t> </a:t>
            </a:r>
            <a:r>
              <a:rPr lang="de-DE" dirty="0" err="1"/>
              <a:t>concerned</a:t>
            </a:r>
            <a:r>
              <a:rPr lang="de-DE" dirty="0"/>
              <a:t> </a:t>
            </a:r>
            <a:r>
              <a:rPr lang="de-DE" dirty="0" err="1"/>
              <a:t>that</a:t>
            </a:r>
            <a:r>
              <a:rPr lang="de-DE" dirty="0"/>
              <a:t> </a:t>
            </a:r>
            <a:r>
              <a:rPr lang="de-DE" dirty="0" err="1"/>
              <a:t>the</a:t>
            </a:r>
            <a:r>
              <a:rPr lang="de-DE" dirty="0"/>
              <a:t> </a:t>
            </a:r>
            <a:r>
              <a:rPr lang="de-DE" dirty="0" err="1"/>
              <a:t>saltcedar</a:t>
            </a:r>
            <a:r>
              <a:rPr lang="de-DE" dirty="0"/>
              <a:t> </a:t>
            </a:r>
            <a:r>
              <a:rPr lang="de-DE" dirty="0" err="1"/>
              <a:t>leaf</a:t>
            </a:r>
            <a:r>
              <a:rPr lang="de-DE" dirty="0"/>
              <a:t> </a:t>
            </a:r>
            <a:r>
              <a:rPr lang="de-DE" dirty="0" err="1"/>
              <a:t>beetle</a:t>
            </a:r>
            <a:r>
              <a:rPr lang="de-DE" dirty="0"/>
              <a:t> (</a:t>
            </a:r>
            <a:r>
              <a:rPr lang="de-DE" i="1" dirty="0" err="1"/>
              <a:t>Diorhabda</a:t>
            </a:r>
            <a:r>
              <a:rPr lang="de-DE" i="1" dirty="0"/>
              <a:t> </a:t>
            </a:r>
            <a:r>
              <a:rPr lang="de-DE" i="1" dirty="0" err="1"/>
              <a:t>elongata</a:t>
            </a:r>
            <a:r>
              <a:rPr lang="de-DE" dirty="0"/>
              <a:t>) will </a:t>
            </a:r>
            <a:r>
              <a:rPr lang="de-DE" dirty="0" err="1"/>
              <a:t>stop</a:t>
            </a:r>
            <a:r>
              <a:rPr lang="de-DE" dirty="0"/>
              <a:t> </a:t>
            </a:r>
            <a:r>
              <a:rPr lang="de-DE" dirty="0" err="1"/>
              <a:t>being</a:t>
            </a:r>
            <a:r>
              <a:rPr lang="de-DE" dirty="0"/>
              <a:t> </a:t>
            </a:r>
            <a:r>
              <a:rPr lang="de-DE" dirty="0" err="1"/>
              <a:t>effective</a:t>
            </a:r>
            <a:r>
              <a:rPr lang="de-DE" dirty="0"/>
              <a:t> at </a:t>
            </a:r>
            <a:r>
              <a:rPr lang="de-DE" dirty="0" err="1"/>
              <a:t>controlling</a:t>
            </a:r>
            <a:r>
              <a:rPr lang="de-DE" dirty="0"/>
              <a:t> </a:t>
            </a:r>
            <a:r>
              <a:rPr lang="de-DE" dirty="0" err="1"/>
              <a:t>Tamarisk</a:t>
            </a:r>
            <a:r>
              <a:rPr lang="de-DE" dirty="0"/>
              <a:t> (</a:t>
            </a:r>
            <a:r>
              <a:rPr lang="de-DE" i="1" dirty="0" err="1"/>
              <a:t>Tamarix</a:t>
            </a:r>
            <a:r>
              <a:rPr lang="de-DE" i="1" dirty="0"/>
              <a:t> </a:t>
            </a:r>
            <a:r>
              <a:rPr lang="de-DE" i="1" dirty="0" err="1"/>
              <a:t>ramosissima</a:t>
            </a:r>
            <a:r>
              <a:rPr lang="de-DE" dirty="0"/>
              <a:t>) </a:t>
            </a:r>
            <a:r>
              <a:rPr lang="de-DE" dirty="0" err="1"/>
              <a:t>if</a:t>
            </a:r>
            <a:r>
              <a:rPr lang="de-DE" dirty="0"/>
              <a:t> </a:t>
            </a:r>
            <a:r>
              <a:rPr lang="de-DE" dirty="0" err="1"/>
              <a:t>air</a:t>
            </a:r>
            <a:r>
              <a:rPr lang="de-DE" dirty="0"/>
              <a:t> </a:t>
            </a:r>
            <a:r>
              <a:rPr lang="de-DE" dirty="0" err="1"/>
              <a:t>temperatures</a:t>
            </a:r>
            <a:r>
              <a:rPr lang="de-DE" dirty="0"/>
              <a:t> </a:t>
            </a:r>
            <a:r>
              <a:rPr lang="de-DE" dirty="0" err="1"/>
              <a:t>increase</a:t>
            </a:r>
            <a:endParaRPr lang="de-DE" dirty="0"/>
          </a:p>
        </p:txBody>
      </p:sp>
      <p:pic>
        <p:nvPicPr>
          <p:cNvPr id="4" name="Picture 3">
            <a:extLst>
              <a:ext uri="{FF2B5EF4-FFF2-40B4-BE49-F238E27FC236}">
                <a16:creationId xmlns:a16="http://schemas.microsoft.com/office/drawing/2014/main" id="{A41D9E29-FEF3-F249-8E36-8ABEBDE3519B}"/>
              </a:ext>
            </a:extLst>
          </p:cNvPr>
          <p:cNvPicPr>
            <a:picLocks noChangeAspect="1"/>
          </p:cNvPicPr>
          <p:nvPr/>
        </p:nvPicPr>
        <p:blipFill>
          <a:blip r:embed="rId3"/>
          <a:stretch>
            <a:fillRect/>
          </a:stretch>
        </p:blipFill>
        <p:spPr>
          <a:xfrm>
            <a:off x="6520069" y="1302578"/>
            <a:ext cx="3873682" cy="2901522"/>
          </a:xfrm>
          <a:prstGeom prst="rect">
            <a:avLst/>
          </a:prstGeom>
        </p:spPr>
      </p:pic>
      <p:pic>
        <p:nvPicPr>
          <p:cNvPr id="5" name="Picture 4">
            <a:extLst>
              <a:ext uri="{FF2B5EF4-FFF2-40B4-BE49-F238E27FC236}">
                <a16:creationId xmlns:a16="http://schemas.microsoft.com/office/drawing/2014/main" id="{48967AE6-FC15-214E-AA4E-07B24FE7F5A2}"/>
              </a:ext>
            </a:extLst>
          </p:cNvPr>
          <p:cNvPicPr>
            <a:picLocks noChangeAspect="1"/>
          </p:cNvPicPr>
          <p:nvPr/>
        </p:nvPicPr>
        <p:blipFill>
          <a:blip r:embed="rId4"/>
          <a:stretch>
            <a:fillRect/>
          </a:stretch>
        </p:blipFill>
        <p:spPr>
          <a:xfrm>
            <a:off x="6549886" y="4154557"/>
            <a:ext cx="3866212" cy="2563467"/>
          </a:xfrm>
          <a:prstGeom prst="rect">
            <a:avLst/>
          </a:prstGeom>
        </p:spPr>
      </p:pic>
    </p:spTree>
    <p:extLst>
      <p:ext uri="{BB962C8B-B14F-4D97-AF65-F5344CB8AC3E}">
        <p14:creationId xmlns:p14="http://schemas.microsoft.com/office/powerpoint/2010/main" val="1638267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92435-7B7A-F048-931A-BEB889B351B1}"/>
              </a:ext>
            </a:extLst>
          </p:cNvPr>
          <p:cNvSpPr>
            <a:spLocks noGrp="1"/>
          </p:cNvSpPr>
          <p:nvPr>
            <p:ph type="title"/>
          </p:nvPr>
        </p:nvSpPr>
        <p:spPr/>
        <p:txBody>
          <a:bodyPr/>
          <a:lstStyle/>
          <a:p>
            <a:r>
              <a:rPr lang="de-DE" dirty="0"/>
              <a:t>Feedback </a:t>
            </a:r>
            <a:r>
              <a:rPr lang="de-DE" dirty="0" err="1"/>
              <a:t>effect</a:t>
            </a:r>
            <a:endParaRPr lang="de-DE" dirty="0"/>
          </a:p>
        </p:txBody>
      </p:sp>
      <p:sp>
        <p:nvSpPr>
          <p:cNvPr id="8" name="Oval 7">
            <a:extLst>
              <a:ext uri="{FF2B5EF4-FFF2-40B4-BE49-F238E27FC236}">
                <a16:creationId xmlns:a16="http://schemas.microsoft.com/office/drawing/2014/main" id="{99875F63-7B32-0543-B25E-26968D2E87E5}"/>
              </a:ext>
            </a:extLst>
          </p:cNvPr>
          <p:cNvSpPr/>
          <p:nvPr/>
        </p:nvSpPr>
        <p:spPr>
          <a:xfrm>
            <a:off x="556591" y="2087217"/>
            <a:ext cx="3717235" cy="3279913"/>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de-DE" sz="3600" dirty="0" err="1"/>
              <a:t>Climate</a:t>
            </a:r>
            <a:r>
              <a:rPr lang="de-DE" sz="3600" dirty="0"/>
              <a:t> </a:t>
            </a:r>
            <a:r>
              <a:rPr lang="de-DE" sz="3600" dirty="0" err="1"/>
              <a:t>change</a:t>
            </a:r>
            <a:r>
              <a:rPr lang="de-DE" sz="3600" dirty="0"/>
              <a:t> / </a:t>
            </a:r>
            <a:r>
              <a:rPr lang="de-DE" sz="3600" dirty="0" err="1"/>
              <a:t>Exreme</a:t>
            </a:r>
            <a:r>
              <a:rPr lang="de-DE" sz="3600" dirty="0"/>
              <a:t> </a:t>
            </a:r>
            <a:r>
              <a:rPr lang="de-DE" sz="3600" dirty="0" err="1"/>
              <a:t>weather</a:t>
            </a:r>
            <a:endParaRPr lang="de-DE" sz="3600" dirty="0"/>
          </a:p>
          <a:p>
            <a:pPr algn="ctr"/>
            <a:r>
              <a:rPr lang="de-DE" sz="3600" dirty="0" err="1"/>
              <a:t>impacts</a:t>
            </a:r>
            <a:endParaRPr lang="de-DE" sz="3600" dirty="0"/>
          </a:p>
        </p:txBody>
      </p:sp>
      <p:sp>
        <p:nvSpPr>
          <p:cNvPr id="9" name="Oval 8">
            <a:extLst>
              <a:ext uri="{FF2B5EF4-FFF2-40B4-BE49-F238E27FC236}">
                <a16:creationId xmlns:a16="http://schemas.microsoft.com/office/drawing/2014/main" id="{AB551B60-95F4-3848-9E9A-85ACEAFB7C3D}"/>
              </a:ext>
            </a:extLst>
          </p:cNvPr>
          <p:cNvSpPr/>
          <p:nvPr/>
        </p:nvSpPr>
        <p:spPr>
          <a:xfrm>
            <a:off x="8169965" y="1967949"/>
            <a:ext cx="3863009" cy="32335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dirty="0"/>
              <a:t>Invasive </a:t>
            </a:r>
            <a:r>
              <a:rPr lang="de-DE" sz="3600" dirty="0" err="1"/>
              <a:t>species</a:t>
            </a:r>
            <a:r>
              <a:rPr lang="de-DE" sz="3600" dirty="0"/>
              <a:t> </a:t>
            </a:r>
            <a:r>
              <a:rPr lang="de-DE" sz="3600" dirty="0" err="1"/>
              <a:t>or</a:t>
            </a:r>
            <a:r>
              <a:rPr lang="de-DE" sz="3600" dirty="0"/>
              <a:t> </a:t>
            </a:r>
            <a:r>
              <a:rPr lang="de-DE" sz="3600" dirty="0" err="1"/>
              <a:t>management</a:t>
            </a:r>
            <a:endParaRPr lang="de-DE" sz="3600" dirty="0"/>
          </a:p>
        </p:txBody>
      </p:sp>
      <p:cxnSp>
        <p:nvCxnSpPr>
          <p:cNvPr id="10" name="Straight Arrow Connector 9">
            <a:extLst>
              <a:ext uri="{FF2B5EF4-FFF2-40B4-BE49-F238E27FC236}">
                <a16:creationId xmlns:a16="http://schemas.microsoft.com/office/drawing/2014/main" id="{58C5CE97-DE66-054A-8DB5-D0E1DC76A529}"/>
              </a:ext>
            </a:extLst>
          </p:cNvPr>
          <p:cNvCxnSpPr>
            <a:cxnSpLocks/>
          </p:cNvCxnSpPr>
          <p:nvPr/>
        </p:nvCxnSpPr>
        <p:spPr>
          <a:xfrm flipH="1">
            <a:off x="4472609" y="3581402"/>
            <a:ext cx="3319669"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5693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857E75-4002-6442-8293-2B520A82C9AD}"/>
              </a:ext>
            </a:extLst>
          </p:cNvPr>
          <p:cNvPicPr>
            <a:picLocks noChangeAspect="1"/>
          </p:cNvPicPr>
          <p:nvPr/>
        </p:nvPicPr>
        <p:blipFill>
          <a:blip r:embed="rId2"/>
          <a:stretch>
            <a:fillRect/>
          </a:stretch>
        </p:blipFill>
        <p:spPr>
          <a:xfrm>
            <a:off x="0" y="780585"/>
            <a:ext cx="12096842" cy="5040351"/>
          </a:xfrm>
          <a:prstGeom prst="rect">
            <a:avLst/>
          </a:prstGeom>
        </p:spPr>
      </p:pic>
    </p:spTree>
    <p:extLst>
      <p:ext uri="{BB962C8B-B14F-4D97-AF65-F5344CB8AC3E}">
        <p14:creationId xmlns:p14="http://schemas.microsoft.com/office/powerpoint/2010/main" val="113245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A8AE2-695D-C037-48E7-5B8226FB7F76}"/>
              </a:ext>
            </a:extLst>
          </p:cNvPr>
          <p:cNvSpPr>
            <a:spLocks noGrp="1"/>
          </p:cNvSpPr>
          <p:nvPr>
            <p:ph type="title"/>
          </p:nvPr>
        </p:nvSpPr>
        <p:spPr>
          <a:xfrm>
            <a:off x="598311" y="550410"/>
            <a:ext cx="6611381" cy="1325563"/>
          </a:xfrm>
        </p:spPr>
        <p:txBody>
          <a:bodyPr>
            <a:normAutofit fontScale="90000"/>
          </a:bodyPr>
          <a:lstStyle/>
          <a:p>
            <a:r>
              <a:rPr lang="en-US" dirty="0">
                <a:cs typeface="Calibri Light"/>
              </a:rPr>
              <a:t>Warming-associated fires:</a:t>
            </a:r>
            <a:br>
              <a:rPr lang="en-US" dirty="0">
                <a:cs typeface="Calibri Light"/>
              </a:rPr>
            </a:br>
            <a:r>
              <a:rPr lang="en-US" dirty="0">
                <a:cs typeface="Calibri Light"/>
              </a:rPr>
              <a:t>Spread of </a:t>
            </a:r>
            <a:r>
              <a:rPr lang="en-US" dirty="0" err="1">
                <a:cs typeface="Calibri Light"/>
              </a:rPr>
              <a:t>buffel</a:t>
            </a:r>
            <a:r>
              <a:rPr lang="en-US" dirty="0">
                <a:cs typeface="Calibri Light"/>
              </a:rPr>
              <a:t> grass in Australia</a:t>
            </a:r>
            <a:endParaRPr lang="en-US" dirty="0"/>
          </a:p>
        </p:txBody>
      </p:sp>
      <p:pic>
        <p:nvPicPr>
          <p:cNvPr id="4" name="Content Placeholder 3" descr="Buffel grass grows high east of Alice Springs">
            <a:extLst>
              <a:ext uri="{FF2B5EF4-FFF2-40B4-BE49-F238E27FC236}">
                <a16:creationId xmlns:a16="http://schemas.microsoft.com/office/drawing/2014/main" id="{FFC3A1FE-3C88-BDD2-BC2A-F2AEE2DECD8D}"/>
              </a:ext>
            </a:extLst>
          </p:cNvPr>
          <p:cNvPicPr>
            <a:picLocks noGrp="1" noChangeAspect="1"/>
          </p:cNvPicPr>
          <p:nvPr>
            <p:ph idx="1"/>
          </p:nvPr>
        </p:nvPicPr>
        <p:blipFill>
          <a:blip r:embed="rId2"/>
          <a:stretch>
            <a:fillRect/>
          </a:stretch>
        </p:blipFill>
        <p:spPr>
          <a:xfrm>
            <a:off x="6961887" y="364184"/>
            <a:ext cx="4273197" cy="2837452"/>
          </a:xfrm>
        </p:spPr>
      </p:pic>
      <p:pic>
        <p:nvPicPr>
          <p:cNvPr id="5" name="Picture 4" descr="The buffel kerfuffle: how one species quietly destroys native wildlife and  cultural sites in arid Australia">
            <a:extLst>
              <a:ext uri="{FF2B5EF4-FFF2-40B4-BE49-F238E27FC236}">
                <a16:creationId xmlns:a16="http://schemas.microsoft.com/office/drawing/2014/main" id="{0AA0EABB-2796-00B0-87C3-0554E9C5568A}"/>
              </a:ext>
            </a:extLst>
          </p:cNvPr>
          <p:cNvPicPr>
            <a:picLocks noChangeAspect="1"/>
          </p:cNvPicPr>
          <p:nvPr/>
        </p:nvPicPr>
        <p:blipFill>
          <a:blip r:embed="rId3"/>
          <a:stretch>
            <a:fillRect/>
          </a:stretch>
        </p:blipFill>
        <p:spPr>
          <a:xfrm>
            <a:off x="7007401" y="3365853"/>
            <a:ext cx="4273197" cy="3188405"/>
          </a:xfrm>
          <a:prstGeom prst="rect">
            <a:avLst/>
          </a:prstGeom>
        </p:spPr>
      </p:pic>
      <p:sp>
        <p:nvSpPr>
          <p:cNvPr id="7" name="TextBox 6">
            <a:extLst>
              <a:ext uri="{FF2B5EF4-FFF2-40B4-BE49-F238E27FC236}">
                <a16:creationId xmlns:a16="http://schemas.microsoft.com/office/drawing/2014/main" id="{CBBB4D35-C70D-0E7D-D1FE-7A831C477B11}"/>
              </a:ext>
            </a:extLst>
          </p:cNvPr>
          <p:cNvSpPr txBox="1"/>
          <p:nvPr/>
        </p:nvSpPr>
        <p:spPr>
          <a:xfrm>
            <a:off x="618189" y="2253999"/>
            <a:ext cx="5663341"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ea typeface="+mn-lt"/>
                <a:cs typeface="+mn-lt"/>
              </a:rPr>
              <a:t>Buffel grass (Cenchrus </a:t>
            </a:r>
            <a:r>
              <a:rPr lang="en-US" sz="2400" dirty="0" err="1">
                <a:ea typeface="+mn-lt"/>
                <a:cs typeface="+mn-lt"/>
              </a:rPr>
              <a:t>ciliaris</a:t>
            </a:r>
            <a:r>
              <a:rPr lang="en-US" sz="2400" dirty="0">
                <a:ea typeface="+mn-lt"/>
                <a:cs typeface="+mn-lt"/>
              </a:rPr>
              <a:t>) causes fire-mediated invasions across inland Australia. </a:t>
            </a:r>
            <a:endParaRPr lang="en-US" dirty="0">
              <a:ea typeface="+mn-lt"/>
              <a:cs typeface="+mn-lt"/>
            </a:endParaRPr>
          </a:p>
          <a:p>
            <a:endParaRPr lang="en-US" sz="2400" dirty="0">
              <a:ea typeface="+mn-lt"/>
              <a:cs typeface="+mn-lt"/>
            </a:endParaRPr>
          </a:p>
          <a:p>
            <a:r>
              <a:rPr lang="en-US" sz="2400" dirty="0">
                <a:ea typeface="+mn-lt"/>
                <a:cs typeface="+mn-lt"/>
              </a:rPr>
              <a:t>Increases the fuel load causing hotter, larger fires:</a:t>
            </a:r>
            <a:endParaRPr lang="en-US" dirty="0">
              <a:ea typeface="+mn-lt"/>
              <a:cs typeface="+mn-lt"/>
            </a:endParaRPr>
          </a:p>
          <a:p>
            <a:pPr marL="342900" indent="-342900">
              <a:buFont typeface="Calibri"/>
              <a:buChar char="-"/>
            </a:pPr>
            <a:r>
              <a:rPr lang="en-US" sz="2400" dirty="0">
                <a:ea typeface="+mn-lt"/>
                <a:cs typeface="+mn-lt"/>
              </a:rPr>
              <a:t>increasing vegetation homogeneity and</a:t>
            </a:r>
            <a:endParaRPr lang="en-US" dirty="0">
              <a:ea typeface="+mn-lt"/>
              <a:cs typeface="+mn-lt"/>
            </a:endParaRPr>
          </a:p>
          <a:p>
            <a:pPr marL="342900" indent="-342900">
              <a:buFont typeface="Calibri"/>
              <a:buChar char="-"/>
            </a:pPr>
            <a:r>
              <a:rPr lang="en-US" sz="2400" dirty="0">
                <a:ea typeface="+mn-lt"/>
                <a:cs typeface="+mn-lt"/>
              </a:rPr>
              <a:t>killing native plants (e.g. river red gum, Eucalyptus camaldulensis).</a:t>
            </a:r>
            <a:endParaRPr lang="en-US" dirty="0">
              <a:cs typeface="Calibri"/>
            </a:endParaRPr>
          </a:p>
        </p:txBody>
      </p:sp>
    </p:spTree>
    <p:extLst>
      <p:ext uri="{BB962C8B-B14F-4D97-AF65-F5344CB8AC3E}">
        <p14:creationId xmlns:p14="http://schemas.microsoft.com/office/powerpoint/2010/main" val="3391486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B0063-0B1F-BC44-9F48-AF09BCB4D6E6}"/>
              </a:ext>
            </a:extLst>
          </p:cNvPr>
          <p:cNvSpPr>
            <a:spLocks noGrp="1"/>
          </p:cNvSpPr>
          <p:nvPr>
            <p:ph type="title"/>
          </p:nvPr>
        </p:nvSpPr>
        <p:spPr/>
        <p:txBody>
          <a:bodyPr/>
          <a:lstStyle/>
          <a:p>
            <a:r>
              <a:rPr lang="de-DE" dirty="0" err="1"/>
              <a:t>Aims</a:t>
            </a:r>
            <a:r>
              <a:rPr lang="de-DE" dirty="0"/>
              <a:t> </a:t>
            </a:r>
            <a:r>
              <a:rPr lang="de-DE" dirty="0" err="1"/>
              <a:t>of</a:t>
            </a:r>
            <a:r>
              <a:rPr lang="de-DE" dirty="0"/>
              <a:t> </a:t>
            </a:r>
            <a:r>
              <a:rPr lang="de-DE" dirty="0" err="1"/>
              <a:t>day</a:t>
            </a:r>
            <a:endParaRPr lang="de-DE" dirty="0"/>
          </a:p>
        </p:txBody>
      </p:sp>
      <p:sp>
        <p:nvSpPr>
          <p:cNvPr id="3" name="Content Placeholder 2">
            <a:extLst>
              <a:ext uri="{FF2B5EF4-FFF2-40B4-BE49-F238E27FC236}">
                <a16:creationId xmlns:a16="http://schemas.microsoft.com/office/drawing/2014/main" id="{A6EFBC0F-22AE-1F40-B70D-E2DE4AA3B832}"/>
              </a:ext>
            </a:extLst>
          </p:cNvPr>
          <p:cNvSpPr>
            <a:spLocks noGrp="1"/>
          </p:cNvSpPr>
          <p:nvPr>
            <p:ph idx="1"/>
          </p:nvPr>
        </p:nvSpPr>
        <p:spPr/>
        <p:txBody>
          <a:bodyPr>
            <a:normAutofit/>
          </a:bodyPr>
          <a:lstStyle/>
          <a:p>
            <a:r>
              <a:rPr lang="de-DE" dirty="0" err="1"/>
              <a:t>Describe</a:t>
            </a:r>
            <a:r>
              <a:rPr lang="de-DE" dirty="0"/>
              <a:t> </a:t>
            </a:r>
            <a:r>
              <a:rPr lang="de-DE" dirty="0" err="1"/>
              <a:t>how</a:t>
            </a:r>
            <a:r>
              <a:rPr lang="de-DE" dirty="0"/>
              <a:t> </a:t>
            </a:r>
            <a:r>
              <a:rPr lang="de-DE" dirty="0" err="1"/>
              <a:t>climate</a:t>
            </a:r>
            <a:r>
              <a:rPr lang="de-DE" dirty="0"/>
              <a:t> </a:t>
            </a:r>
            <a:r>
              <a:rPr lang="de-DE" dirty="0" err="1"/>
              <a:t>change</a:t>
            </a:r>
            <a:r>
              <a:rPr lang="de-DE" dirty="0"/>
              <a:t> </a:t>
            </a:r>
            <a:r>
              <a:rPr lang="de-DE" dirty="0" err="1"/>
              <a:t>is</a:t>
            </a:r>
            <a:r>
              <a:rPr lang="de-DE" dirty="0"/>
              <a:t> </a:t>
            </a:r>
            <a:r>
              <a:rPr lang="de-DE" dirty="0" err="1"/>
              <a:t>affecting</a:t>
            </a:r>
            <a:r>
              <a:rPr lang="de-DE" dirty="0"/>
              <a:t> </a:t>
            </a:r>
            <a:r>
              <a:rPr lang="de-DE" dirty="0" err="1"/>
              <a:t>species</a:t>
            </a:r>
            <a:r>
              <a:rPr lang="de-DE" dirty="0"/>
              <a:t>, </a:t>
            </a:r>
            <a:r>
              <a:rPr lang="de-DE" dirty="0" err="1"/>
              <a:t>ecosystems</a:t>
            </a:r>
            <a:r>
              <a:rPr lang="de-DE" dirty="0"/>
              <a:t> </a:t>
            </a:r>
            <a:r>
              <a:rPr lang="de-DE" dirty="0" err="1"/>
              <a:t>and</a:t>
            </a:r>
            <a:r>
              <a:rPr lang="de-DE" dirty="0"/>
              <a:t> </a:t>
            </a:r>
            <a:r>
              <a:rPr lang="de-DE" dirty="0" err="1"/>
              <a:t>people</a:t>
            </a:r>
            <a:r>
              <a:rPr lang="de-DE" dirty="0"/>
              <a:t> </a:t>
            </a:r>
            <a:r>
              <a:rPr lang="de-DE" dirty="0" err="1"/>
              <a:t>of</a:t>
            </a:r>
            <a:r>
              <a:rPr lang="de-DE" dirty="0"/>
              <a:t> Montserrat (break out </a:t>
            </a:r>
            <a:r>
              <a:rPr lang="de-DE" dirty="0" err="1"/>
              <a:t>round</a:t>
            </a:r>
            <a:r>
              <a:rPr lang="de-DE" dirty="0"/>
              <a:t> 1)</a:t>
            </a:r>
          </a:p>
          <a:p>
            <a:endParaRPr lang="de-DE" dirty="0"/>
          </a:p>
          <a:p>
            <a:r>
              <a:rPr lang="de-DE" dirty="0" err="1"/>
              <a:t>Develop</a:t>
            </a:r>
            <a:r>
              <a:rPr lang="de-DE" dirty="0"/>
              <a:t> </a:t>
            </a:r>
            <a:r>
              <a:rPr lang="de-DE" dirty="0" err="1"/>
              <a:t>possible</a:t>
            </a:r>
            <a:r>
              <a:rPr lang="de-DE" dirty="0"/>
              <a:t> </a:t>
            </a:r>
            <a:r>
              <a:rPr lang="de-DE" dirty="0" err="1"/>
              <a:t>scenarios</a:t>
            </a:r>
            <a:r>
              <a:rPr lang="de-DE" dirty="0"/>
              <a:t> </a:t>
            </a:r>
            <a:r>
              <a:rPr lang="de-DE" dirty="0" err="1"/>
              <a:t>of</a:t>
            </a:r>
            <a:r>
              <a:rPr lang="de-DE" dirty="0"/>
              <a:t> </a:t>
            </a:r>
            <a:r>
              <a:rPr lang="de-DE" dirty="0" err="1"/>
              <a:t>how</a:t>
            </a:r>
            <a:r>
              <a:rPr lang="de-DE" dirty="0"/>
              <a:t> </a:t>
            </a:r>
            <a:r>
              <a:rPr lang="de-DE" dirty="0" err="1"/>
              <a:t>these</a:t>
            </a:r>
            <a:r>
              <a:rPr lang="de-DE" dirty="0"/>
              <a:t> </a:t>
            </a:r>
            <a:r>
              <a:rPr lang="de-DE" dirty="0" err="1"/>
              <a:t>changes</a:t>
            </a:r>
            <a:r>
              <a:rPr lang="de-DE" dirty="0"/>
              <a:t> will </a:t>
            </a:r>
            <a:r>
              <a:rPr lang="de-DE" dirty="0" err="1"/>
              <a:t>affect</a:t>
            </a:r>
            <a:r>
              <a:rPr lang="de-DE" dirty="0"/>
              <a:t> </a:t>
            </a:r>
            <a:r>
              <a:rPr lang="de-DE" dirty="0" err="1"/>
              <a:t>some</a:t>
            </a:r>
            <a:r>
              <a:rPr lang="de-DE" dirty="0"/>
              <a:t> </a:t>
            </a:r>
            <a:r>
              <a:rPr lang="de-DE" dirty="0" err="1"/>
              <a:t>exemplar</a:t>
            </a:r>
            <a:r>
              <a:rPr lang="de-DE" dirty="0"/>
              <a:t> invasive </a:t>
            </a:r>
            <a:r>
              <a:rPr lang="de-DE" dirty="0" err="1"/>
              <a:t>species</a:t>
            </a:r>
            <a:r>
              <a:rPr lang="de-DE" dirty="0"/>
              <a:t> (break out </a:t>
            </a:r>
            <a:r>
              <a:rPr lang="de-DE" dirty="0" err="1"/>
              <a:t>round</a:t>
            </a:r>
            <a:r>
              <a:rPr lang="de-DE" dirty="0"/>
              <a:t> 2)</a:t>
            </a:r>
          </a:p>
          <a:p>
            <a:endParaRPr lang="de-DE" dirty="0"/>
          </a:p>
          <a:p>
            <a:r>
              <a:rPr lang="de-DE" dirty="0"/>
              <a:t>Think </a:t>
            </a:r>
            <a:r>
              <a:rPr lang="de-DE" dirty="0" err="1"/>
              <a:t>about</a:t>
            </a:r>
            <a:r>
              <a:rPr lang="de-DE" dirty="0"/>
              <a:t> </a:t>
            </a:r>
            <a:r>
              <a:rPr lang="de-DE" dirty="0" err="1"/>
              <a:t>how</a:t>
            </a:r>
            <a:r>
              <a:rPr lang="de-DE" dirty="0"/>
              <a:t> </a:t>
            </a:r>
            <a:r>
              <a:rPr lang="de-DE" dirty="0" err="1"/>
              <a:t>climate</a:t>
            </a:r>
            <a:r>
              <a:rPr lang="de-DE" dirty="0"/>
              <a:t> </a:t>
            </a:r>
            <a:r>
              <a:rPr lang="de-DE" dirty="0" err="1"/>
              <a:t>change</a:t>
            </a:r>
            <a:r>
              <a:rPr lang="de-DE" dirty="0"/>
              <a:t> </a:t>
            </a:r>
            <a:r>
              <a:rPr lang="de-DE" dirty="0" err="1"/>
              <a:t>risks</a:t>
            </a:r>
            <a:r>
              <a:rPr lang="de-DE" dirty="0"/>
              <a:t> </a:t>
            </a:r>
            <a:r>
              <a:rPr lang="de-DE" dirty="0" err="1"/>
              <a:t>can</a:t>
            </a:r>
            <a:r>
              <a:rPr lang="de-DE" dirty="0"/>
              <a:t> </a:t>
            </a:r>
            <a:r>
              <a:rPr lang="de-DE" dirty="0" err="1"/>
              <a:t>be</a:t>
            </a:r>
            <a:r>
              <a:rPr lang="de-DE" dirty="0"/>
              <a:t> </a:t>
            </a:r>
            <a:r>
              <a:rPr lang="de-DE" dirty="0" err="1"/>
              <a:t>included</a:t>
            </a:r>
            <a:r>
              <a:rPr lang="de-DE" dirty="0"/>
              <a:t> in </a:t>
            </a:r>
            <a:r>
              <a:rPr lang="de-DE" dirty="0" err="1"/>
              <a:t>existing</a:t>
            </a:r>
            <a:r>
              <a:rPr lang="de-DE" dirty="0"/>
              <a:t> </a:t>
            </a:r>
            <a:r>
              <a:rPr lang="de-DE" dirty="0" err="1"/>
              <a:t>activities</a:t>
            </a:r>
            <a:r>
              <a:rPr lang="de-DE" dirty="0"/>
              <a:t> / </a:t>
            </a:r>
            <a:r>
              <a:rPr lang="de-DE" dirty="0" err="1"/>
              <a:t>workflows</a:t>
            </a:r>
            <a:r>
              <a:rPr lang="de-DE" dirty="0"/>
              <a:t> / </a:t>
            </a:r>
            <a:r>
              <a:rPr lang="de-DE" dirty="0" err="1"/>
              <a:t>assessments</a:t>
            </a:r>
            <a:r>
              <a:rPr lang="de-DE" dirty="0"/>
              <a:t> (final </a:t>
            </a:r>
            <a:r>
              <a:rPr lang="de-DE" dirty="0" err="1"/>
              <a:t>discussion</a:t>
            </a:r>
            <a:r>
              <a:rPr lang="de-DE" dirty="0"/>
              <a:t>)</a:t>
            </a:r>
          </a:p>
          <a:p>
            <a:endParaRPr lang="de-DE" dirty="0"/>
          </a:p>
          <a:p>
            <a:endParaRPr lang="de-DE" dirty="0"/>
          </a:p>
        </p:txBody>
      </p:sp>
    </p:spTree>
    <p:extLst>
      <p:ext uri="{BB962C8B-B14F-4D97-AF65-F5344CB8AC3E}">
        <p14:creationId xmlns:p14="http://schemas.microsoft.com/office/powerpoint/2010/main" val="2735904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2509C-0CBE-C84F-ABEE-6F7DAAC6579B}"/>
              </a:ext>
            </a:extLst>
          </p:cNvPr>
          <p:cNvSpPr>
            <a:spLocks noGrp="1"/>
          </p:cNvSpPr>
          <p:nvPr>
            <p:ph type="title"/>
          </p:nvPr>
        </p:nvSpPr>
        <p:spPr/>
        <p:txBody>
          <a:bodyPr/>
          <a:lstStyle/>
          <a:p>
            <a:r>
              <a:rPr lang="de-DE" dirty="0"/>
              <a:t>Break out </a:t>
            </a:r>
            <a:r>
              <a:rPr lang="de-DE" dirty="0" err="1"/>
              <a:t>round</a:t>
            </a:r>
            <a:r>
              <a:rPr lang="de-DE" dirty="0"/>
              <a:t> 1: </a:t>
            </a:r>
            <a:r>
              <a:rPr lang="de-DE" dirty="0" err="1"/>
              <a:t>general</a:t>
            </a:r>
            <a:r>
              <a:rPr lang="de-DE" dirty="0"/>
              <a:t> </a:t>
            </a:r>
            <a:r>
              <a:rPr lang="de-DE" dirty="0" err="1"/>
              <a:t>climate</a:t>
            </a:r>
            <a:r>
              <a:rPr lang="de-DE" dirty="0"/>
              <a:t> </a:t>
            </a:r>
            <a:r>
              <a:rPr lang="de-DE" dirty="0" err="1"/>
              <a:t>change</a:t>
            </a:r>
            <a:r>
              <a:rPr lang="de-DE" dirty="0"/>
              <a:t> </a:t>
            </a:r>
            <a:r>
              <a:rPr lang="de-DE" dirty="0" err="1"/>
              <a:t>concerns</a:t>
            </a:r>
            <a:endParaRPr lang="de-DE" dirty="0"/>
          </a:p>
        </p:txBody>
      </p:sp>
      <p:sp>
        <p:nvSpPr>
          <p:cNvPr id="3" name="Content Placeholder 2">
            <a:extLst>
              <a:ext uri="{FF2B5EF4-FFF2-40B4-BE49-F238E27FC236}">
                <a16:creationId xmlns:a16="http://schemas.microsoft.com/office/drawing/2014/main" id="{2431DC5B-D865-4649-941A-CE1AE0B4FB7E}"/>
              </a:ext>
            </a:extLst>
          </p:cNvPr>
          <p:cNvSpPr>
            <a:spLocks noGrp="1"/>
          </p:cNvSpPr>
          <p:nvPr>
            <p:ph idx="1"/>
          </p:nvPr>
        </p:nvSpPr>
        <p:spPr>
          <a:xfrm>
            <a:off x="726997" y="1825625"/>
            <a:ext cx="11138210" cy="5032375"/>
          </a:xfrm>
        </p:spPr>
        <p:txBody>
          <a:bodyPr>
            <a:normAutofit fontScale="32500" lnSpcReduction="20000"/>
          </a:bodyPr>
          <a:lstStyle/>
          <a:p>
            <a:r>
              <a:rPr lang="de-DE" sz="8000" b="1" dirty="0"/>
              <a:t>Impacts on </a:t>
            </a:r>
            <a:r>
              <a:rPr lang="de-DE" sz="8000" b="1" dirty="0" err="1"/>
              <a:t>species</a:t>
            </a:r>
            <a:r>
              <a:rPr lang="de-DE" sz="8000" b="1" dirty="0"/>
              <a:t> </a:t>
            </a:r>
            <a:r>
              <a:rPr lang="de-DE" sz="8000" dirty="0"/>
              <a:t>(Loss </a:t>
            </a:r>
            <a:r>
              <a:rPr lang="de-DE" sz="8000" dirty="0" err="1"/>
              <a:t>and</a:t>
            </a:r>
            <a:r>
              <a:rPr lang="de-DE" sz="8000" dirty="0"/>
              <a:t> </a:t>
            </a:r>
            <a:r>
              <a:rPr lang="de-DE" sz="8000" dirty="0" err="1"/>
              <a:t>damage</a:t>
            </a:r>
            <a:r>
              <a:rPr lang="de-DE" sz="8000" dirty="0"/>
              <a:t> </a:t>
            </a:r>
            <a:r>
              <a:rPr lang="de-DE" sz="8000" dirty="0" err="1"/>
              <a:t>to</a:t>
            </a:r>
            <a:r>
              <a:rPr lang="de-DE" sz="8000" dirty="0"/>
              <a:t> </a:t>
            </a:r>
            <a:r>
              <a:rPr lang="de-DE" sz="8000" dirty="0" err="1"/>
              <a:t>the</a:t>
            </a:r>
            <a:r>
              <a:rPr lang="de-DE" sz="8000" dirty="0"/>
              <a:t> </a:t>
            </a:r>
            <a:r>
              <a:rPr lang="de-DE" sz="8000" dirty="0" err="1"/>
              <a:t>coastal</a:t>
            </a:r>
            <a:r>
              <a:rPr lang="de-DE" sz="8000" dirty="0"/>
              <a:t> </a:t>
            </a:r>
            <a:r>
              <a:rPr lang="de-DE" sz="8000" dirty="0" err="1"/>
              <a:t>ecosystem</a:t>
            </a:r>
            <a:r>
              <a:rPr lang="de-DE" sz="8000" dirty="0"/>
              <a:t>, Loss </a:t>
            </a:r>
            <a:r>
              <a:rPr lang="de-DE" sz="8000" dirty="0" err="1"/>
              <a:t>of</a:t>
            </a:r>
            <a:r>
              <a:rPr lang="de-DE" sz="8000" dirty="0"/>
              <a:t> </a:t>
            </a:r>
            <a:r>
              <a:rPr lang="de-DE" sz="8000" dirty="0" err="1"/>
              <a:t>populations</a:t>
            </a:r>
            <a:r>
              <a:rPr lang="de-DE" sz="8000" dirty="0"/>
              <a:t> </a:t>
            </a:r>
            <a:r>
              <a:rPr lang="de-DE" sz="8000" dirty="0" err="1"/>
              <a:t>of</a:t>
            </a:r>
            <a:r>
              <a:rPr lang="de-DE" sz="8000" dirty="0"/>
              <a:t> native </a:t>
            </a:r>
            <a:r>
              <a:rPr lang="de-DE" sz="8000" dirty="0" err="1"/>
              <a:t>bird</a:t>
            </a:r>
            <a:r>
              <a:rPr lang="de-DE" sz="8000" dirty="0"/>
              <a:t> </a:t>
            </a:r>
            <a:r>
              <a:rPr lang="de-DE" sz="8000" dirty="0" err="1"/>
              <a:t>species</a:t>
            </a:r>
            <a:r>
              <a:rPr lang="de-DE" sz="8000" dirty="0"/>
              <a:t> , Loss </a:t>
            </a:r>
            <a:r>
              <a:rPr lang="de-DE" sz="8000" dirty="0" err="1"/>
              <a:t>of</a:t>
            </a:r>
            <a:r>
              <a:rPr lang="de-DE" sz="8000" dirty="0"/>
              <a:t> </a:t>
            </a:r>
            <a:r>
              <a:rPr lang="de-DE" sz="8000" dirty="0" err="1"/>
              <a:t>insect</a:t>
            </a:r>
            <a:r>
              <a:rPr lang="de-DE" sz="8000" dirty="0"/>
              <a:t> </a:t>
            </a:r>
            <a:r>
              <a:rPr lang="de-DE" sz="8000" dirty="0" err="1"/>
              <a:t>pollinators</a:t>
            </a:r>
            <a:r>
              <a:rPr lang="de-DE" sz="8000" dirty="0"/>
              <a:t> , </a:t>
            </a:r>
            <a:r>
              <a:rPr lang="de-DE" sz="8000" dirty="0" err="1"/>
              <a:t>Increases</a:t>
            </a:r>
            <a:r>
              <a:rPr lang="de-DE" sz="8000" dirty="0"/>
              <a:t> </a:t>
            </a:r>
            <a:r>
              <a:rPr lang="de-DE" sz="8000" dirty="0" err="1"/>
              <a:t>of</a:t>
            </a:r>
            <a:r>
              <a:rPr lang="de-DE" sz="8000" dirty="0"/>
              <a:t> plant </a:t>
            </a:r>
            <a:r>
              <a:rPr lang="de-DE" sz="8000" dirty="0" err="1"/>
              <a:t>pests</a:t>
            </a:r>
            <a:r>
              <a:rPr lang="de-DE" sz="8000" dirty="0"/>
              <a:t>, Loss </a:t>
            </a:r>
            <a:r>
              <a:rPr lang="de-DE" sz="8000" dirty="0" err="1"/>
              <a:t>of</a:t>
            </a:r>
            <a:r>
              <a:rPr lang="de-DE" sz="8000" dirty="0"/>
              <a:t> </a:t>
            </a:r>
            <a:r>
              <a:rPr lang="de-DE" sz="8000" dirty="0" err="1"/>
              <a:t>endemic</a:t>
            </a:r>
            <a:r>
              <a:rPr lang="de-DE" sz="8000" dirty="0"/>
              <a:t> </a:t>
            </a:r>
            <a:r>
              <a:rPr lang="de-DE" sz="8000" dirty="0" err="1"/>
              <a:t>animal</a:t>
            </a:r>
            <a:r>
              <a:rPr lang="de-DE" sz="8000" dirty="0"/>
              <a:t> </a:t>
            </a:r>
            <a:r>
              <a:rPr lang="de-DE" sz="8000" dirty="0" err="1"/>
              <a:t>and</a:t>
            </a:r>
            <a:r>
              <a:rPr lang="de-DE" sz="8000" dirty="0"/>
              <a:t> plant </a:t>
            </a:r>
            <a:r>
              <a:rPr lang="de-DE" sz="8000" dirty="0" err="1"/>
              <a:t>species</a:t>
            </a:r>
            <a:r>
              <a:rPr lang="de-DE" sz="8000" dirty="0"/>
              <a:t> )</a:t>
            </a:r>
          </a:p>
          <a:p>
            <a:endParaRPr lang="de-DE" sz="8000" dirty="0"/>
          </a:p>
          <a:p>
            <a:r>
              <a:rPr lang="de-DE" sz="8000" b="1" dirty="0"/>
              <a:t>Impacts on </a:t>
            </a:r>
            <a:r>
              <a:rPr lang="de-DE" sz="8000" b="1" dirty="0" err="1"/>
              <a:t>habitat</a:t>
            </a:r>
            <a:r>
              <a:rPr lang="de-DE" sz="8000" b="1" dirty="0"/>
              <a:t>/</a:t>
            </a:r>
            <a:r>
              <a:rPr lang="de-DE" sz="8000" b="1" dirty="0" err="1"/>
              <a:t>land</a:t>
            </a:r>
            <a:r>
              <a:rPr lang="de-DE" sz="8000" b="1" dirty="0"/>
              <a:t> </a:t>
            </a:r>
            <a:r>
              <a:rPr lang="de-DE" sz="8000" b="1" dirty="0" err="1"/>
              <a:t>use</a:t>
            </a:r>
            <a:r>
              <a:rPr lang="de-DE" sz="8000" b="1" dirty="0"/>
              <a:t> </a:t>
            </a:r>
            <a:r>
              <a:rPr lang="de-DE" sz="8000" dirty="0"/>
              <a:t>(Loss </a:t>
            </a:r>
            <a:r>
              <a:rPr lang="de-DE" sz="8000" dirty="0" err="1"/>
              <a:t>of</a:t>
            </a:r>
            <a:r>
              <a:rPr lang="de-DE" sz="8000" dirty="0"/>
              <a:t> </a:t>
            </a:r>
            <a:r>
              <a:rPr lang="de-DE" sz="8000" dirty="0" err="1"/>
              <a:t>cloud</a:t>
            </a:r>
            <a:r>
              <a:rPr lang="de-DE" sz="8000" dirty="0"/>
              <a:t> </a:t>
            </a:r>
            <a:r>
              <a:rPr lang="de-DE" sz="8000" dirty="0" err="1"/>
              <a:t>forest</a:t>
            </a:r>
            <a:r>
              <a:rPr lang="de-DE" sz="8000" dirty="0"/>
              <a:t>, Loss </a:t>
            </a:r>
            <a:r>
              <a:rPr lang="de-DE" sz="8000" dirty="0" err="1"/>
              <a:t>of</a:t>
            </a:r>
            <a:r>
              <a:rPr lang="de-DE" sz="8000" dirty="0"/>
              <a:t> </a:t>
            </a:r>
            <a:r>
              <a:rPr lang="de-DE" sz="8000" dirty="0" err="1"/>
              <a:t>other</a:t>
            </a:r>
            <a:r>
              <a:rPr lang="de-DE" sz="8000" dirty="0"/>
              <a:t> </a:t>
            </a:r>
            <a:r>
              <a:rPr lang="de-DE" sz="8000" dirty="0" err="1"/>
              <a:t>endemic</a:t>
            </a:r>
            <a:r>
              <a:rPr lang="de-DE" sz="8000" dirty="0"/>
              <a:t> </a:t>
            </a:r>
            <a:r>
              <a:rPr lang="de-DE" sz="8000" dirty="0" err="1"/>
              <a:t>habitats</a:t>
            </a:r>
            <a:r>
              <a:rPr lang="de-DE" sz="8000" dirty="0"/>
              <a:t> (e.g., </a:t>
            </a:r>
            <a:r>
              <a:rPr lang="de-DE" sz="8000" dirty="0" err="1"/>
              <a:t>coastal</a:t>
            </a:r>
            <a:r>
              <a:rPr lang="de-DE" sz="8000" dirty="0"/>
              <a:t> </a:t>
            </a:r>
            <a:r>
              <a:rPr lang="de-DE" sz="8000" dirty="0" err="1"/>
              <a:t>fringe</a:t>
            </a:r>
            <a:r>
              <a:rPr lang="de-DE" sz="8000" dirty="0"/>
              <a:t>, </a:t>
            </a:r>
            <a:r>
              <a:rPr lang="de-DE" sz="8000" dirty="0" err="1"/>
              <a:t>ridges</a:t>
            </a:r>
            <a:r>
              <a:rPr lang="de-DE" sz="8000" dirty="0"/>
              <a:t> </a:t>
            </a:r>
            <a:r>
              <a:rPr lang="de-DE" sz="8000" dirty="0" err="1"/>
              <a:t>and</a:t>
            </a:r>
            <a:r>
              <a:rPr lang="de-DE" sz="8000" dirty="0"/>
              <a:t> </a:t>
            </a:r>
            <a:r>
              <a:rPr lang="de-DE" sz="8000" dirty="0" err="1"/>
              <a:t>desert</a:t>
            </a:r>
            <a:r>
              <a:rPr lang="de-DE" sz="8000" dirty="0"/>
              <a:t>, Impact on </a:t>
            </a:r>
            <a:r>
              <a:rPr lang="de-DE" sz="8000" dirty="0" err="1"/>
              <a:t>farming</a:t>
            </a:r>
            <a:r>
              <a:rPr lang="de-DE" sz="8000" dirty="0"/>
              <a:t> </a:t>
            </a:r>
            <a:r>
              <a:rPr lang="de-DE" sz="8000" dirty="0" err="1"/>
              <a:t>and</a:t>
            </a:r>
            <a:r>
              <a:rPr lang="de-DE" sz="8000" dirty="0"/>
              <a:t> </a:t>
            </a:r>
            <a:r>
              <a:rPr lang="de-DE" sz="8000" dirty="0" err="1"/>
              <a:t>agriculture</a:t>
            </a:r>
            <a:r>
              <a:rPr lang="de-DE" sz="8000" dirty="0"/>
              <a:t> , Impacts on livestock </a:t>
            </a:r>
            <a:r>
              <a:rPr lang="de-DE" sz="8000" dirty="0" err="1"/>
              <a:t>and</a:t>
            </a:r>
            <a:r>
              <a:rPr lang="de-DE" sz="8000" dirty="0"/>
              <a:t> </a:t>
            </a:r>
            <a:r>
              <a:rPr lang="de-DE" sz="8000" dirty="0" err="1"/>
              <a:t>their</a:t>
            </a:r>
            <a:r>
              <a:rPr lang="de-DE" sz="8000" dirty="0"/>
              <a:t> </a:t>
            </a:r>
            <a:r>
              <a:rPr lang="de-DE" sz="8000" dirty="0" err="1"/>
              <a:t>grazing</a:t>
            </a:r>
            <a:r>
              <a:rPr lang="de-DE" sz="8000" dirty="0"/>
              <a:t> </a:t>
            </a:r>
            <a:r>
              <a:rPr lang="de-DE" sz="8000" dirty="0" err="1"/>
              <a:t>of</a:t>
            </a:r>
            <a:r>
              <a:rPr lang="de-DE" sz="8000" dirty="0"/>
              <a:t> </a:t>
            </a:r>
            <a:r>
              <a:rPr lang="de-DE" sz="8000" dirty="0" err="1"/>
              <a:t>land</a:t>
            </a:r>
            <a:r>
              <a:rPr lang="de-DE" sz="8000" dirty="0"/>
              <a:t>, </a:t>
            </a:r>
            <a:r>
              <a:rPr lang="de-DE" sz="8000" dirty="0" err="1"/>
              <a:t>Increased</a:t>
            </a:r>
            <a:r>
              <a:rPr lang="de-DE" sz="8000" dirty="0"/>
              <a:t> </a:t>
            </a:r>
            <a:r>
              <a:rPr lang="de-DE" sz="8000" dirty="0" err="1"/>
              <a:t>frequency</a:t>
            </a:r>
            <a:r>
              <a:rPr lang="de-DE" sz="8000" dirty="0"/>
              <a:t> </a:t>
            </a:r>
            <a:r>
              <a:rPr lang="de-DE" sz="8000" dirty="0" err="1"/>
              <a:t>of</a:t>
            </a:r>
            <a:r>
              <a:rPr lang="de-DE" sz="8000" dirty="0"/>
              <a:t> </a:t>
            </a:r>
            <a:r>
              <a:rPr lang="de-DE" sz="8000" dirty="0" err="1"/>
              <a:t>fire</a:t>
            </a:r>
            <a:r>
              <a:rPr lang="de-DE" sz="8000" dirty="0"/>
              <a:t> </a:t>
            </a:r>
            <a:r>
              <a:rPr lang="de-DE" sz="8000" dirty="0" err="1"/>
              <a:t>and</a:t>
            </a:r>
            <a:r>
              <a:rPr lang="de-DE" sz="8000" dirty="0"/>
              <a:t> </a:t>
            </a:r>
            <a:r>
              <a:rPr lang="de-DE" sz="8000" dirty="0" err="1"/>
              <a:t>fire-associated</a:t>
            </a:r>
            <a:r>
              <a:rPr lang="de-DE" sz="8000" dirty="0"/>
              <a:t> </a:t>
            </a:r>
            <a:r>
              <a:rPr lang="de-DE" sz="8000" dirty="0" err="1"/>
              <a:t>damage</a:t>
            </a:r>
            <a:r>
              <a:rPr lang="de-DE" sz="8000" dirty="0"/>
              <a:t>, </a:t>
            </a:r>
            <a:r>
              <a:rPr lang="de-DE" sz="8000" dirty="0" err="1"/>
              <a:t>Increased</a:t>
            </a:r>
            <a:r>
              <a:rPr lang="de-DE" sz="8000" dirty="0"/>
              <a:t> </a:t>
            </a:r>
            <a:r>
              <a:rPr lang="de-DE" sz="8000" dirty="0" err="1"/>
              <a:t>rates</a:t>
            </a:r>
            <a:r>
              <a:rPr lang="de-DE" sz="8000" dirty="0"/>
              <a:t> </a:t>
            </a:r>
            <a:r>
              <a:rPr lang="de-DE" sz="8000" dirty="0" err="1"/>
              <a:t>of</a:t>
            </a:r>
            <a:r>
              <a:rPr lang="de-DE" sz="8000" dirty="0"/>
              <a:t> </a:t>
            </a:r>
            <a:r>
              <a:rPr lang="de-DE" sz="8000" dirty="0" err="1"/>
              <a:t>erosion</a:t>
            </a:r>
            <a:r>
              <a:rPr lang="de-DE" sz="8000" dirty="0"/>
              <a:t>)</a:t>
            </a:r>
          </a:p>
          <a:p>
            <a:endParaRPr lang="de-DE" sz="8000" dirty="0"/>
          </a:p>
          <a:p>
            <a:r>
              <a:rPr lang="de-DE" sz="8000" b="1" dirty="0"/>
              <a:t>Impacts on human </a:t>
            </a:r>
            <a:r>
              <a:rPr lang="de-DE" sz="8000" b="1" dirty="0" err="1"/>
              <a:t>activity</a:t>
            </a:r>
            <a:r>
              <a:rPr lang="de-DE" sz="8000" b="1" dirty="0"/>
              <a:t> </a:t>
            </a:r>
            <a:r>
              <a:rPr lang="de-DE" sz="8000" dirty="0"/>
              <a:t>(</a:t>
            </a:r>
            <a:r>
              <a:rPr lang="de-DE" sz="8000" dirty="0" err="1"/>
              <a:t>Shortage</a:t>
            </a:r>
            <a:r>
              <a:rPr lang="de-DE" sz="8000" dirty="0"/>
              <a:t> </a:t>
            </a:r>
            <a:r>
              <a:rPr lang="de-DE" sz="8000" dirty="0" err="1"/>
              <a:t>of</a:t>
            </a:r>
            <a:r>
              <a:rPr lang="de-DE" sz="8000" dirty="0"/>
              <a:t> </a:t>
            </a:r>
            <a:r>
              <a:rPr lang="de-DE" sz="8000" dirty="0" err="1"/>
              <a:t>water</a:t>
            </a:r>
            <a:r>
              <a:rPr lang="de-DE" sz="8000" dirty="0"/>
              <a:t> </a:t>
            </a:r>
            <a:r>
              <a:rPr lang="de-DE" sz="8000" dirty="0" err="1"/>
              <a:t>for</a:t>
            </a:r>
            <a:r>
              <a:rPr lang="de-DE" sz="8000" dirty="0"/>
              <a:t> human </a:t>
            </a:r>
            <a:r>
              <a:rPr lang="de-DE" sz="8000" dirty="0" err="1"/>
              <a:t>consumption</a:t>
            </a:r>
            <a:r>
              <a:rPr lang="de-DE" sz="8000" dirty="0"/>
              <a:t>, </a:t>
            </a:r>
            <a:r>
              <a:rPr lang="de-DE" sz="8000" dirty="0" err="1"/>
              <a:t>Shortage</a:t>
            </a:r>
            <a:r>
              <a:rPr lang="de-DE" sz="8000" dirty="0"/>
              <a:t> </a:t>
            </a:r>
            <a:r>
              <a:rPr lang="de-DE" sz="8000" dirty="0" err="1"/>
              <a:t>of</a:t>
            </a:r>
            <a:r>
              <a:rPr lang="de-DE" sz="8000" dirty="0"/>
              <a:t> </a:t>
            </a:r>
            <a:r>
              <a:rPr lang="de-DE" sz="8000" dirty="0" err="1"/>
              <a:t>water</a:t>
            </a:r>
            <a:r>
              <a:rPr lang="de-DE" sz="8000" dirty="0"/>
              <a:t> </a:t>
            </a:r>
            <a:r>
              <a:rPr lang="de-DE" sz="8000" dirty="0" err="1"/>
              <a:t>for</a:t>
            </a:r>
            <a:r>
              <a:rPr lang="de-DE" sz="8000" dirty="0"/>
              <a:t> </a:t>
            </a:r>
            <a:r>
              <a:rPr lang="de-DE" sz="8000" dirty="0" err="1"/>
              <a:t>agriculture</a:t>
            </a:r>
            <a:r>
              <a:rPr lang="de-DE" sz="8000" dirty="0"/>
              <a:t> </a:t>
            </a:r>
            <a:r>
              <a:rPr lang="de-DE" sz="8000" dirty="0" err="1"/>
              <a:t>and</a:t>
            </a:r>
            <a:r>
              <a:rPr lang="de-DE" sz="8000" dirty="0"/>
              <a:t> </a:t>
            </a:r>
            <a:r>
              <a:rPr lang="de-DE" sz="8000" dirty="0" err="1"/>
              <a:t>irrigation</a:t>
            </a:r>
            <a:r>
              <a:rPr lang="de-DE" sz="8000" dirty="0"/>
              <a:t> , </a:t>
            </a:r>
            <a:r>
              <a:rPr lang="de-DE" sz="8000" dirty="0" err="1"/>
              <a:t>Disruption</a:t>
            </a:r>
            <a:r>
              <a:rPr lang="de-DE" sz="8000" dirty="0"/>
              <a:t> </a:t>
            </a:r>
            <a:r>
              <a:rPr lang="de-DE" sz="8000" dirty="0" err="1"/>
              <a:t>to</a:t>
            </a:r>
            <a:r>
              <a:rPr lang="de-DE" sz="8000" dirty="0"/>
              <a:t> </a:t>
            </a:r>
            <a:r>
              <a:rPr lang="de-DE" sz="8000" dirty="0" err="1"/>
              <a:t>ports</a:t>
            </a:r>
            <a:r>
              <a:rPr lang="de-DE" sz="8000" dirty="0"/>
              <a:t> / </a:t>
            </a:r>
            <a:r>
              <a:rPr lang="de-DE" sz="8000" dirty="0" err="1"/>
              <a:t>airports</a:t>
            </a:r>
            <a:r>
              <a:rPr lang="de-DE" sz="8000" dirty="0"/>
              <a:t> </a:t>
            </a:r>
            <a:r>
              <a:rPr lang="de-DE" sz="8000" dirty="0" err="1"/>
              <a:t>and</a:t>
            </a:r>
            <a:r>
              <a:rPr lang="de-DE" sz="8000" dirty="0"/>
              <a:t> </a:t>
            </a:r>
            <a:r>
              <a:rPr lang="de-DE" sz="8000" dirty="0" err="1"/>
              <a:t>shipping</a:t>
            </a:r>
            <a:r>
              <a:rPr lang="de-DE" sz="8000" dirty="0"/>
              <a:t> </a:t>
            </a:r>
            <a:r>
              <a:rPr lang="de-DE" sz="8000" dirty="0" err="1"/>
              <a:t>traffic</a:t>
            </a:r>
            <a:r>
              <a:rPr lang="de-DE" sz="8000" dirty="0"/>
              <a:t> / </a:t>
            </a:r>
            <a:r>
              <a:rPr lang="de-DE" sz="8000" dirty="0" err="1"/>
              <a:t>cargo</a:t>
            </a:r>
            <a:r>
              <a:rPr lang="de-DE" sz="8000" dirty="0"/>
              <a:t>, </a:t>
            </a:r>
            <a:r>
              <a:rPr lang="de-DE" sz="8000" dirty="0" err="1"/>
              <a:t>Damage</a:t>
            </a:r>
            <a:r>
              <a:rPr lang="de-DE" sz="8000" dirty="0"/>
              <a:t> </a:t>
            </a:r>
            <a:r>
              <a:rPr lang="de-DE" sz="8000" dirty="0" err="1"/>
              <a:t>to</a:t>
            </a:r>
            <a:r>
              <a:rPr lang="de-DE" sz="8000" dirty="0"/>
              <a:t> </a:t>
            </a:r>
            <a:r>
              <a:rPr lang="de-DE" sz="8000" dirty="0" err="1"/>
              <a:t>roads</a:t>
            </a:r>
            <a:r>
              <a:rPr lang="de-DE" sz="8000" dirty="0"/>
              <a:t> &amp; </a:t>
            </a:r>
            <a:r>
              <a:rPr lang="de-DE" sz="8000" dirty="0" err="1"/>
              <a:t>infrastructure</a:t>
            </a:r>
            <a:r>
              <a:rPr lang="de-DE" sz="8000" dirty="0"/>
              <a:t>, </a:t>
            </a:r>
            <a:r>
              <a:rPr lang="de-DE" sz="8000" dirty="0" err="1"/>
              <a:t>Damage</a:t>
            </a:r>
            <a:r>
              <a:rPr lang="de-DE" sz="8000" dirty="0"/>
              <a:t> </a:t>
            </a:r>
            <a:r>
              <a:rPr lang="de-DE" sz="8000" dirty="0" err="1"/>
              <a:t>to</a:t>
            </a:r>
            <a:r>
              <a:rPr lang="de-DE" sz="8000" dirty="0"/>
              <a:t> </a:t>
            </a:r>
            <a:r>
              <a:rPr lang="de-DE" sz="8000" dirty="0" err="1"/>
              <a:t>settlements</a:t>
            </a:r>
            <a:r>
              <a:rPr lang="de-DE" sz="8000" dirty="0"/>
              <a:t> </a:t>
            </a:r>
            <a:r>
              <a:rPr lang="de-DE" sz="8000" dirty="0" err="1"/>
              <a:t>and</a:t>
            </a:r>
            <a:r>
              <a:rPr lang="de-DE" sz="8000" dirty="0"/>
              <a:t> </a:t>
            </a:r>
            <a:r>
              <a:rPr lang="de-DE" sz="8000" dirty="0" err="1"/>
              <a:t>buildings</a:t>
            </a:r>
            <a:r>
              <a:rPr lang="de-DE" sz="8000" dirty="0"/>
              <a:t> , </a:t>
            </a:r>
            <a:r>
              <a:rPr lang="de-DE" sz="8000" dirty="0" err="1"/>
              <a:t>Disruption</a:t>
            </a:r>
            <a:r>
              <a:rPr lang="de-DE" sz="8000" dirty="0"/>
              <a:t> &amp; </a:t>
            </a:r>
            <a:r>
              <a:rPr lang="de-DE" sz="8000" dirty="0" err="1"/>
              <a:t>damage</a:t>
            </a:r>
            <a:r>
              <a:rPr lang="de-DE" sz="8000" dirty="0"/>
              <a:t> </a:t>
            </a:r>
            <a:r>
              <a:rPr lang="de-DE" sz="8000" dirty="0" err="1"/>
              <a:t>to</a:t>
            </a:r>
            <a:r>
              <a:rPr lang="de-DE" sz="8000" dirty="0"/>
              <a:t> </a:t>
            </a:r>
            <a:r>
              <a:rPr lang="de-DE" sz="8000" dirty="0" err="1"/>
              <a:t>the</a:t>
            </a:r>
            <a:r>
              <a:rPr lang="de-DE" sz="8000" dirty="0"/>
              <a:t> </a:t>
            </a:r>
            <a:r>
              <a:rPr lang="de-DE" sz="8000" dirty="0" err="1"/>
              <a:t>tourism</a:t>
            </a:r>
            <a:r>
              <a:rPr lang="de-DE" sz="8000" dirty="0"/>
              <a:t> </a:t>
            </a:r>
            <a:r>
              <a:rPr lang="de-DE" sz="8000" dirty="0" err="1"/>
              <a:t>and</a:t>
            </a:r>
            <a:r>
              <a:rPr lang="de-DE" sz="8000" dirty="0"/>
              <a:t> </a:t>
            </a:r>
            <a:r>
              <a:rPr lang="de-DE" sz="8000" dirty="0" err="1"/>
              <a:t>reduced</a:t>
            </a:r>
            <a:r>
              <a:rPr lang="de-DE" sz="8000" dirty="0"/>
              <a:t> cruise </a:t>
            </a:r>
            <a:r>
              <a:rPr lang="de-DE" sz="8000" dirty="0" err="1"/>
              <a:t>ships</a:t>
            </a:r>
            <a:r>
              <a:rPr lang="de-DE" sz="8000" dirty="0"/>
              <a:t>)</a:t>
            </a:r>
          </a:p>
          <a:p>
            <a:endParaRPr lang="de-DE" dirty="0"/>
          </a:p>
        </p:txBody>
      </p:sp>
    </p:spTree>
    <p:extLst>
      <p:ext uri="{BB962C8B-B14F-4D97-AF65-F5344CB8AC3E}">
        <p14:creationId xmlns:p14="http://schemas.microsoft.com/office/powerpoint/2010/main" val="16372021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579" y="98905"/>
            <a:ext cx="10515600" cy="1325563"/>
          </a:xfrm>
        </p:spPr>
        <p:txBody>
          <a:bodyPr/>
          <a:lstStyle/>
          <a:p>
            <a:r>
              <a:rPr lang="en-GB" dirty="0"/>
              <a:t>Break out round 2: develop scenarios</a:t>
            </a:r>
          </a:p>
        </p:txBody>
      </p:sp>
      <p:sp>
        <p:nvSpPr>
          <p:cNvPr id="3" name="Content Placeholder 2"/>
          <p:cNvSpPr>
            <a:spLocks noGrp="1"/>
          </p:cNvSpPr>
          <p:nvPr>
            <p:ph idx="1"/>
          </p:nvPr>
        </p:nvSpPr>
        <p:spPr>
          <a:xfrm>
            <a:off x="558209" y="1310168"/>
            <a:ext cx="11024191" cy="5283828"/>
          </a:xfrm>
        </p:spPr>
        <p:txBody>
          <a:bodyPr>
            <a:normAutofit/>
          </a:bodyPr>
          <a:lstStyle/>
          <a:p>
            <a:r>
              <a:rPr lang="de-DE" dirty="0"/>
              <a:t>Pick a species to think about how it might be affected by climate change</a:t>
            </a:r>
          </a:p>
          <a:p>
            <a:r>
              <a:rPr lang="en-GB" dirty="0"/>
              <a:t>(1) Direct pathway – Identify which climate change / weather variable is most important for the species/will the climate become more or less suitable for the species?</a:t>
            </a:r>
          </a:p>
          <a:p>
            <a:r>
              <a:rPr lang="en-GB" dirty="0"/>
              <a:t>(2) Indirect pathway – What are possible indirect pathways? Which habitats and human activities affect the species and how will these change under climate change? Think about how the species is spread and whether that might be affected by climate change</a:t>
            </a:r>
          </a:p>
          <a:p>
            <a:r>
              <a:rPr lang="en-GB" dirty="0"/>
              <a:t>(3) Record knowledge gaps as you discuss</a:t>
            </a:r>
          </a:p>
          <a:p>
            <a:r>
              <a:rPr lang="en-GB" dirty="0"/>
              <a:t>(4) Make a prediction of whether the species will  expand or contract with climate change</a:t>
            </a:r>
            <a:endParaRPr lang="de-DE" dirty="0"/>
          </a:p>
          <a:p>
            <a:endParaRPr lang="en-GB" dirty="0"/>
          </a:p>
          <a:p>
            <a:endParaRPr lang="de-DE" dirty="0"/>
          </a:p>
          <a:p>
            <a:endParaRPr lang="en-GB" dirty="0"/>
          </a:p>
        </p:txBody>
      </p:sp>
    </p:spTree>
    <p:extLst>
      <p:ext uri="{BB962C8B-B14F-4D97-AF65-F5344CB8AC3E}">
        <p14:creationId xmlns:p14="http://schemas.microsoft.com/office/powerpoint/2010/main" val="20326762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0896F-8E7E-364B-86FB-CB897BAD8E0B}"/>
              </a:ext>
            </a:extLst>
          </p:cNvPr>
          <p:cNvSpPr>
            <a:spLocks noGrp="1"/>
          </p:cNvSpPr>
          <p:nvPr>
            <p:ph type="title"/>
          </p:nvPr>
        </p:nvSpPr>
        <p:spPr>
          <a:xfrm>
            <a:off x="850900" y="492125"/>
            <a:ext cx="10515600" cy="1325563"/>
          </a:xfrm>
        </p:spPr>
        <p:txBody>
          <a:bodyPr/>
          <a:lstStyle/>
          <a:p>
            <a:r>
              <a:rPr lang="de-DE" dirty="0" err="1"/>
              <a:t>How</a:t>
            </a:r>
            <a:r>
              <a:rPr lang="de-DE" dirty="0"/>
              <a:t> </a:t>
            </a:r>
            <a:r>
              <a:rPr lang="de-DE" dirty="0" err="1"/>
              <a:t>can</a:t>
            </a:r>
            <a:r>
              <a:rPr lang="de-DE" dirty="0"/>
              <a:t> </a:t>
            </a:r>
            <a:r>
              <a:rPr lang="de-DE" dirty="0" err="1"/>
              <a:t>climate</a:t>
            </a:r>
            <a:r>
              <a:rPr lang="de-DE" dirty="0"/>
              <a:t> </a:t>
            </a:r>
            <a:r>
              <a:rPr lang="de-DE" dirty="0" err="1"/>
              <a:t>change</a:t>
            </a:r>
            <a:r>
              <a:rPr lang="de-DE" dirty="0"/>
              <a:t> </a:t>
            </a:r>
            <a:r>
              <a:rPr lang="de-DE" dirty="0" err="1"/>
              <a:t>risks</a:t>
            </a:r>
            <a:r>
              <a:rPr lang="de-DE" dirty="0"/>
              <a:t> on invasive </a:t>
            </a:r>
            <a:r>
              <a:rPr lang="de-DE" dirty="0" err="1"/>
              <a:t>species</a:t>
            </a:r>
            <a:r>
              <a:rPr lang="de-DE" dirty="0"/>
              <a:t> </a:t>
            </a:r>
            <a:r>
              <a:rPr lang="de-DE" dirty="0" err="1"/>
              <a:t>be</a:t>
            </a:r>
            <a:r>
              <a:rPr lang="de-DE" dirty="0"/>
              <a:t> </a:t>
            </a:r>
            <a:r>
              <a:rPr lang="de-DE" dirty="0" err="1"/>
              <a:t>communicated</a:t>
            </a:r>
            <a:r>
              <a:rPr lang="de-DE" dirty="0"/>
              <a:t>?</a:t>
            </a:r>
          </a:p>
        </p:txBody>
      </p:sp>
      <p:sp>
        <p:nvSpPr>
          <p:cNvPr id="3" name="Content Placeholder 2">
            <a:extLst>
              <a:ext uri="{FF2B5EF4-FFF2-40B4-BE49-F238E27FC236}">
                <a16:creationId xmlns:a16="http://schemas.microsoft.com/office/drawing/2014/main" id="{E5514004-E498-024E-B075-A21278EFA4D7}"/>
              </a:ext>
            </a:extLst>
          </p:cNvPr>
          <p:cNvSpPr>
            <a:spLocks noGrp="1"/>
          </p:cNvSpPr>
          <p:nvPr>
            <p:ph idx="1"/>
          </p:nvPr>
        </p:nvSpPr>
        <p:spPr>
          <a:xfrm>
            <a:off x="876300" y="2383621"/>
            <a:ext cx="10131224" cy="4351338"/>
          </a:xfrm>
        </p:spPr>
        <p:txBody>
          <a:bodyPr/>
          <a:lstStyle/>
          <a:p>
            <a:pPr marL="0" indent="0">
              <a:buNone/>
            </a:pPr>
            <a:r>
              <a:rPr lang="en-GB" i="1" dirty="0"/>
              <a:t>1) Invasive species risk assessment </a:t>
            </a:r>
          </a:p>
          <a:p>
            <a:endParaRPr lang="en-GB" i="1" dirty="0"/>
          </a:p>
          <a:p>
            <a:pPr marL="0" indent="0">
              <a:buNone/>
            </a:pPr>
            <a:r>
              <a:rPr lang="en-GB" i="1" dirty="0"/>
              <a:t>2) Maps of potential ranges under climate change</a:t>
            </a:r>
          </a:p>
          <a:p>
            <a:endParaRPr lang="en-GB" i="1" dirty="0"/>
          </a:p>
          <a:p>
            <a:pPr marL="0" indent="0">
              <a:buNone/>
            </a:pPr>
            <a:r>
              <a:rPr lang="en-GB" i="1" dirty="0"/>
              <a:t>3) Climate change infographics </a:t>
            </a:r>
          </a:p>
          <a:p>
            <a:pPr marL="0" indent="0">
              <a:buNone/>
            </a:pPr>
            <a:endParaRPr lang="de-DE" dirty="0"/>
          </a:p>
        </p:txBody>
      </p:sp>
    </p:spTree>
    <p:extLst>
      <p:ext uri="{BB962C8B-B14F-4D97-AF65-F5344CB8AC3E}">
        <p14:creationId xmlns:p14="http://schemas.microsoft.com/office/powerpoint/2010/main" val="13868747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0E8B7-FA4A-A445-A32C-BC12945D0302}"/>
              </a:ext>
            </a:extLst>
          </p:cNvPr>
          <p:cNvSpPr>
            <a:spLocks noGrp="1"/>
          </p:cNvSpPr>
          <p:nvPr>
            <p:ph type="title"/>
          </p:nvPr>
        </p:nvSpPr>
        <p:spPr>
          <a:xfrm>
            <a:off x="0" y="-200025"/>
            <a:ext cx="6586538" cy="1325563"/>
          </a:xfrm>
        </p:spPr>
        <p:txBody>
          <a:bodyPr/>
          <a:lstStyle/>
          <a:p>
            <a:r>
              <a:rPr lang="de-DE" dirty="0"/>
              <a:t>1) </a:t>
            </a:r>
            <a:r>
              <a:rPr lang="de-DE" dirty="0" err="1"/>
              <a:t>Risk</a:t>
            </a:r>
            <a:r>
              <a:rPr lang="de-DE" dirty="0"/>
              <a:t> </a:t>
            </a:r>
            <a:r>
              <a:rPr lang="de-DE" dirty="0" err="1"/>
              <a:t>asessment</a:t>
            </a:r>
            <a:r>
              <a:rPr lang="de-DE" dirty="0"/>
              <a:t> </a:t>
            </a:r>
            <a:r>
              <a:rPr lang="de-DE" dirty="0" err="1"/>
              <a:t>templates</a:t>
            </a:r>
            <a:endParaRPr lang="de-DE" dirty="0"/>
          </a:p>
        </p:txBody>
      </p:sp>
      <p:pic>
        <p:nvPicPr>
          <p:cNvPr id="7" name="Content Placeholder 6">
            <a:extLst>
              <a:ext uri="{FF2B5EF4-FFF2-40B4-BE49-F238E27FC236}">
                <a16:creationId xmlns:a16="http://schemas.microsoft.com/office/drawing/2014/main" id="{EDE3DF53-96E0-574D-A818-9C2EA45EA47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720" r="3738"/>
          <a:stretch/>
        </p:blipFill>
        <p:spPr>
          <a:xfrm>
            <a:off x="261937" y="800100"/>
            <a:ext cx="11739563" cy="5947646"/>
          </a:xfrm>
        </p:spPr>
      </p:pic>
    </p:spTree>
    <p:extLst>
      <p:ext uri="{BB962C8B-B14F-4D97-AF65-F5344CB8AC3E}">
        <p14:creationId xmlns:p14="http://schemas.microsoft.com/office/powerpoint/2010/main" val="3063637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AA4EB-F1FA-024E-9AFF-5B9653E7E604}"/>
              </a:ext>
            </a:extLst>
          </p:cNvPr>
          <p:cNvSpPr>
            <a:spLocks noGrp="1"/>
          </p:cNvSpPr>
          <p:nvPr>
            <p:ph type="title"/>
          </p:nvPr>
        </p:nvSpPr>
        <p:spPr>
          <a:xfrm>
            <a:off x="1001712" y="300038"/>
            <a:ext cx="10515600" cy="1325563"/>
          </a:xfrm>
        </p:spPr>
        <p:txBody>
          <a:bodyPr/>
          <a:lstStyle/>
          <a:p>
            <a:r>
              <a:rPr lang="en-GB" i="1" dirty="0"/>
              <a:t>Including climate change</a:t>
            </a:r>
            <a:endParaRPr lang="de-DE" dirty="0"/>
          </a:p>
        </p:txBody>
      </p:sp>
      <p:pic>
        <p:nvPicPr>
          <p:cNvPr id="7" name="Picture 6">
            <a:extLst>
              <a:ext uri="{FF2B5EF4-FFF2-40B4-BE49-F238E27FC236}">
                <a16:creationId xmlns:a16="http://schemas.microsoft.com/office/drawing/2014/main" id="{759C6106-E3FF-8C42-9CB8-CDFC4C3EA3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263" y="1720850"/>
            <a:ext cx="9880600" cy="3873500"/>
          </a:xfrm>
          <a:prstGeom prst="rect">
            <a:avLst/>
          </a:prstGeom>
        </p:spPr>
      </p:pic>
    </p:spTree>
    <p:extLst>
      <p:ext uri="{BB962C8B-B14F-4D97-AF65-F5344CB8AC3E}">
        <p14:creationId xmlns:p14="http://schemas.microsoft.com/office/powerpoint/2010/main" val="11112124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0E8B7-FA4A-A445-A32C-BC12945D0302}"/>
              </a:ext>
            </a:extLst>
          </p:cNvPr>
          <p:cNvSpPr>
            <a:spLocks noGrp="1"/>
          </p:cNvSpPr>
          <p:nvPr>
            <p:ph type="title"/>
          </p:nvPr>
        </p:nvSpPr>
        <p:spPr>
          <a:xfrm>
            <a:off x="481012" y="608013"/>
            <a:ext cx="4733925" cy="1325563"/>
          </a:xfrm>
        </p:spPr>
        <p:txBody>
          <a:bodyPr/>
          <a:lstStyle/>
          <a:p>
            <a:r>
              <a:rPr lang="de-DE" dirty="0" err="1"/>
              <a:t>Risk</a:t>
            </a:r>
            <a:r>
              <a:rPr lang="de-DE" dirty="0"/>
              <a:t> </a:t>
            </a:r>
            <a:r>
              <a:rPr lang="de-DE" dirty="0" err="1"/>
              <a:t>asessment</a:t>
            </a:r>
            <a:r>
              <a:rPr lang="de-DE" dirty="0"/>
              <a:t> </a:t>
            </a:r>
            <a:r>
              <a:rPr lang="de-DE" dirty="0" err="1"/>
              <a:t>summary</a:t>
            </a:r>
            <a:endParaRPr lang="de-DE" dirty="0"/>
          </a:p>
        </p:txBody>
      </p:sp>
      <p:pic>
        <p:nvPicPr>
          <p:cNvPr id="5" name="Content Placeholder 4">
            <a:extLst>
              <a:ext uri="{FF2B5EF4-FFF2-40B4-BE49-F238E27FC236}">
                <a16:creationId xmlns:a16="http://schemas.microsoft.com/office/drawing/2014/main" id="{A0E8A83D-8A44-AB4D-916D-972A062994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33443" y="368300"/>
            <a:ext cx="4410557" cy="6197735"/>
          </a:xfrm>
        </p:spPr>
      </p:pic>
    </p:spTree>
    <p:extLst>
      <p:ext uri="{BB962C8B-B14F-4D97-AF65-F5344CB8AC3E}">
        <p14:creationId xmlns:p14="http://schemas.microsoft.com/office/powerpoint/2010/main" val="30197140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86813-320B-174A-92A0-7C868E3F8D15}"/>
              </a:ext>
            </a:extLst>
          </p:cNvPr>
          <p:cNvSpPr>
            <a:spLocks noGrp="1"/>
          </p:cNvSpPr>
          <p:nvPr>
            <p:ph type="title"/>
          </p:nvPr>
        </p:nvSpPr>
        <p:spPr>
          <a:xfrm>
            <a:off x="266700" y="150812"/>
            <a:ext cx="10515600" cy="1325563"/>
          </a:xfrm>
        </p:spPr>
        <p:txBody>
          <a:bodyPr/>
          <a:lstStyle/>
          <a:p>
            <a:r>
              <a:rPr lang="de-DE" dirty="0" err="1"/>
              <a:t>Existing</a:t>
            </a:r>
            <a:r>
              <a:rPr lang="de-DE" dirty="0"/>
              <a:t> </a:t>
            </a:r>
            <a:r>
              <a:rPr lang="de-DE" dirty="0" err="1"/>
              <a:t>tools</a:t>
            </a:r>
            <a:endParaRPr lang="de-DE" dirty="0"/>
          </a:p>
        </p:txBody>
      </p:sp>
      <p:sp>
        <p:nvSpPr>
          <p:cNvPr id="3" name="Content Placeholder 2">
            <a:extLst>
              <a:ext uri="{FF2B5EF4-FFF2-40B4-BE49-F238E27FC236}">
                <a16:creationId xmlns:a16="http://schemas.microsoft.com/office/drawing/2014/main" id="{515A34D1-E64D-9946-8C29-6C9B02EB7A08}"/>
              </a:ext>
            </a:extLst>
          </p:cNvPr>
          <p:cNvSpPr>
            <a:spLocks noGrp="1"/>
          </p:cNvSpPr>
          <p:nvPr>
            <p:ph idx="1"/>
          </p:nvPr>
        </p:nvSpPr>
        <p:spPr>
          <a:xfrm>
            <a:off x="223838" y="1325563"/>
            <a:ext cx="10515600" cy="4351338"/>
          </a:xfrm>
        </p:spPr>
        <p:txBody>
          <a:bodyPr/>
          <a:lstStyle/>
          <a:p>
            <a:r>
              <a:rPr lang="en-GB" b="1" dirty="0">
                <a:solidFill>
                  <a:schemeClr val="tx2"/>
                </a:solidFill>
                <a:latin typeface="Calibri" panose="020F0502020204030204" pitchFamily="34" charset="0"/>
                <a:cs typeface="Calibri" panose="020F0502020204030204" pitchFamily="34" charset="0"/>
              </a:rPr>
              <a:t>EPPO Pest Risk Assessment</a:t>
            </a:r>
          </a:p>
          <a:p>
            <a:endParaRPr lang="de-DE" dirty="0"/>
          </a:p>
        </p:txBody>
      </p:sp>
      <p:pic>
        <p:nvPicPr>
          <p:cNvPr id="5" name="Picture 4">
            <a:extLst>
              <a:ext uri="{FF2B5EF4-FFF2-40B4-BE49-F238E27FC236}">
                <a16:creationId xmlns:a16="http://schemas.microsoft.com/office/drawing/2014/main" id="{26782571-2EC5-1B4F-8DD0-4DBC605EE2A6}"/>
              </a:ext>
            </a:extLst>
          </p:cNvPr>
          <p:cNvPicPr>
            <a:picLocks noChangeAspect="1"/>
          </p:cNvPicPr>
          <p:nvPr/>
        </p:nvPicPr>
        <p:blipFill>
          <a:blip r:embed="rId2"/>
          <a:stretch>
            <a:fillRect/>
          </a:stretch>
        </p:blipFill>
        <p:spPr>
          <a:xfrm>
            <a:off x="4656742" y="1562753"/>
            <a:ext cx="7292370" cy="4952345"/>
          </a:xfrm>
          <a:prstGeom prst="rect">
            <a:avLst/>
          </a:prstGeom>
        </p:spPr>
      </p:pic>
    </p:spTree>
    <p:extLst>
      <p:ext uri="{BB962C8B-B14F-4D97-AF65-F5344CB8AC3E}">
        <p14:creationId xmlns:p14="http://schemas.microsoft.com/office/powerpoint/2010/main" val="11110342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F5B00-1129-7F47-92B9-FF3EF892CA1F}"/>
              </a:ext>
            </a:extLst>
          </p:cNvPr>
          <p:cNvSpPr>
            <a:spLocks noGrp="1"/>
          </p:cNvSpPr>
          <p:nvPr>
            <p:ph type="title"/>
          </p:nvPr>
        </p:nvSpPr>
        <p:spPr>
          <a:xfrm>
            <a:off x="409937" y="0"/>
            <a:ext cx="10515600" cy="1325563"/>
          </a:xfrm>
        </p:spPr>
        <p:txBody>
          <a:bodyPr/>
          <a:lstStyle/>
          <a:p>
            <a:r>
              <a:rPr lang="de-DE" dirty="0"/>
              <a:t>2) </a:t>
            </a:r>
            <a:r>
              <a:rPr lang="de-DE" dirty="0" err="1"/>
              <a:t>Projected</a:t>
            </a:r>
            <a:r>
              <a:rPr lang="de-DE" dirty="0"/>
              <a:t> </a:t>
            </a:r>
            <a:r>
              <a:rPr lang="de-DE" dirty="0" err="1"/>
              <a:t>distribution</a:t>
            </a:r>
            <a:r>
              <a:rPr lang="de-DE" dirty="0"/>
              <a:t> </a:t>
            </a:r>
            <a:r>
              <a:rPr lang="de-DE" dirty="0" err="1"/>
              <a:t>maps</a:t>
            </a:r>
            <a:endParaRPr lang="de-DE" dirty="0"/>
          </a:p>
        </p:txBody>
      </p:sp>
      <p:pic>
        <p:nvPicPr>
          <p:cNvPr id="4" name="Picture 3">
            <a:extLst>
              <a:ext uri="{FF2B5EF4-FFF2-40B4-BE49-F238E27FC236}">
                <a16:creationId xmlns:a16="http://schemas.microsoft.com/office/drawing/2014/main" id="{80E241F2-FF6C-8C41-A9BB-2FF4C20BFD57}"/>
              </a:ext>
            </a:extLst>
          </p:cNvPr>
          <p:cNvPicPr>
            <a:picLocks noChangeAspect="1"/>
          </p:cNvPicPr>
          <p:nvPr/>
        </p:nvPicPr>
        <p:blipFill>
          <a:blip r:embed="rId3"/>
          <a:stretch>
            <a:fillRect/>
          </a:stretch>
        </p:blipFill>
        <p:spPr>
          <a:xfrm>
            <a:off x="2234113" y="1033911"/>
            <a:ext cx="7509961" cy="5606273"/>
          </a:xfrm>
          <a:prstGeom prst="rect">
            <a:avLst/>
          </a:prstGeom>
        </p:spPr>
      </p:pic>
    </p:spTree>
    <p:extLst>
      <p:ext uri="{BB962C8B-B14F-4D97-AF65-F5344CB8AC3E}">
        <p14:creationId xmlns:p14="http://schemas.microsoft.com/office/powerpoint/2010/main" val="2265131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D8E4248F-B475-3FAE-F275-98D4136FF8F5}"/>
              </a:ext>
            </a:extLst>
          </p:cNvPr>
          <p:cNvSpPr/>
          <p:nvPr/>
        </p:nvSpPr>
        <p:spPr>
          <a:xfrm>
            <a:off x="4147929" y="1934307"/>
            <a:ext cx="3028631" cy="294249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ysClr val="windowText" lastClr="000000"/>
                </a:solidFill>
              </a:rPr>
              <a:t>Climate </a:t>
            </a:r>
          </a:p>
        </p:txBody>
      </p:sp>
      <p:sp>
        <p:nvSpPr>
          <p:cNvPr id="6" name="TextBox 5">
            <a:extLst>
              <a:ext uri="{FF2B5EF4-FFF2-40B4-BE49-F238E27FC236}">
                <a16:creationId xmlns:a16="http://schemas.microsoft.com/office/drawing/2014/main" id="{4D469C89-8B31-8722-6378-BEC6717C4CF9}"/>
              </a:ext>
            </a:extLst>
          </p:cNvPr>
          <p:cNvSpPr txBox="1"/>
          <p:nvPr/>
        </p:nvSpPr>
        <p:spPr>
          <a:xfrm>
            <a:off x="7250725" y="5559694"/>
            <a:ext cx="1957753" cy="646331"/>
          </a:xfrm>
          <a:prstGeom prst="rect">
            <a:avLst/>
          </a:prstGeom>
          <a:noFill/>
        </p:spPr>
        <p:txBody>
          <a:bodyPr wrap="square" rtlCol="0">
            <a:spAutoFit/>
          </a:bodyPr>
          <a:lstStyle/>
          <a:p>
            <a:r>
              <a:rPr lang="en-GB" sz="3600" i="1" dirty="0"/>
              <a:t>Droughts</a:t>
            </a:r>
          </a:p>
        </p:txBody>
      </p:sp>
      <p:sp>
        <p:nvSpPr>
          <p:cNvPr id="7" name="TextBox 6">
            <a:extLst>
              <a:ext uri="{FF2B5EF4-FFF2-40B4-BE49-F238E27FC236}">
                <a16:creationId xmlns:a16="http://schemas.microsoft.com/office/drawing/2014/main" id="{E1F2D553-3D6C-5368-F8AF-F425D02CA5C2}"/>
              </a:ext>
            </a:extLst>
          </p:cNvPr>
          <p:cNvSpPr txBox="1"/>
          <p:nvPr/>
        </p:nvSpPr>
        <p:spPr>
          <a:xfrm>
            <a:off x="8273563" y="2088212"/>
            <a:ext cx="1957753" cy="646331"/>
          </a:xfrm>
          <a:prstGeom prst="rect">
            <a:avLst/>
          </a:prstGeom>
          <a:noFill/>
        </p:spPr>
        <p:txBody>
          <a:bodyPr wrap="square" rtlCol="0">
            <a:spAutoFit/>
          </a:bodyPr>
          <a:lstStyle/>
          <a:p>
            <a:r>
              <a:rPr lang="en-GB" sz="3600" i="1" dirty="0"/>
              <a:t>Wild fire</a:t>
            </a:r>
          </a:p>
        </p:txBody>
      </p:sp>
      <p:sp>
        <p:nvSpPr>
          <p:cNvPr id="8" name="TextBox 7">
            <a:extLst>
              <a:ext uri="{FF2B5EF4-FFF2-40B4-BE49-F238E27FC236}">
                <a16:creationId xmlns:a16="http://schemas.microsoft.com/office/drawing/2014/main" id="{0EC6ABE6-13B6-BC31-7D18-6899EDED4C26}"/>
              </a:ext>
            </a:extLst>
          </p:cNvPr>
          <p:cNvSpPr txBox="1"/>
          <p:nvPr/>
        </p:nvSpPr>
        <p:spPr>
          <a:xfrm>
            <a:off x="978877" y="1901873"/>
            <a:ext cx="2262553" cy="1200329"/>
          </a:xfrm>
          <a:prstGeom prst="rect">
            <a:avLst/>
          </a:prstGeom>
          <a:noFill/>
        </p:spPr>
        <p:txBody>
          <a:bodyPr wrap="square" rtlCol="0">
            <a:spAutoFit/>
          </a:bodyPr>
          <a:lstStyle/>
          <a:p>
            <a:r>
              <a:rPr lang="en-GB" sz="3600" i="1" dirty="0"/>
              <a:t>Storms / Hurricanes</a:t>
            </a:r>
          </a:p>
        </p:txBody>
      </p:sp>
      <p:sp>
        <p:nvSpPr>
          <p:cNvPr id="9" name="TextBox 8">
            <a:extLst>
              <a:ext uri="{FF2B5EF4-FFF2-40B4-BE49-F238E27FC236}">
                <a16:creationId xmlns:a16="http://schemas.microsoft.com/office/drawing/2014/main" id="{B31751EA-2A59-9E8E-4DA6-D7BDA351DD23}"/>
              </a:ext>
            </a:extLst>
          </p:cNvPr>
          <p:cNvSpPr txBox="1"/>
          <p:nvPr/>
        </p:nvSpPr>
        <p:spPr>
          <a:xfrm>
            <a:off x="4491480" y="360948"/>
            <a:ext cx="2799656" cy="646331"/>
          </a:xfrm>
          <a:prstGeom prst="rect">
            <a:avLst/>
          </a:prstGeom>
          <a:noFill/>
        </p:spPr>
        <p:txBody>
          <a:bodyPr wrap="square" rtlCol="0">
            <a:spAutoFit/>
          </a:bodyPr>
          <a:lstStyle/>
          <a:p>
            <a:r>
              <a:rPr lang="en-GB" sz="3600" i="1" dirty="0"/>
              <a:t>Temperature</a:t>
            </a:r>
          </a:p>
        </p:txBody>
      </p:sp>
      <p:sp>
        <p:nvSpPr>
          <p:cNvPr id="10" name="TextBox 9">
            <a:extLst>
              <a:ext uri="{FF2B5EF4-FFF2-40B4-BE49-F238E27FC236}">
                <a16:creationId xmlns:a16="http://schemas.microsoft.com/office/drawing/2014/main" id="{90254056-A73F-0BA0-B7C8-14F7077A0969}"/>
              </a:ext>
            </a:extLst>
          </p:cNvPr>
          <p:cNvSpPr txBox="1"/>
          <p:nvPr/>
        </p:nvSpPr>
        <p:spPr>
          <a:xfrm>
            <a:off x="2317468" y="5451138"/>
            <a:ext cx="3481753" cy="646331"/>
          </a:xfrm>
          <a:prstGeom prst="rect">
            <a:avLst/>
          </a:prstGeom>
          <a:noFill/>
        </p:spPr>
        <p:txBody>
          <a:bodyPr wrap="square" rtlCol="0">
            <a:spAutoFit/>
          </a:bodyPr>
          <a:lstStyle/>
          <a:p>
            <a:r>
              <a:rPr lang="en-GB" sz="3600" i="1" dirty="0"/>
              <a:t>Precipitation</a:t>
            </a:r>
          </a:p>
        </p:txBody>
      </p:sp>
      <p:cxnSp>
        <p:nvCxnSpPr>
          <p:cNvPr id="12" name="Straight Arrow Connector 11">
            <a:extLst>
              <a:ext uri="{FF2B5EF4-FFF2-40B4-BE49-F238E27FC236}">
                <a16:creationId xmlns:a16="http://schemas.microsoft.com/office/drawing/2014/main" id="{66E34B4F-599A-644E-09B6-A551FB1CDF13}"/>
              </a:ext>
            </a:extLst>
          </p:cNvPr>
          <p:cNvCxnSpPr/>
          <p:nvPr/>
        </p:nvCxnSpPr>
        <p:spPr>
          <a:xfrm flipV="1">
            <a:off x="3751385" y="4642338"/>
            <a:ext cx="762000" cy="6403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8F88E1C-A69E-2643-BDC6-82FA3B2436B6}"/>
              </a:ext>
            </a:extLst>
          </p:cNvPr>
          <p:cNvCxnSpPr>
            <a:cxnSpLocks/>
          </p:cNvCxnSpPr>
          <p:nvPr/>
        </p:nvCxnSpPr>
        <p:spPr>
          <a:xfrm>
            <a:off x="3217984" y="2332052"/>
            <a:ext cx="1066801" cy="4323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0FE9B01-26A5-BDDA-DC63-4FC9AECA7E1C}"/>
              </a:ext>
            </a:extLst>
          </p:cNvPr>
          <p:cNvCxnSpPr>
            <a:cxnSpLocks/>
          </p:cNvCxnSpPr>
          <p:nvPr/>
        </p:nvCxnSpPr>
        <p:spPr>
          <a:xfrm>
            <a:off x="5562599" y="1076399"/>
            <a:ext cx="0" cy="7668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543163C-5D1E-B762-6C08-9DDAC10BE4AE}"/>
              </a:ext>
            </a:extLst>
          </p:cNvPr>
          <p:cNvCxnSpPr>
            <a:cxnSpLocks/>
          </p:cNvCxnSpPr>
          <p:nvPr/>
        </p:nvCxnSpPr>
        <p:spPr>
          <a:xfrm flipH="1">
            <a:off x="7077809" y="2548203"/>
            <a:ext cx="1175237" cy="4109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DDB5AC8-1D98-DB52-4E35-F72309F500A0}"/>
              </a:ext>
            </a:extLst>
          </p:cNvPr>
          <p:cNvCxnSpPr>
            <a:cxnSpLocks/>
          </p:cNvCxnSpPr>
          <p:nvPr/>
        </p:nvCxnSpPr>
        <p:spPr>
          <a:xfrm flipH="1" flipV="1">
            <a:off x="6720988" y="4696542"/>
            <a:ext cx="805227" cy="8133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09DB519-973A-644F-94CF-5FCD55C7611C}"/>
              </a:ext>
            </a:extLst>
          </p:cNvPr>
          <p:cNvSpPr txBox="1"/>
          <p:nvPr/>
        </p:nvSpPr>
        <p:spPr>
          <a:xfrm>
            <a:off x="8489052" y="3886379"/>
            <a:ext cx="3288321" cy="646331"/>
          </a:xfrm>
          <a:prstGeom prst="rect">
            <a:avLst/>
          </a:prstGeom>
          <a:noFill/>
        </p:spPr>
        <p:txBody>
          <a:bodyPr wrap="square" rtlCol="0">
            <a:spAutoFit/>
          </a:bodyPr>
          <a:lstStyle/>
          <a:p>
            <a:r>
              <a:rPr lang="en-GB" sz="3600" i="1" dirty="0"/>
              <a:t>Ocean O</a:t>
            </a:r>
            <a:r>
              <a:rPr lang="en-GB" sz="3600" i="1" baseline="-25000" dirty="0"/>
              <a:t>2</a:t>
            </a:r>
            <a:r>
              <a:rPr lang="en-GB" sz="3600" i="1" dirty="0"/>
              <a:t> / pH</a:t>
            </a:r>
          </a:p>
        </p:txBody>
      </p:sp>
      <p:sp>
        <p:nvSpPr>
          <p:cNvPr id="16" name="TextBox 15">
            <a:extLst>
              <a:ext uri="{FF2B5EF4-FFF2-40B4-BE49-F238E27FC236}">
                <a16:creationId xmlns:a16="http://schemas.microsoft.com/office/drawing/2014/main" id="{3A624953-FF2C-1A48-9DCD-B8AB08B09C45}"/>
              </a:ext>
            </a:extLst>
          </p:cNvPr>
          <p:cNvSpPr txBox="1"/>
          <p:nvPr/>
        </p:nvSpPr>
        <p:spPr>
          <a:xfrm>
            <a:off x="304493" y="3811104"/>
            <a:ext cx="1957753" cy="646331"/>
          </a:xfrm>
          <a:prstGeom prst="rect">
            <a:avLst/>
          </a:prstGeom>
          <a:noFill/>
        </p:spPr>
        <p:txBody>
          <a:bodyPr wrap="square" rtlCol="0">
            <a:spAutoFit/>
          </a:bodyPr>
          <a:lstStyle/>
          <a:p>
            <a:r>
              <a:rPr lang="en-GB" sz="3600" i="1" dirty="0"/>
              <a:t>Sea level</a:t>
            </a:r>
          </a:p>
        </p:txBody>
      </p:sp>
      <p:cxnSp>
        <p:nvCxnSpPr>
          <p:cNvPr id="18" name="Straight Arrow Connector 17">
            <a:extLst>
              <a:ext uri="{FF2B5EF4-FFF2-40B4-BE49-F238E27FC236}">
                <a16:creationId xmlns:a16="http://schemas.microsoft.com/office/drawing/2014/main" id="{AA7DB967-3427-D943-BFF7-EAF68803F1C5}"/>
              </a:ext>
            </a:extLst>
          </p:cNvPr>
          <p:cNvCxnSpPr>
            <a:cxnSpLocks/>
          </p:cNvCxnSpPr>
          <p:nvPr/>
        </p:nvCxnSpPr>
        <p:spPr>
          <a:xfrm flipV="1">
            <a:off x="2383795" y="3777916"/>
            <a:ext cx="1610689" cy="3428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9CA94F9-6806-734E-BEF4-F8F795157A12}"/>
              </a:ext>
            </a:extLst>
          </p:cNvPr>
          <p:cNvCxnSpPr>
            <a:cxnSpLocks/>
          </p:cNvCxnSpPr>
          <p:nvPr/>
        </p:nvCxnSpPr>
        <p:spPr>
          <a:xfrm flipH="1" flipV="1">
            <a:off x="7162147" y="3910478"/>
            <a:ext cx="1139642" cy="2043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5462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EEC7F-75CF-CE49-B38A-2638801A713D}"/>
              </a:ext>
            </a:extLst>
          </p:cNvPr>
          <p:cNvSpPr>
            <a:spLocks noGrp="1"/>
          </p:cNvSpPr>
          <p:nvPr>
            <p:ph type="title"/>
          </p:nvPr>
        </p:nvSpPr>
        <p:spPr>
          <a:xfrm>
            <a:off x="149225" y="0"/>
            <a:ext cx="10515600" cy="1325563"/>
          </a:xfrm>
        </p:spPr>
        <p:txBody>
          <a:bodyPr/>
          <a:lstStyle/>
          <a:p>
            <a:r>
              <a:rPr lang="de-DE" dirty="0"/>
              <a:t>3) </a:t>
            </a:r>
            <a:r>
              <a:rPr lang="de-DE" dirty="0" err="1"/>
              <a:t>Climate</a:t>
            </a:r>
            <a:r>
              <a:rPr lang="de-DE" dirty="0"/>
              <a:t> </a:t>
            </a:r>
            <a:r>
              <a:rPr lang="de-DE" dirty="0" err="1"/>
              <a:t>change</a:t>
            </a:r>
            <a:r>
              <a:rPr lang="de-DE" dirty="0"/>
              <a:t> </a:t>
            </a:r>
            <a:r>
              <a:rPr lang="de-DE" dirty="0" err="1"/>
              <a:t>info</a:t>
            </a:r>
            <a:r>
              <a:rPr lang="de-DE" dirty="0"/>
              <a:t> </a:t>
            </a:r>
            <a:r>
              <a:rPr lang="de-DE" dirty="0" err="1"/>
              <a:t>graphics</a:t>
            </a:r>
            <a:endParaRPr lang="de-DE" dirty="0"/>
          </a:p>
        </p:txBody>
      </p:sp>
      <p:pic>
        <p:nvPicPr>
          <p:cNvPr id="5" name="Picture 2">
            <a:extLst>
              <a:ext uri="{FF2B5EF4-FFF2-40B4-BE49-F238E27FC236}">
                <a16:creationId xmlns:a16="http://schemas.microsoft.com/office/drawing/2014/main" id="{DDA93F4C-FEAC-F84A-87DA-5464E21A50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9617" y="1018542"/>
            <a:ext cx="8376708" cy="5611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4837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E781D-90A2-D34D-8D28-8F0AD5CFA5F5}"/>
              </a:ext>
            </a:extLst>
          </p:cNvPr>
          <p:cNvSpPr>
            <a:spLocks noGrp="1"/>
          </p:cNvSpPr>
          <p:nvPr>
            <p:ph type="ctrTitle"/>
          </p:nvPr>
        </p:nvSpPr>
        <p:spPr>
          <a:xfrm>
            <a:off x="1485900" y="1909763"/>
            <a:ext cx="9144000" cy="2387600"/>
          </a:xfrm>
        </p:spPr>
        <p:txBody>
          <a:bodyPr>
            <a:normAutofit fontScale="90000"/>
          </a:bodyPr>
          <a:lstStyle/>
          <a:p>
            <a:r>
              <a:rPr lang="de-DE" dirty="0"/>
              <a:t>What are your needs for communicating climate change risks?</a:t>
            </a:r>
          </a:p>
        </p:txBody>
      </p:sp>
    </p:spTree>
    <p:extLst>
      <p:ext uri="{BB962C8B-B14F-4D97-AF65-F5344CB8AC3E}">
        <p14:creationId xmlns:p14="http://schemas.microsoft.com/office/powerpoint/2010/main" val="1461934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D8E4248F-B475-3FAE-F275-98D4136FF8F5}"/>
              </a:ext>
            </a:extLst>
          </p:cNvPr>
          <p:cNvSpPr/>
          <p:nvPr/>
        </p:nvSpPr>
        <p:spPr>
          <a:xfrm>
            <a:off x="4147929" y="1934307"/>
            <a:ext cx="3028631" cy="294249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ysClr val="windowText" lastClr="000000"/>
                </a:solidFill>
              </a:rPr>
              <a:t>Climate Change</a:t>
            </a:r>
          </a:p>
        </p:txBody>
      </p:sp>
      <p:sp>
        <p:nvSpPr>
          <p:cNvPr id="6" name="TextBox 5">
            <a:extLst>
              <a:ext uri="{FF2B5EF4-FFF2-40B4-BE49-F238E27FC236}">
                <a16:creationId xmlns:a16="http://schemas.microsoft.com/office/drawing/2014/main" id="{4D469C89-8B31-8722-6378-BEC6717C4CF9}"/>
              </a:ext>
            </a:extLst>
          </p:cNvPr>
          <p:cNvSpPr txBox="1"/>
          <p:nvPr/>
        </p:nvSpPr>
        <p:spPr>
          <a:xfrm>
            <a:off x="7250725" y="5559694"/>
            <a:ext cx="3344388" cy="1200329"/>
          </a:xfrm>
          <a:prstGeom prst="rect">
            <a:avLst/>
          </a:prstGeom>
          <a:noFill/>
        </p:spPr>
        <p:txBody>
          <a:bodyPr wrap="square" rtlCol="0">
            <a:spAutoFit/>
          </a:bodyPr>
          <a:lstStyle/>
          <a:p>
            <a:r>
              <a:rPr lang="en-GB" sz="3600" i="1" dirty="0"/>
              <a:t>Increasing droughts</a:t>
            </a:r>
          </a:p>
        </p:txBody>
      </p:sp>
      <p:sp>
        <p:nvSpPr>
          <p:cNvPr id="7" name="TextBox 6">
            <a:extLst>
              <a:ext uri="{FF2B5EF4-FFF2-40B4-BE49-F238E27FC236}">
                <a16:creationId xmlns:a16="http://schemas.microsoft.com/office/drawing/2014/main" id="{E1F2D553-3D6C-5368-F8AF-F425D02CA5C2}"/>
              </a:ext>
            </a:extLst>
          </p:cNvPr>
          <p:cNvSpPr txBox="1"/>
          <p:nvPr/>
        </p:nvSpPr>
        <p:spPr>
          <a:xfrm>
            <a:off x="8300068" y="1690647"/>
            <a:ext cx="4229863" cy="1754326"/>
          </a:xfrm>
          <a:prstGeom prst="rect">
            <a:avLst/>
          </a:prstGeom>
          <a:noFill/>
        </p:spPr>
        <p:txBody>
          <a:bodyPr wrap="square" rtlCol="0">
            <a:spAutoFit/>
          </a:bodyPr>
          <a:lstStyle/>
          <a:p>
            <a:r>
              <a:rPr lang="en-GB" sz="3600" i="1" dirty="0"/>
              <a:t>Increased frequency and intensity of wild fire</a:t>
            </a:r>
          </a:p>
        </p:txBody>
      </p:sp>
      <p:sp>
        <p:nvSpPr>
          <p:cNvPr id="8" name="TextBox 7">
            <a:extLst>
              <a:ext uri="{FF2B5EF4-FFF2-40B4-BE49-F238E27FC236}">
                <a16:creationId xmlns:a16="http://schemas.microsoft.com/office/drawing/2014/main" id="{0EC6ABE6-13B6-BC31-7D18-6899EDED4C26}"/>
              </a:ext>
            </a:extLst>
          </p:cNvPr>
          <p:cNvSpPr txBox="1"/>
          <p:nvPr/>
        </p:nvSpPr>
        <p:spPr>
          <a:xfrm>
            <a:off x="715617" y="1186255"/>
            <a:ext cx="2684839" cy="1754326"/>
          </a:xfrm>
          <a:prstGeom prst="rect">
            <a:avLst/>
          </a:prstGeom>
          <a:noFill/>
        </p:spPr>
        <p:txBody>
          <a:bodyPr wrap="square" rtlCol="0">
            <a:spAutoFit/>
          </a:bodyPr>
          <a:lstStyle/>
          <a:p>
            <a:r>
              <a:rPr lang="en-GB" sz="3600" i="1" dirty="0"/>
              <a:t>Extreme Storms / Hurricanes</a:t>
            </a:r>
          </a:p>
        </p:txBody>
      </p:sp>
      <p:sp>
        <p:nvSpPr>
          <p:cNvPr id="9" name="TextBox 8">
            <a:extLst>
              <a:ext uri="{FF2B5EF4-FFF2-40B4-BE49-F238E27FC236}">
                <a16:creationId xmlns:a16="http://schemas.microsoft.com/office/drawing/2014/main" id="{B31751EA-2A59-9E8E-4DA6-D7BDA351DD23}"/>
              </a:ext>
            </a:extLst>
          </p:cNvPr>
          <p:cNvSpPr txBox="1"/>
          <p:nvPr/>
        </p:nvSpPr>
        <p:spPr>
          <a:xfrm>
            <a:off x="4113793" y="261557"/>
            <a:ext cx="3777877" cy="1200329"/>
          </a:xfrm>
          <a:prstGeom prst="rect">
            <a:avLst/>
          </a:prstGeom>
          <a:noFill/>
        </p:spPr>
        <p:txBody>
          <a:bodyPr wrap="square" rtlCol="0">
            <a:spAutoFit/>
          </a:bodyPr>
          <a:lstStyle/>
          <a:p>
            <a:r>
              <a:rPr lang="en-GB" sz="3600" i="1" dirty="0"/>
              <a:t>Increasing air and water temperature</a:t>
            </a:r>
          </a:p>
        </p:txBody>
      </p:sp>
      <p:sp>
        <p:nvSpPr>
          <p:cNvPr id="10" name="TextBox 9">
            <a:extLst>
              <a:ext uri="{FF2B5EF4-FFF2-40B4-BE49-F238E27FC236}">
                <a16:creationId xmlns:a16="http://schemas.microsoft.com/office/drawing/2014/main" id="{90254056-A73F-0BA0-B7C8-14F7077A0969}"/>
              </a:ext>
            </a:extLst>
          </p:cNvPr>
          <p:cNvSpPr txBox="1"/>
          <p:nvPr/>
        </p:nvSpPr>
        <p:spPr>
          <a:xfrm>
            <a:off x="616225" y="5510773"/>
            <a:ext cx="6241774" cy="1200329"/>
          </a:xfrm>
          <a:prstGeom prst="rect">
            <a:avLst/>
          </a:prstGeom>
          <a:noFill/>
        </p:spPr>
        <p:txBody>
          <a:bodyPr wrap="square" rtlCol="0">
            <a:spAutoFit/>
          </a:bodyPr>
          <a:lstStyle/>
          <a:p>
            <a:r>
              <a:rPr lang="en-GB" sz="3600" i="1" dirty="0"/>
              <a:t>Decreasing mean precipitation but increasing extremes</a:t>
            </a:r>
          </a:p>
        </p:txBody>
      </p:sp>
      <p:cxnSp>
        <p:nvCxnSpPr>
          <p:cNvPr id="12" name="Straight Arrow Connector 11">
            <a:extLst>
              <a:ext uri="{FF2B5EF4-FFF2-40B4-BE49-F238E27FC236}">
                <a16:creationId xmlns:a16="http://schemas.microsoft.com/office/drawing/2014/main" id="{66E34B4F-599A-644E-09B6-A551FB1CDF13}"/>
              </a:ext>
            </a:extLst>
          </p:cNvPr>
          <p:cNvCxnSpPr/>
          <p:nvPr/>
        </p:nvCxnSpPr>
        <p:spPr>
          <a:xfrm flipV="1">
            <a:off x="3751385" y="4642338"/>
            <a:ext cx="762000" cy="6403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8F88E1C-A69E-2643-BDC6-82FA3B2436B6}"/>
              </a:ext>
            </a:extLst>
          </p:cNvPr>
          <p:cNvCxnSpPr>
            <a:cxnSpLocks/>
          </p:cNvCxnSpPr>
          <p:nvPr/>
        </p:nvCxnSpPr>
        <p:spPr>
          <a:xfrm>
            <a:off x="3217984" y="2332052"/>
            <a:ext cx="1066801" cy="4323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0FE9B01-26A5-BDDA-DC63-4FC9AECA7E1C}"/>
              </a:ext>
            </a:extLst>
          </p:cNvPr>
          <p:cNvCxnSpPr>
            <a:cxnSpLocks/>
          </p:cNvCxnSpPr>
          <p:nvPr/>
        </p:nvCxnSpPr>
        <p:spPr>
          <a:xfrm>
            <a:off x="5562599" y="1076399"/>
            <a:ext cx="0" cy="7668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543163C-5D1E-B762-6C08-9DDAC10BE4AE}"/>
              </a:ext>
            </a:extLst>
          </p:cNvPr>
          <p:cNvCxnSpPr>
            <a:cxnSpLocks/>
          </p:cNvCxnSpPr>
          <p:nvPr/>
        </p:nvCxnSpPr>
        <p:spPr>
          <a:xfrm flipH="1">
            <a:off x="7077809" y="2548203"/>
            <a:ext cx="1175237" cy="4109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DDB5AC8-1D98-DB52-4E35-F72309F500A0}"/>
              </a:ext>
            </a:extLst>
          </p:cNvPr>
          <p:cNvCxnSpPr>
            <a:cxnSpLocks/>
          </p:cNvCxnSpPr>
          <p:nvPr/>
        </p:nvCxnSpPr>
        <p:spPr>
          <a:xfrm flipH="1" flipV="1">
            <a:off x="6720988" y="4696542"/>
            <a:ext cx="805227" cy="8133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09DB519-973A-644F-94CF-5FCD55C7611C}"/>
              </a:ext>
            </a:extLst>
          </p:cNvPr>
          <p:cNvSpPr txBox="1"/>
          <p:nvPr/>
        </p:nvSpPr>
        <p:spPr>
          <a:xfrm>
            <a:off x="8489052" y="3886379"/>
            <a:ext cx="3702948" cy="1200329"/>
          </a:xfrm>
          <a:prstGeom prst="rect">
            <a:avLst/>
          </a:prstGeom>
          <a:noFill/>
        </p:spPr>
        <p:txBody>
          <a:bodyPr wrap="square" rtlCol="0">
            <a:spAutoFit/>
          </a:bodyPr>
          <a:lstStyle/>
          <a:p>
            <a:r>
              <a:rPr lang="en-GB" sz="3600" i="1" dirty="0"/>
              <a:t>Decreasing ocean O</a:t>
            </a:r>
            <a:r>
              <a:rPr lang="en-GB" sz="3600" i="1" baseline="-25000" dirty="0"/>
              <a:t>2</a:t>
            </a:r>
            <a:r>
              <a:rPr lang="en-GB" sz="3600" i="1" dirty="0"/>
              <a:t> / pH</a:t>
            </a:r>
          </a:p>
        </p:txBody>
      </p:sp>
      <p:sp>
        <p:nvSpPr>
          <p:cNvPr id="16" name="TextBox 15">
            <a:extLst>
              <a:ext uri="{FF2B5EF4-FFF2-40B4-BE49-F238E27FC236}">
                <a16:creationId xmlns:a16="http://schemas.microsoft.com/office/drawing/2014/main" id="{3A624953-FF2C-1A48-9DCD-B8AB08B09C45}"/>
              </a:ext>
            </a:extLst>
          </p:cNvPr>
          <p:cNvSpPr txBox="1"/>
          <p:nvPr/>
        </p:nvSpPr>
        <p:spPr>
          <a:xfrm>
            <a:off x="1" y="3811104"/>
            <a:ext cx="2262246" cy="1200329"/>
          </a:xfrm>
          <a:prstGeom prst="rect">
            <a:avLst/>
          </a:prstGeom>
          <a:noFill/>
        </p:spPr>
        <p:txBody>
          <a:bodyPr wrap="square" rtlCol="0">
            <a:spAutoFit/>
          </a:bodyPr>
          <a:lstStyle/>
          <a:p>
            <a:r>
              <a:rPr lang="en-GB" sz="3600" i="1" dirty="0"/>
              <a:t>Increasing sea level</a:t>
            </a:r>
          </a:p>
        </p:txBody>
      </p:sp>
      <p:cxnSp>
        <p:nvCxnSpPr>
          <p:cNvPr id="18" name="Straight Arrow Connector 17">
            <a:extLst>
              <a:ext uri="{FF2B5EF4-FFF2-40B4-BE49-F238E27FC236}">
                <a16:creationId xmlns:a16="http://schemas.microsoft.com/office/drawing/2014/main" id="{AA7DB967-3427-D943-BFF7-EAF68803F1C5}"/>
              </a:ext>
            </a:extLst>
          </p:cNvPr>
          <p:cNvCxnSpPr>
            <a:cxnSpLocks/>
          </p:cNvCxnSpPr>
          <p:nvPr/>
        </p:nvCxnSpPr>
        <p:spPr>
          <a:xfrm flipV="1">
            <a:off x="2383795" y="3777916"/>
            <a:ext cx="1610689" cy="3428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9CA94F9-6806-734E-BEF4-F8F795157A12}"/>
              </a:ext>
            </a:extLst>
          </p:cNvPr>
          <p:cNvCxnSpPr>
            <a:cxnSpLocks/>
          </p:cNvCxnSpPr>
          <p:nvPr/>
        </p:nvCxnSpPr>
        <p:spPr>
          <a:xfrm flipH="1" flipV="1">
            <a:off x="7162147" y="3910478"/>
            <a:ext cx="1139642" cy="2043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4329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60D27-60AA-6A4F-9A3E-7B8342F82C16}"/>
              </a:ext>
            </a:extLst>
          </p:cNvPr>
          <p:cNvSpPr>
            <a:spLocks noGrp="1"/>
          </p:cNvSpPr>
          <p:nvPr>
            <p:ph type="title"/>
          </p:nvPr>
        </p:nvSpPr>
        <p:spPr>
          <a:xfrm>
            <a:off x="344557" y="193977"/>
            <a:ext cx="11847443" cy="1515553"/>
          </a:xfrm>
        </p:spPr>
        <p:txBody>
          <a:bodyPr/>
          <a:lstStyle/>
          <a:p>
            <a:r>
              <a:rPr lang="de-DE" dirty="0"/>
              <a:t>Potential </a:t>
            </a:r>
            <a:r>
              <a:rPr lang="de-DE" dirty="0" err="1"/>
              <a:t>consequences</a:t>
            </a:r>
            <a:endParaRPr lang="de-DE" dirty="0"/>
          </a:p>
        </p:txBody>
      </p:sp>
      <p:graphicFrame>
        <p:nvGraphicFramePr>
          <p:cNvPr id="4" name="Diagram 3">
            <a:extLst>
              <a:ext uri="{FF2B5EF4-FFF2-40B4-BE49-F238E27FC236}">
                <a16:creationId xmlns:a16="http://schemas.microsoft.com/office/drawing/2014/main" id="{4118461F-D52C-1E42-A2E6-4327C3079665}"/>
              </a:ext>
            </a:extLst>
          </p:cNvPr>
          <p:cNvGraphicFramePr/>
          <p:nvPr>
            <p:extLst>
              <p:ext uri="{D42A27DB-BD31-4B8C-83A1-F6EECF244321}">
                <p14:modId xmlns:p14="http://schemas.microsoft.com/office/powerpoint/2010/main" val="4025229975"/>
              </p:ext>
            </p:extLst>
          </p:nvPr>
        </p:nvGraphicFramePr>
        <p:xfrm>
          <a:off x="475678" y="150954"/>
          <a:ext cx="11438672" cy="67070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3937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60D27-60AA-6A4F-9A3E-7B8342F82C16}"/>
              </a:ext>
            </a:extLst>
          </p:cNvPr>
          <p:cNvSpPr>
            <a:spLocks noGrp="1"/>
          </p:cNvSpPr>
          <p:nvPr>
            <p:ph type="title"/>
          </p:nvPr>
        </p:nvSpPr>
        <p:spPr>
          <a:xfrm>
            <a:off x="344557" y="193977"/>
            <a:ext cx="11847443" cy="1515553"/>
          </a:xfrm>
        </p:spPr>
        <p:txBody>
          <a:bodyPr/>
          <a:lstStyle/>
          <a:p>
            <a:r>
              <a:rPr lang="de-DE" dirty="0"/>
              <a:t>Potential </a:t>
            </a:r>
            <a:r>
              <a:rPr lang="de-DE" dirty="0" err="1"/>
              <a:t>consequences</a:t>
            </a:r>
            <a:endParaRPr lang="de-DE" dirty="0"/>
          </a:p>
        </p:txBody>
      </p:sp>
      <p:graphicFrame>
        <p:nvGraphicFramePr>
          <p:cNvPr id="4" name="Diagram 3">
            <a:extLst>
              <a:ext uri="{FF2B5EF4-FFF2-40B4-BE49-F238E27FC236}">
                <a16:creationId xmlns:a16="http://schemas.microsoft.com/office/drawing/2014/main" id="{4118461F-D52C-1E42-A2E6-4327C3079665}"/>
              </a:ext>
            </a:extLst>
          </p:cNvPr>
          <p:cNvGraphicFramePr/>
          <p:nvPr>
            <p:extLst>
              <p:ext uri="{D42A27DB-BD31-4B8C-83A1-F6EECF244321}">
                <p14:modId xmlns:p14="http://schemas.microsoft.com/office/powerpoint/2010/main" val="1242039278"/>
              </p:ext>
            </p:extLst>
          </p:nvPr>
        </p:nvGraphicFramePr>
        <p:xfrm>
          <a:off x="310578" y="163654"/>
          <a:ext cx="11438672" cy="63514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ight Brace 2">
            <a:extLst>
              <a:ext uri="{FF2B5EF4-FFF2-40B4-BE49-F238E27FC236}">
                <a16:creationId xmlns:a16="http://schemas.microsoft.com/office/drawing/2014/main" id="{5189B6B7-CBA4-A340-AB88-AF8D55FEE310}"/>
              </a:ext>
            </a:extLst>
          </p:cNvPr>
          <p:cNvSpPr/>
          <p:nvPr/>
        </p:nvSpPr>
        <p:spPr>
          <a:xfrm rot="5400000">
            <a:off x="5645150" y="-311150"/>
            <a:ext cx="1028700" cy="116840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sp>
        <p:nvSpPr>
          <p:cNvPr id="5" name="TextBox 4">
            <a:extLst>
              <a:ext uri="{FF2B5EF4-FFF2-40B4-BE49-F238E27FC236}">
                <a16:creationId xmlns:a16="http://schemas.microsoft.com/office/drawing/2014/main" id="{E08205A4-8BA8-7E44-BF38-551F606673BD}"/>
              </a:ext>
            </a:extLst>
          </p:cNvPr>
          <p:cNvSpPr txBox="1"/>
          <p:nvPr/>
        </p:nvSpPr>
        <p:spPr>
          <a:xfrm>
            <a:off x="520700" y="6120368"/>
            <a:ext cx="11493500" cy="646331"/>
          </a:xfrm>
          <a:prstGeom prst="rect">
            <a:avLst/>
          </a:prstGeom>
          <a:noFill/>
        </p:spPr>
        <p:txBody>
          <a:bodyPr wrap="square" rtlCol="0">
            <a:spAutoFit/>
          </a:bodyPr>
          <a:lstStyle/>
          <a:p>
            <a:r>
              <a:rPr lang="de-DE" sz="3600" dirty="0"/>
              <a:t>Arrival, </a:t>
            </a:r>
            <a:r>
              <a:rPr lang="de-DE" sz="3600" dirty="0" err="1"/>
              <a:t>spread</a:t>
            </a:r>
            <a:r>
              <a:rPr lang="de-DE" sz="3600" dirty="0"/>
              <a:t> </a:t>
            </a:r>
            <a:r>
              <a:rPr lang="de-DE" sz="3600" dirty="0" err="1"/>
              <a:t>or</a:t>
            </a:r>
            <a:r>
              <a:rPr lang="de-DE" sz="3600" dirty="0"/>
              <a:t> </a:t>
            </a:r>
            <a:r>
              <a:rPr lang="de-DE" sz="3600" dirty="0" err="1"/>
              <a:t>establishment</a:t>
            </a:r>
            <a:r>
              <a:rPr lang="de-DE" sz="3600" dirty="0"/>
              <a:t> </a:t>
            </a:r>
            <a:r>
              <a:rPr lang="de-DE" sz="3600" dirty="0" err="1"/>
              <a:t>or</a:t>
            </a:r>
            <a:r>
              <a:rPr lang="de-DE" sz="3600" dirty="0"/>
              <a:t> </a:t>
            </a:r>
            <a:r>
              <a:rPr lang="de-DE" sz="3600" dirty="0" err="1"/>
              <a:t>impact</a:t>
            </a:r>
            <a:r>
              <a:rPr lang="de-DE" sz="3600" dirty="0"/>
              <a:t> </a:t>
            </a:r>
            <a:r>
              <a:rPr lang="de-DE" sz="3600" dirty="0" err="1"/>
              <a:t>of</a:t>
            </a:r>
            <a:r>
              <a:rPr lang="de-DE" sz="3600" dirty="0"/>
              <a:t> invasive </a:t>
            </a:r>
            <a:r>
              <a:rPr lang="de-DE" sz="3600" dirty="0" err="1"/>
              <a:t>species</a:t>
            </a:r>
            <a:endParaRPr lang="de-DE" sz="3600" dirty="0"/>
          </a:p>
        </p:txBody>
      </p:sp>
    </p:spTree>
    <p:extLst>
      <p:ext uri="{BB962C8B-B14F-4D97-AF65-F5344CB8AC3E}">
        <p14:creationId xmlns:p14="http://schemas.microsoft.com/office/powerpoint/2010/main" val="1897021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43697-351A-B3FB-8668-58022DD0A48D}"/>
              </a:ext>
            </a:extLst>
          </p:cNvPr>
          <p:cNvSpPr>
            <a:spLocks noGrp="1"/>
          </p:cNvSpPr>
          <p:nvPr>
            <p:ph type="ctrTitle"/>
          </p:nvPr>
        </p:nvSpPr>
        <p:spPr>
          <a:xfrm>
            <a:off x="1524000" y="2447071"/>
            <a:ext cx="9144000" cy="2387600"/>
          </a:xfrm>
        </p:spPr>
        <p:txBody>
          <a:bodyPr>
            <a:noAutofit/>
          </a:bodyPr>
          <a:lstStyle/>
          <a:p>
            <a:r>
              <a:rPr lang="en-GB" b="1" dirty="0"/>
              <a:t>How might the impacts of climate changes / extreme weather and invasive species interact with each other?</a:t>
            </a:r>
          </a:p>
        </p:txBody>
      </p:sp>
    </p:spTree>
    <p:extLst>
      <p:ext uri="{BB962C8B-B14F-4D97-AF65-F5344CB8AC3E}">
        <p14:creationId xmlns:p14="http://schemas.microsoft.com/office/powerpoint/2010/main" val="215688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4BB216A-03A3-42C4-A342-6715FF0946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992" y="99390"/>
            <a:ext cx="9853178" cy="6600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673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2A52E1D-6B0F-7F4D-BF4F-470B3C1439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4278" y="0"/>
            <a:ext cx="9044609" cy="6915727"/>
          </a:xfrm>
        </p:spPr>
      </p:pic>
      <p:sp>
        <p:nvSpPr>
          <p:cNvPr id="7" name="TextBox 6">
            <a:extLst>
              <a:ext uri="{FF2B5EF4-FFF2-40B4-BE49-F238E27FC236}">
                <a16:creationId xmlns:a16="http://schemas.microsoft.com/office/drawing/2014/main" id="{1CE65F43-1188-F347-8DDB-642903EDEA91}"/>
              </a:ext>
            </a:extLst>
          </p:cNvPr>
          <p:cNvSpPr txBox="1"/>
          <p:nvPr/>
        </p:nvSpPr>
        <p:spPr>
          <a:xfrm>
            <a:off x="9011478" y="6488668"/>
            <a:ext cx="3180522" cy="369332"/>
          </a:xfrm>
          <a:prstGeom prst="rect">
            <a:avLst/>
          </a:prstGeom>
          <a:noFill/>
        </p:spPr>
        <p:txBody>
          <a:bodyPr wrap="square" rtlCol="0">
            <a:spAutoFit/>
          </a:bodyPr>
          <a:lstStyle/>
          <a:p>
            <a:r>
              <a:rPr lang="de-DE" dirty="0"/>
              <a:t>Hellman et al. 2008</a:t>
            </a:r>
          </a:p>
        </p:txBody>
      </p:sp>
    </p:spTree>
    <p:extLst>
      <p:ext uri="{BB962C8B-B14F-4D97-AF65-F5344CB8AC3E}">
        <p14:creationId xmlns:p14="http://schemas.microsoft.com/office/powerpoint/2010/main" val="40175405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434555FC5069488214DC184E1A40D0" ma:contentTypeVersion="15" ma:contentTypeDescription="Create a new document." ma:contentTypeScope="" ma:versionID="dfa2378ec4ce62403fda8fb09c0be5a6">
  <xsd:schema xmlns:xsd="http://www.w3.org/2001/XMLSchema" xmlns:xs="http://www.w3.org/2001/XMLSchema" xmlns:p="http://schemas.microsoft.com/office/2006/metadata/properties" xmlns:ns2="ac71f5af-45bf-417d-9b0c-31c0abc7775b" xmlns:ns3="8fe787a5-7476-4b36-a333-c20c98769fb2" xmlns:ns4="610e4e47-46e6-4f2b-9ca4-abb19d7f29fa" targetNamespace="http://schemas.microsoft.com/office/2006/metadata/properties" ma:root="true" ma:fieldsID="cd7d4bfbbf70d90cb15bea8fe0015021" ns2:_="" ns3:_="" ns4:_="">
    <xsd:import namespace="ac71f5af-45bf-417d-9b0c-31c0abc7775b"/>
    <xsd:import namespace="8fe787a5-7476-4b36-a333-c20c98769fb2"/>
    <xsd:import namespace="610e4e47-46e6-4f2b-9ca4-abb19d7f29f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4:SharedWithUsers" minOccurs="0"/>
                <xsd:element ref="ns4: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71f5af-45bf-417d-9b0c-31c0abc777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3ea2160-29c6-45a3-9bc6-8bc28cb0899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fe787a5-7476-4b36-a333-c20c98769fb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fcc71db-2776-4bf0-a4f0-7cf64b08be44}" ma:internalName="TaxCatchAll" ma:showField="CatchAllData" ma:web="610e4e47-46e6-4f2b-9ca4-abb19d7f29f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10e4e47-46e6-4f2b-9ca4-abb19d7f29fa"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fe787a5-7476-4b36-a333-c20c98769fb2" xsi:nil="true"/>
    <lcf76f155ced4ddcb4097134ff3c332f xmlns="ac71f5af-45bf-417d-9b0c-31c0abc7775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9A10910-87A9-4013-A28A-E231F71D0D23}"/>
</file>

<file path=customXml/itemProps2.xml><?xml version="1.0" encoding="utf-8"?>
<ds:datastoreItem xmlns:ds="http://schemas.openxmlformats.org/officeDocument/2006/customXml" ds:itemID="{CC893721-BE8D-48A8-953A-B7D38D08D0DA}">
  <ds:schemaRefs>
    <ds:schemaRef ds:uri="http://schemas.microsoft.com/sharepoint/v3/contenttype/forms"/>
  </ds:schemaRefs>
</ds:datastoreItem>
</file>

<file path=customXml/itemProps3.xml><?xml version="1.0" encoding="utf-8"?>
<ds:datastoreItem xmlns:ds="http://schemas.openxmlformats.org/officeDocument/2006/customXml" ds:itemID="{982ECB58-257B-44FC-BA8B-EF2C4FB83F0A}">
  <ds:schemaRefs>
    <ds:schemaRef ds:uri="http://schemas.microsoft.com/office/2006/metadata/properties"/>
    <ds:schemaRef ds:uri="http://schemas.microsoft.com/office/infopath/2007/PartnerControls"/>
    <ds:schemaRef ds:uri="8fe787a5-7476-4b36-a333-c20c98769fb2"/>
    <ds:schemaRef ds:uri="ac71f5af-45bf-417d-9b0c-31c0abc7775b"/>
  </ds:schemaRefs>
</ds:datastoreItem>
</file>

<file path=docProps/app.xml><?xml version="1.0" encoding="utf-8"?>
<Properties xmlns="http://schemas.openxmlformats.org/officeDocument/2006/extended-properties" xmlns:vt="http://schemas.openxmlformats.org/officeDocument/2006/docPropsVTypes">
  <TotalTime>1344</TotalTime>
  <Words>1067</Words>
  <Application>Microsoft Office PowerPoint</Application>
  <PresentationFormat>Widescreen</PresentationFormat>
  <Paragraphs>127</Paragraphs>
  <Slides>31</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Calibri Light</vt:lpstr>
      <vt:lpstr>ElsevierGulliver</vt:lpstr>
      <vt:lpstr>Verdana</vt:lpstr>
      <vt:lpstr>Office Theme</vt:lpstr>
      <vt:lpstr>Climate change / Extreme weather impacts on invasive non-native species</vt:lpstr>
      <vt:lpstr>PowerPoint Presentation</vt:lpstr>
      <vt:lpstr>PowerPoint Presentation</vt:lpstr>
      <vt:lpstr>PowerPoint Presentation</vt:lpstr>
      <vt:lpstr>Potential consequences</vt:lpstr>
      <vt:lpstr>Potential consequences</vt:lpstr>
      <vt:lpstr>How might the impacts of climate changes / extreme weather and invasive species interact with each other?</vt:lpstr>
      <vt:lpstr>PowerPoint Presentation</vt:lpstr>
      <vt:lpstr>PowerPoint Presentation</vt:lpstr>
      <vt:lpstr>Direct effect</vt:lpstr>
      <vt:lpstr>Example: Direct effect of increasing temperature Invasive springtails on Marion Island</vt:lpstr>
      <vt:lpstr>Example: Direct effect of hurricanes on movement Iguana in the Carribbean</vt:lpstr>
      <vt:lpstr>Indirect effect via changes in habitat</vt:lpstr>
      <vt:lpstr>Example: Habitat changes due to hurricanes Spread of mice and rates in Carribean forests</vt:lpstr>
      <vt:lpstr>Indirect effect via human activities</vt:lpstr>
      <vt:lpstr>Example: changes in human activities Poorer biosecurity following extreme event</vt:lpstr>
      <vt:lpstr>Indirect effect via effectiveness of management</vt:lpstr>
      <vt:lpstr>Example: climate change affects biocontrol agent</vt:lpstr>
      <vt:lpstr>Feedback effect</vt:lpstr>
      <vt:lpstr>Warming-associated fires: Spread of buffel grass in Australia</vt:lpstr>
      <vt:lpstr>Aims of day</vt:lpstr>
      <vt:lpstr>Break out round 1: general climate change concerns</vt:lpstr>
      <vt:lpstr>Break out round 2: develop scenarios</vt:lpstr>
      <vt:lpstr>How can climate change risks on invasive species be communicated?</vt:lpstr>
      <vt:lpstr>1) Risk asessment templates</vt:lpstr>
      <vt:lpstr>Including climate change</vt:lpstr>
      <vt:lpstr>Risk asessment summary</vt:lpstr>
      <vt:lpstr>Existing tools</vt:lpstr>
      <vt:lpstr>2) Projected distribution maps</vt:lpstr>
      <vt:lpstr>3) Climate change info graphics</vt:lpstr>
      <vt:lpstr>What are your needs for communicating climate change risks?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Bowler</dc:creator>
  <cp:lastModifiedBy>Diana Bowler</cp:lastModifiedBy>
  <cp:revision>145</cp:revision>
  <dcterms:created xsi:type="dcterms:W3CDTF">2024-01-04T16:10:39Z</dcterms:created>
  <dcterms:modified xsi:type="dcterms:W3CDTF">2024-04-22T14:11:38Z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0x010100A2434555FC5069488214DC184E1A40D0</vt:lpwstr>
  </property>
  <property fmtid="{D5CDD505-2E9C-101B-9397-08002B2CF9AE}" pid="3" name="MediaServiceImageTags">
    <vt:lpwstr/>
  </property>
</Properties>
</file>