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9" r:id="rId4"/>
  </p:sldMasterIdLst>
  <p:notesMasterIdLst>
    <p:notesMasterId r:id="rId25"/>
  </p:notesMasterIdLst>
  <p:handoutMasterIdLst>
    <p:handoutMasterId r:id="rId26"/>
  </p:handoutMasterIdLst>
  <p:sldIdLst>
    <p:sldId id="1092" r:id="rId5"/>
    <p:sldId id="1107" r:id="rId6"/>
    <p:sldId id="1109" r:id="rId7"/>
    <p:sldId id="1110" r:id="rId8"/>
    <p:sldId id="1111" r:id="rId9"/>
    <p:sldId id="1112" r:id="rId10"/>
    <p:sldId id="498" r:id="rId11"/>
    <p:sldId id="519" r:id="rId12"/>
    <p:sldId id="456" r:id="rId13"/>
    <p:sldId id="457" r:id="rId14"/>
    <p:sldId id="511" r:id="rId15"/>
    <p:sldId id="512" r:id="rId16"/>
    <p:sldId id="522" r:id="rId17"/>
    <p:sldId id="526" r:id="rId18"/>
    <p:sldId id="1113" r:id="rId19"/>
    <p:sldId id="536" r:id="rId20"/>
    <p:sldId id="552" r:id="rId21"/>
    <p:sldId id="553" r:id="rId22"/>
    <p:sldId id="555" r:id="rId23"/>
    <p:sldId id="1114"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8" userDrawn="1">
          <p15:clr>
            <a:srgbClr val="A4A3A4"/>
          </p15:clr>
        </p15:guide>
        <p15:guide id="2" pos="823" userDrawn="1">
          <p15:clr>
            <a:srgbClr val="A4A3A4"/>
          </p15:clr>
        </p15:guide>
        <p15:guide id="3" orient="horz" pos="3296" userDrawn="1">
          <p15:clr>
            <a:srgbClr val="A4A3A4"/>
          </p15:clr>
        </p15:guide>
        <p15:guide id="4" orient="horz" pos="11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26CA3A"/>
    <a:srgbClr val="A1D683"/>
    <a:srgbClr val="148082"/>
    <a:srgbClr val="575756"/>
    <a:srgbClr val="075DA4"/>
    <a:srgbClr val="20BFCD"/>
    <a:srgbClr val="029DCC"/>
    <a:srgbClr val="2480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145" autoAdjust="0"/>
    <p:restoredTop sz="96357" autoAdjust="0"/>
  </p:normalViewPr>
  <p:slideViewPr>
    <p:cSldViewPr snapToGrid="0" showGuides="1">
      <p:cViewPr varScale="1">
        <p:scale>
          <a:sx n="63" d="100"/>
          <a:sy n="63" d="100"/>
        </p:scale>
        <p:origin x="1092" y="44"/>
      </p:cViewPr>
      <p:guideLst>
        <p:guide orient="horz" pos="488"/>
        <p:guide pos="823"/>
        <p:guide orient="horz" pos="3296"/>
        <p:guide orient="horz" pos="1139"/>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52"/>
    </p:cViewPr>
  </p:sorterViewPr>
  <p:notesViewPr>
    <p:cSldViewPr snapToGrid="0">
      <p:cViewPr varScale="1">
        <p:scale>
          <a:sx n="84" d="100"/>
          <a:sy n="84" d="100"/>
        </p:scale>
        <p:origin x="222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58B83C-4C0D-4AC4-8E00-0D442EA262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C4540C-47B5-43CF-BA10-A0828F0EDE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C3EF29-CEBD-41E0-A0B0-29E3D25B42C1}" type="datetimeFigureOut">
              <a:rPr lang="en-GB" smtClean="0"/>
              <a:t>21/01/2024</a:t>
            </a:fld>
            <a:endParaRPr lang="en-GB"/>
          </a:p>
        </p:txBody>
      </p:sp>
      <p:sp>
        <p:nvSpPr>
          <p:cNvPr id="4" name="Footer Placeholder 3">
            <a:extLst>
              <a:ext uri="{FF2B5EF4-FFF2-40B4-BE49-F238E27FC236}">
                <a16:creationId xmlns:a16="http://schemas.microsoft.com/office/drawing/2014/main" id="{5DD63DD8-3E60-4A1A-AD99-2ACDF7C2B6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1510EC-792A-4E4F-B002-90E1226F51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11CE66-B526-4949-8B36-D6A0EF4E5B9B}" type="slidenum">
              <a:rPr lang="en-GB" smtClean="0"/>
              <a:t>‹#›</a:t>
            </a:fld>
            <a:endParaRPr lang="en-GB"/>
          </a:p>
        </p:txBody>
      </p:sp>
    </p:spTree>
    <p:extLst>
      <p:ext uri="{BB962C8B-B14F-4D97-AF65-F5344CB8AC3E}">
        <p14:creationId xmlns:p14="http://schemas.microsoft.com/office/powerpoint/2010/main" val="1448286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8D462-9375-4287-BD2D-EB5332881197}" type="datetimeFigureOut">
              <a:rPr lang="en-GB" smtClean="0"/>
              <a:t>21/01/2024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979C2-B2D8-4306-B87A-98520805AF5B}" type="slidenum">
              <a:rPr lang="en-GB" smtClean="0"/>
              <a:t>‹#›</a:t>
            </a:fld>
            <a:endParaRPr lang="en-GB"/>
          </a:p>
        </p:txBody>
      </p:sp>
    </p:spTree>
    <p:extLst>
      <p:ext uri="{BB962C8B-B14F-4D97-AF65-F5344CB8AC3E}">
        <p14:creationId xmlns:p14="http://schemas.microsoft.com/office/powerpoint/2010/main" val="3407950651"/>
      </p:ext>
    </p:extLst>
  </p:cSld>
  <p:clrMap bg1="lt1" tx1="dk1" bg2="lt2" tx2="dk2" accent1="accent1" accent2="accent2" accent3="accent3" accent4="accent4" accent5="accent5" accent6="accent6" hlink="hlink" folHlink="folHlink"/>
  <p:notesStyle>
    <a:lvl1pPr marL="0" algn="l" defTabSz="768010" rtl="0" eaLnBrk="1" latinLnBrk="0" hangingPunct="1">
      <a:defRPr sz="1008" kern="1200">
        <a:solidFill>
          <a:schemeClr val="tx1"/>
        </a:solidFill>
        <a:latin typeface="+mn-lt"/>
        <a:ea typeface="+mn-ea"/>
        <a:cs typeface="+mn-cs"/>
      </a:defRPr>
    </a:lvl1pPr>
    <a:lvl2pPr marL="384005" algn="l" defTabSz="768010" rtl="0" eaLnBrk="1" latinLnBrk="0" hangingPunct="1">
      <a:defRPr sz="1008" kern="1200">
        <a:solidFill>
          <a:schemeClr val="tx1"/>
        </a:solidFill>
        <a:latin typeface="+mn-lt"/>
        <a:ea typeface="+mn-ea"/>
        <a:cs typeface="+mn-cs"/>
      </a:defRPr>
    </a:lvl2pPr>
    <a:lvl3pPr marL="768010" algn="l" defTabSz="768010" rtl="0" eaLnBrk="1" latinLnBrk="0" hangingPunct="1">
      <a:defRPr sz="1008" kern="1200">
        <a:solidFill>
          <a:schemeClr val="tx1"/>
        </a:solidFill>
        <a:latin typeface="+mn-lt"/>
        <a:ea typeface="+mn-ea"/>
        <a:cs typeface="+mn-cs"/>
      </a:defRPr>
    </a:lvl3pPr>
    <a:lvl4pPr marL="1152015" algn="l" defTabSz="768010" rtl="0" eaLnBrk="1" latinLnBrk="0" hangingPunct="1">
      <a:defRPr sz="1008" kern="1200">
        <a:solidFill>
          <a:schemeClr val="tx1"/>
        </a:solidFill>
        <a:latin typeface="+mn-lt"/>
        <a:ea typeface="+mn-ea"/>
        <a:cs typeface="+mn-cs"/>
      </a:defRPr>
    </a:lvl4pPr>
    <a:lvl5pPr marL="1536020" algn="l" defTabSz="768010" rtl="0" eaLnBrk="1" latinLnBrk="0" hangingPunct="1">
      <a:defRPr sz="1008" kern="1200">
        <a:solidFill>
          <a:schemeClr val="tx1"/>
        </a:solidFill>
        <a:latin typeface="+mn-lt"/>
        <a:ea typeface="+mn-ea"/>
        <a:cs typeface="+mn-cs"/>
      </a:defRPr>
    </a:lvl5pPr>
    <a:lvl6pPr marL="1920025" algn="l" defTabSz="768010" rtl="0" eaLnBrk="1" latinLnBrk="0" hangingPunct="1">
      <a:defRPr sz="1008" kern="1200">
        <a:solidFill>
          <a:schemeClr val="tx1"/>
        </a:solidFill>
        <a:latin typeface="+mn-lt"/>
        <a:ea typeface="+mn-ea"/>
        <a:cs typeface="+mn-cs"/>
      </a:defRPr>
    </a:lvl6pPr>
    <a:lvl7pPr marL="2304030" algn="l" defTabSz="768010" rtl="0" eaLnBrk="1" latinLnBrk="0" hangingPunct="1">
      <a:defRPr sz="1008" kern="1200">
        <a:solidFill>
          <a:schemeClr val="tx1"/>
        </a:solidFill>
        <a:latin typeface="+mn-lt"/>
        <a:ea typeface="+mn-ea"/>
        <a:cs typeface="+mn-cs"/>
      </a:defRPr>
    </a:lvl7pPr>
    <a:lvl8pPr marL="2688035" algn="l" defTabSz="768010" rtl="0" eaLnBrk="1" latinLnBrk="0" hangingPunct="1">
      <a:defRPr sz="1008" kern="1200">
        <a:solidFill>
          <a:schemeClr val="tx1"/>
        </a:solidFill>
        <a:latin typeface="+mn-lt"/>
        <a:ea typeface="+mn-ea"/>
        <a:cs typeface="+mn-cs"/>
      </a:defRPr>
    </a:lvl8pPr>
    <a:lvl9pPr marL="3072040" algn="l" defTabSz="768010"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EBF9AC-FD26-438F-A5E6-638D74F7DDEF}" type="slidenum">
              <a:rPr lang="en-GB" smtClean="0"/>
              <a:pPr fontAlgn="base">
                <a:spcBef>
                  <a:spcPct val="0"/>
                </a:spcBef>
                <a:spcAft>
                  <a:spcPct val="0"/>
                </a:spcAft>
                <a:defRPr/>
              </a:pPr>
              <a:t>1</a:t>
            </a:fld>
            <a:endParaRPr lang="en-GB"/>
          </a:p>
        </p:txBody>
      </p:sp>
    </p:spTree>
    <p:extLst>
      <p:ext uri="{BB962C8B-B14F-4D97-AF65-F5344CB8AC3E}">
        <p14:creationId xmlns:p14="http://schemas.microsoft.com/office/powerpoint/2010/main" val="232545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2B343B5-AC4E-4950-AF6F-31A5FA773B58}" type="slidenum">
              <a:rPr lang="de-CH" smtClean="0"/>
              <a:t>6</a:t>
            </a:fld>
            <a:endParaRPr lang="de-CH"/>
          </a:p>
        </p:txBody>
      </p:sp>
    </p:spTree>
    <p:extLst>
      <p:ext uri="{BB962C8B-B14F-4D97-AF65-F5344CB8AC3E}">
        <p14:creationId xmlns:p14="http://schemas.microsoft.com/office/powerpoint/2010/main" val="1569050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dirty="0"/>
              <a:t>according to the magnitude and type of their environmental impacts</a:t>
            </a:r>
          </a:p>
        </p:txBody>
      </p:sp>
      <p:sp>
        <p:nvSpPr>
          <p:cNvPr id="4" name="Slide Number Placeholder 3"/>
          <p:cNvSpPr>
            <a:spLocks noGrp="1"/>
          </p:cNvSpPr>
          <p:nvPr>
            <p:ph type="sldNum" sz="quarter" idx="10"/>
          </p:nvPr>
        </p:nvSpPr>
        <p:spPr/>
        <p:txBody>
          <a:bodyPr/>
          <a:lstStyle/>
          <a:p>
            <a:fld id="{72B343B5-AC4E-4950-AF6F-31A5FA773B58}" type="slidenum">
              <a:rPr lang="de-CH" smtClean="0"/>
              <a:t>7</a:t>
            </a:fld>
            <a:endParaRPr lang="de-CH"/>
          </a:p>
        </p:txBody>
      </p:sp>
    </p:spTree>
    <p:extLst>
      <p:ext uri="{BB962C8B-B14F-4D97-AF65-F5344CB8AC3E}">
        <p14:creationId xmlns:p14="http://schemas.microsoft.com/office/powerpoint/2010/main" val="176568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r-IN" dirty="0"/>
              <a:t>…</a:t>
            </a:r>
            <a:r>
              <a:rPr lang="en-GB" dirty="0"/>
              <a:t>and flag those with high impacts</a:t>
            </a:r>
            <a:endParaRPr lang="en-US" dirty="0"/>
          </a:p>
        </p:txBody>
      </p:sp>
      <p:sp>
        <p:nvSpPr>
          <p:cNvPr id="4" name="Slide Number Placeholder 3"/>
          <p:cNvSpPr>
            <a:spLocks noGrp="1"/>
          </p:cNvSpPr>
          <p:nvPr>
            <p:ph type="sldNum" sz="quarter" idx="10"/>
          </p:nvPr>
        </p:nvSpPr>
        <p:spPr/>
        <p:txBody>
          <a:bodyPr/>
          <a:lstStyle/>
          <a:p>
            <a:fld id="{72B343B5-AC4E-4950-AF6F-31A5FA773B58}" type="slidenum">
              <a:rPr lang="de-CH" smtClean="0"/>
              <a:t>8</a:t>
            </a:fld>
            <a:endParaRPr lang="de-CH"/>
          </a:p>
        </p:txBody>
      </p:sp>
    </p:spTree>
    <p:extLst>
      <p:ext uri="{BB962C8B-B14F-4D97-AF65-F5344CB8AC3E}">
        <p14:creationId xmlns:p14="http://schemas.microsoft.com/office/powerpoint/2010/main" val="1700818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Alien species can cause a large diversity of impacts, some of extremely severe nature. Examples…</a:t>
            </a:r>
          </a:p>
          <a:p>
            <a:r>
              <a:rPr lang="en-ZA" dirty="0"/>
              <a:t>So we could say we should just keep all alien species out, and eradicate all in order to get rid of their impacts and prevent them. However we all know that this is neither feasible nor desirable as many alien species have benefits. Most are actually introduced f</a:t>
            </a:r>
            <a:r>
              <a:rPr lang="en-ZA" baseline="0" dirty="0"/>
              <a:t>or their benefits in the first place. Therefore, prioritisation is key!</a:t>
            </a:r>
            <a:endParaRPr lang="en-ZA" dirty="0"/>
          </a:p>
        </p:txBody>
      </p:sp>
      <p:sp>
        <p:nvSpPr>
          <p:cNvPr id="4" name="Slide Number Placeholder 3"/>
          <p:cNvSpPr>
            <a:spLocks noGrp="1"/>
          </p:cNvSpPr>
          <p:nvPr>
            <p:ph type="sldNum" sz="quarter" idx="10"/>
          </p:nvPr>
        </p:nvSpPr>
        <p:spPr/>
        <p:txBody>
          <a:bodyPr/>
          <a:lstStyle/>
          <a:p>
            <a:fld id="{72B343B5-AC4E-4950-AF6F-31A5FA773B58}" type="slidenum">
              <a:rPr lang="de-CH" smtClean="0"/>
              <a:t>9</a:t>
            </a:fld>
            <a:endParaRPr lang="de-CH"/>
          </a:p>
        </p:txBody>
      </p:sp>
    </p:spTree>
    <p:extLst>
      <p:ext uri="{BB962C8B-B14F-4D97-AF65-F5344CB8AC3E}">
        <p14:creationId xmlns:p14="http://schemas.microsoft.com/office/powerpoint/2010/main" val="4244798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119C2D-185B-43D9-9B04-60B61C2EC33A}"/>
              </a:ext>
            </a:extLst>
          </p:cNvPr>
          <p:cNvSpPr/>
          <p:nvPr userDrawn="1"/>
        </p:nvSpPr>
        <p:spPr>
          <a:xfrm>
            <a:off x="14514" y="5600700"/>
            <a:ext cx="9132734"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Slice 2" descr="A picture containing clock&#10;&#10;Description automatically generated">
            <a:extLst>
              <a:ext uri="{FF2B5EF4-FFF2-40B4-BE49-F238E27FC236}">
                <a16:creationId xmlns:a16="http://schemas.microsoft.com/office/drawing/2014/main" id="{E8E04A14-9327-435D-A86B-487DCAF582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34" t="21593" r="26440" b="21455"/>
          <a:stretch/>
        </p:blipFill>
        <p:spPr>
          <a:xfrm>
            <a:off x="3489355" y="0"/>
            <a:ext cx="5602496" cy="6858000"/>
          </a:xfrm>
          <a:prstGeom prst="rect">
            <a:avLst/>
          </a:prstGeom>
        </p:spPr>
      </p:pic>
      <p:pic>
        <p:nvPicPr>
          <p:cNvPr id="9" name="Picture 8" descr="A picture containing outdoor, mountain, nature, plant&#10;&#10;Description automatically generated">
            <a:extLst>
              <a:ext uri="{FF2B5EF4-FFF2-40B4-BE49-F238E27FC236}">
                <a16:creationId xmlns:a16="http://schemas.microsoft.com/office/drawing/2014/main" id="{E6B3B1AA-CCF6-352B-B43F-AB5B56543E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descr="A close up of a screen&#10;&#10;Description automatically generated">
            <a:extLst>
              <a:ext uri="{FF2B5EF4-FFF2-40B4-BE49-F238E27FC236}">
                <a16:creationId xmlns:a16="http://schemas.microsoft.com/office/drawing/2014/main" id="{FD7F6C87-5284-47F8-8C6A-A832CEBED75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8272" t="29456" r="20493" b="29433"/>
          <a:stretch/>
        </p:blipFill>
        <p:spPr>
          <a:xfrm>
            <a:off x="-9160" y="0"/>
            <a:ext cx="6974498" cy="6858000"/>
          </a:xfrm>
          <a:custGeom>
            <a:avLst/>
            <a:gdLst>
              <a:gd name="connsiteX0" fmla="*/ 0 w 6969510"/>
              <a:gd name="connsiteY0" fmla="*/ 0 h 6858000"/>
              <a:gd name="connsiteX1" fmla="*/ 6969510 w 6969510"/>
              <a:gd name="connsiteY1" fmla="*/ 0 h 6858000"/>
              <a:gd name="connsiteX2" fmla="*/ 6969510 w 6969510"/>
              <a:gd name="connsiteY2" fmla="*/ 6858000 h 6858000"/>
              <a:gd name="connsiteX3" fmla="*/ 0 w 69695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69510" h="6858000">
                <a:moveTo>
                  <a:pt x="0" y="0"/>
                </a:moveTo>
                <a:lnTo>
                  <a:pt x="6969510" y="0"/>
                </a:lnTo>
                <a:lnTo>
                  <a:pt x="6969510" y="6858000"/>
                </a:lnTo>
                <a:lnTo>
                  <a:pt x="0" y="6858000"/>
                </a:lnTo>
                <a:close/>
              </a:path>
            </a:pathLst>
          </a:custGeom>
        </p:spPr>
      </p:pic>
      <p:pic>
        <p:nvPicPr>
          <p:cNvPr id="10" name="New Slice" descr="A picture containing lamp, black, flower&#10;&#10;Description automatically generated">
            <a:extLst>
              <a:ext uri="{FF2B5EF4-FFF2-40B4-BE49-F238E27FC236}">
                <a16:creationId xmlns:a16="http://schemas.microsoft.com/office/drawing/2014/main" id="{C269B3DD-389C-4603-8D1B-B69E3542C9D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0080" t="20531" r="30496" b="20803"/>
          <a:stretch/>
        </p:blipFill>
        <p:spPr>
          <a:xfrm>
            <a:off x="2386751" y="0"/>
            <a:ext cx="4629150" cy="6858000"/>
          </a:xfrm>
          <a:prstGeom prst="rect">
            <a:avLst/>
          </a:prstGeom>
        </p:spPr>
      </p:pic>
      <p:sp>
        <p:nvSpPr>
          <p:cNvPr id="7" name="Slide Number Placeholder 6">
            <a:extLst>
              <a:ext uri="{FF2B5EF4-FFF2-40B4-BE49-F238E27FC236}">
                <a16:creationId xmlns:a16="http://schemas.microsoft.com/office/drawing/2014/main" id="{75AFB1A8-E170-44D9-9315-6A5D16745D7F}"/>
              </a:ext>
            </a:extLst>
          </p:cNvPr>
          <p:cNvSpPr>
            <a:spLocks noGrp="1"/>
          </p:cNvSpPr>
          <p:nvPr userDrawn="1">
            <p:ph type="sldNum" sz="quarter" idx="10"/>
          </p:nvPr>
        </p:nvSpPr>
        <p:spPr>
          <a:xfrm>
            <a:off x="7586410" y="6114263"/>
            <a:ext cx="1226029" cy="365125"/>
          </a:xfrm>
        </p:spPr>
        <p:txBody>
          <a:bodyPr/>
          <a:lstStyle/>
          <a:p>
            <a:fld id="{961FDFF3-09F3-4B48-A0F3-AE2314ADC9EB}" type="slidenum">
              <a:rPr lang="en-GB" smtClean="0"/>
              <a:pPr/>
              <a:t>‹#›</a:t>
            </a:fld>
            <a:endParaRPr lang="en-GB" dirty="0"/>
          </a:p>
        </p:txBody>
      </p:sp>
      <p:sp>
        <p:nvSpPr>
          <p:cNvPr id="2" name="Title 1"/>
          <p:cNvSpPr>
            <a:spLocks noGrp="1"/>
          </p:cNvSpPr>
          <p:nvPr userDrawn="1">
            <p:ph type="ctrTitle" hasCustomPrompt="1"/>
          </p:nvPr>
        </p:nvSpPr>
        <p:spPr>
          <a:xfrm>
            <a:off x="354239" y="1395413"/>
            <a:ext cx="2564607" cy="2120673"/>
          </a:xfrm>
        </p:spPr>
        <p:txBody>
          <a:bodyPr anchor="b"/>
          <a:lstStyle>
            <a:lvl1pPr algn="l">
              <a:defRPr sz="3200">
                <a:solidFill>
                  <a:schemeClr val="bg1"/>
                </a:solidFill>
              </a:defRPr>
            </a:lvl1pPr>
          </a:lstStyle>
          <a:p>
            <a:r>
              <a:rPr lang="en-US" dirty="0"/>
              <a:t>Click to </a:t>
            </a:r>
            <a:br>
              <a:rPr lang="en-US" dirty="0"/>
            </a:br>
            <a:r>
              <a:rPr lang="en-US" dirty="0"/>
              <a:t>add Title</a:t>
            </a:r>
          </a:p>
        </p:txBody>
      </p:sp>
      <p:sp>
        <p:nvSpPr>
          <p:cNvPr id="3" name="Subtitle 2"/>
          <p:cNvSpPr>
            <a:spLocks noGrp="1"/>
          </p:cNvSpPr>
          <p:nvPr userDrawn="1">
            <p:ph type="subTitle" idx="1" hasCustomPrompt="1"/>
          </p:nvPr>
        </p:nvSpPr>
        <p:spPr>
          <a:xfrm>
            <a:off x="354239" y="3608162"/>
            <a:ext cx="2564607" cy="165576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13" name="Group 12">
            <a:extLst>
              <a:ext uri="{FF2B5EF4-FFF2-40B4-BE49-F238E27FC236}">
                <a16:creationId xmlns:a16="http://schemas.microsoft.com/office/drawing/2014/main" id="{C53CA05B-5EE2-4139-A2F1-9D9EE4126A0F}"/>
              </a:ext>
            </a:extLst>
          </p:cNvPr>
          <p:cNvGrpSpPr>
            <a:grpSpLocks/>
          </p:cNvGrpSpPr>
          <p:nvPr userDrawn="1"/>
        </p:nvGrpSpPr>
        <p:grpSpPr>
          <a:xfrm>
            <a:off x="233360" y="6188138"/>
            <a:ext cx="1612901" cy="472360"/>
            <a:chOff x="2146617" y="1664132"/>
            <a:chExt cx="5862003" cy="1716767"/>
          </a:xfrm>
        </p:grpSpPr>
        <p:pic>
          <p:nvPicPr>
            <p:cNvPr id="14" name="Picture 13" descr="A picture containing drawing&#10;&#10;Description automatically generated">
              <a:extLst>
                <a:ext uri="{FF2B5EF4-FFF2-40B4-BE49-F238E27FC236}">
                  <a16:creationId xmlns:a16="http://schemas.microsoft.com/office/drawing/2014/main" id="{9BCEB72F-A3B6-4E60-ADB5-0870BAB7AD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15" name="Oval 14">
              <a:extLst>
                <a:ext uri="{FF2B5EF4-FFF2-40B4-BE49-F238E27FC236}">
                  <a16:creationId xmlns:a16="http://schemas.microsoft.com/office/drawing/2014/main" id="{1A2B7CAB-FDF3-4217-BDF3-4088F09F01B7}"/>
                </a:ext>
              </a:extLst>
            </p:cNvPr>
            <p:cNvSpPr/>
            <p:nvPr/>
          </p:nvSpPr>
          <p:spPr>
            <a:xfrm>
              <a:off x="2492694" y="2085499"/>
              <a:ext cx="1295400" cy="12954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7827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63" presetClass="path" presetSubtype="0" decel="100000" fill="hold" nodeType="withEffect">
                                  <p:stCondLst>
                                    <p:cond delay="0"/>
                                  </p:stCondLst>
                                  <p:childTnLst>
                                    <p:animMotion origin="layout" path="M -0.00955 0 L 0 0 " pathEditMode="relative" rAng="0" ptsTypes="AA">
                                      <p:cBhvr>
                                        <p:cTn id="9" dur="250" fill="hold"/>
                                        <p:tgtEl>
                                          <p:spTgt spid="16"/>
                                        </p:tgtEl>
                                        <p:attrNameLst>
                                          <p:attrName>ppt_x</p:attrName>
                                          <p:attrName>ppt_y</p:attrName>
                                        </p:attrNameLst>
                                      </p:cBhvr>
                                      <p:rCtr x="469" y="0"/>
                                    </p:animMotion>
                                  </p:childTnLst>
                                </p:cTn>
                              </p:par>
                              <p:par>
                                <p:cTn id="10" presetID="10" presetClass="entr" presetSubtype="0"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63" presetClass="path" presetSubtype="0" decel="100000" fill="hold" nodeType="withEffect">
                                  <p:stCondLst>
                                    <p:cond delay="250"/>
                                  </p:stCondLst>
                                  <p:childTnLst>
                                    <p:animMotion origin="layout" path="M -0.00955 0 L -2.5E-6 0 " pathEditMode="relative" rAng="0" ptsTypes="AA">
                                      <p:cBhvr>
                                        <p:cTn id="14" dur="250" fill="hold"/>
                                        <p:tgtEl>
                                          <p:spTgt spid="10"/>
                                        </p:tgtEl>
                                        <p:attrNameLst>
                                          <p:attrName>ppt_x</p:attrName>
                                          <p:attrName>ppt_y</p:attrName>
                                        </p:attrNameLst>
                                      </p:cBhvr>
                                      <p:rCtr x="469" y="0"/>
                                    </p:animMotion>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63" presetClass="path" presetSubtype="0" decel="100000" fill="hold" nodeType="withEffect">
                                  <p:stCondLst>
                                    <p:cond delay="500"/>
                                  </p:stCondLst>
                                  <p:childTnLst>
                                    <p:animMotion origin="layout" path="M -0.00955 0 L 2.77778E-6 0 " pathEditMode="relative" rAng="0" ptsTypes="AA">
                                      <p:cBhvr>
                                        <p:cTn id="19" dur="250" fill="hold"/>
                                        <p:tgtEl>
                                          <p:spTgt spid="11"/>
                                        </p:tgtEl>
                                        <p:attrNameLst>
                                          <p:attrName>ppt_x</p:attrName>
                                          <p:attrName>ppt_y</p:attrName>
                                        </p:attrNameLst>
                                      </p:cBhvr>
                                      <p:rCtr x="469" y="0"/>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46C310D5-F633-4636-BAC5-EBE3A7E94086}" type="datetimeFigureOut">
              <a:rPr lang="de-CH" smtClean="0"/>
              <a:t>21.01.2024</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83C91A41-3BB2-4A29-93F5-B04908B0067D}" type="slidenum">
              <a:rPr lang="de-CH" smtClean="0"/>
              <a:t>‹#›</a:t>
            </a:fld>
            <a:endParaRPr lang="de-CH"/>
          </a:p>
        </p:txBody>
      </p:sp>
    </p:spTree>
    <p:extLst>
      <p:ext uri="{BB962C8B-B14F-4D97-AF65-F5344CB8AC3E}">
        <p14:creationId xmlns:p14="http://schemas.microsoft.com/office/powerpoint/2010/main" val="173413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119C2D-185B-43D9-9B04-60B61C2EC33A}"/>
              </a:ext>
            </a:extLst>
          </p:cNvPr>
          <p:cNvSpPr/>
          <p:nvPr userDrawn="1"/>
        </p:nvSpPr>
        <p:spPr>
          <a:xfrm>
            <a:off x="14514" y="5600700"/>
            <a:ext cx="9132734"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close up of a screen&#10;&#10;Description automatically generated">
            <a:extLst>
              <a:ext uri="{FF2B5EF4-FFF2-40B4-BE49-F238E27FC236}">
                <a16:creationId xmlns:a16="http://schemas.microsoft.com/office/drawing/2014/main" id="{FD7F6C87-5284-47F8-8C6A-A832CEBED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72" t="29456" r="20493" b="29433"/>
          <a:stretch/>
        </p:blipFill>
        <p:spPr>
          <a:xfrm>
            <a:off x="0" y="0"/>
            <a:ext cx="6974498" cy="6858000"/>
          </a:xfrm>
          <a:custGeom>
            <a:avLst/>
            <a:gdLst>
              <a:gd name="connsiteX0" fmla="*/ 0 w 6969510"/>
              <a:gd name="connsiteY0" fmla="*/ 0 h 6858000"/>
              <a:gd name="connsiteX1" fmla="*/ 6969510 w 6969510"/>
              <a:gd name="connsiteY1" fmla="*/ 0 h 6858000"/>
              <a:gd name="connsiteX2" fmla="*/ 6969510 w 6969510"/>
              <a:gd name="connsiteY2" fmla="*/ 6858000 h 6858000"/>
              <a:gd name="connsiteX3" fmla="*/ 0 w 69695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969510" h="6858000">
                <a:moveTo>
                  <a:pt x="0" y="0"/>
                </a:moveTo>
                <a:lnTo>
                  <a:pt x="6969510" y="0"/>
                </a:lnTo>
                <a:lnTo>
                  <a:pt x="6969510" y="6858000"/>
                </a:lnTo>
                <a:lnTo>
                  <a:pt x="0" y="6858000"/>
                </a:lnTo>
                <a:close/>
              </a:path>
            </a:pathLst>
          </a:custGeom>
        </p:spPr>
      </p:pic>
      <p:pic>
        <p:nvPicPr>
          <p:cNvPr id="10" name="New Slice" descr="A picture containing lamp, black, flower&#10;&#10;Description automatically generated">
            <a:extLst>
              <a:ext uri="{FF2B5EF4-FFF2-40B4-BE49-F238E27FC236}">
                <a16:creationId xmlns:a16="http://schemas.microsoft.com/office/drawing/2014/main" id="{C269B3DD-389C-4603-8D1B-B69E3542C9D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0080" t="20531" r="30496" b="20803"/>
          <a:stretch/>
        </p:blipFill>
        <p:spPr>
          <a:xfrm>
            <a:off x="2386751" y="0"/>
            <a:ext cx="4629150" cy="6858000"/>
          </a:xfrm>
          <a:prstGeom prst="rect">
            <a:avLst/>
          </a:prstGeom>
        </p:spPr>
      </p:pic>
      <p:pic>
        <p:nvPicPr>
          <p:cNvPr id="11" name="Slice 2" descr="A picture containing clock&#10;&#10;Description automatically generated">
            <a:extLst>
              <a:ext uri="{FF2B5EF4-FFF2-40B4-BE49-F238E27FC236}">
                <a16:creationId xmlns:a16="http://schemas.microsoft.com/office/drawing/2014/main" id="{E8E04A14-9327-435D-A86B-487DCAF5821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534" t="21593" r="26440" b="21455"/>
          <a:stretch/>
        </p:blipFill>
        <p:spPr>
          <a:xfrm>
            <a:off x="3489355" y="0"/>
            <a:ext cx="5602496" cy="6858000"/>
          </a:xfrm>
          <a:prstGeom prst="rect">
            <a:avLst/>
          </a:prstGeom>
        </p:spPr>
      </p:pic>
      <p:sp>
        <p:nvSpPr>
          <p:cNvPr id="13" name="Freeform 5">
            <a:extLst>
              <a:ext uri="{FF2B5EF4-FFF2-40B4-BE49-F238E27FC236}">
                <a16:creationId xmlns:a16="http://schemas.microsoft.com/office/drawing/2014/main" id="{6E57E8E4-84A3-4509-8D4F-5AD887B304CF}"/>
              </a:ext>
            </a:extLst>
          </p:cNvPr>
          <p:cNvSpPr>
            <a:spLocks/>
          </p:cNvSpPr>
          <p:nvPr userDrawn="1"/>
        </p:nvSpPr>
        <p:spPr bwMode="auto">
          <a:xfrm>
            <a:off x="4143963" y="0"/>
            <a:ext cx="5014551" cy="6858000"/>
          </a:xfrm>
          <a:custGeom>
            <a:avLst/>
            <a:gdLst>
              <a:gd name="T0" fmla="*/ 3127 w 3127"/>
              <a:gd name="T1" fmla="*/ 0 h 4320"/>
              <a:gd name="T2" fmla="*/ 1709 w 3127"/>
              <a:gd name="T3" fmla="*/ 0 h 4320"/>
              <a:gd name="T4" fmla="*/ 0 w 3127"/>
              <a:gd name="T5" fmla="*/ 2597 h 4320"/>
              <a:gd name="T6" fmla="*/ 586 w 3127"/>
              <a:gd name="T7" fmla="*/ 4320 h 4320"/>
              <a:gd name="T8" fmla="*/ 3127 w 3127"/>
              <a:gd name="T9" fmla="*/ 4320 h 4320"/>
              <a:gd name="T10" fmla="*/ 3127 w 3127"/>
              <a:gd name="T11" fmla="*/ 0 h 4320"/>
            </a:gdLst>
            <a:ahLst/>
            <a:cxnLst>
              <a:cxn ang="0">
                <a:pos x="T0" y="T1"/>
              </a:cxn>
              <a:cxn ang="0">
                <a:pos x="T2" y="T3"/>
              </a:cxn>
              <a:cxn ang="0">
                <a:pos x="T4" y="T5"/>
              </a:cxn>
              <a:cxn ang="0">
                <a:pos x="T6" y="T7"/>
              </a:cxn>
              <a:cxn ang="0">
                <a:pos x="T8" y="T9"/>
              </a:cxn>
              <a:cxn ang="0">
                <a:pos x="T10" y="T11"/>
              </a:cxn>
            </a:cxnLst>
            <a:rect l="0" t="0" r="r" b="b"/>
            <a:pathLst>
              <a:path w="3127" h="4320">
                <a:moveTo>
                  <a:pt x="3127" y="0"/>
                </a:moveTo>
                <a:cubicBezTo>
                  <a:pt x="1709" y="0"/>
                  <a:pt x="1709" y="0"/>
                  <a:pt x="1709" y="0"/>
                </a:cubicBezTo>
                <a:cubicBezTo>
                  <a:pt x="704" y="434"/>
                  <a:pt x="0" y="1433"/>
                  <a:pt x="0" y="2597"/>
                </a:cubicBezTo>
                <a:cubicBezTo>
                  <a:pt x="0" y="3246"/>
                  <a:pt x="218" y="3843"/>
                  <a:pt x="586" y="4320"/>
                </a:cubicBezTo>
                <a:cubicBezTo>
                  <a:pt x="3127" y="4320"/>
                  <a:pt x="3127" y="4320"/>
                  <a:pt x="3127" y="4320"/>
                </a:cubicBezTo>
                <a:lnTo>
                  <a:pt x="31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Slide Number Placeholder 6">
            <a:extLst>
              <a:ext uri="{FF2B5EF4-FFF2-40B4-BE49-F238E27FC236}">
                <a16:creationId xmlns:a16="http://schemas.microsoft.com/office/drawing/2014/main" id="{75AFB1A8-E170-44D9-9315-6A5D16745D7F}"/>
              </a:ext>
            </a:extLst>
          </p:cNvPr>
          <p:cNvSpPr>
            <a:spLocks noGrp="1"/>
          </p:cNvSpPr>
          <p:nvPr userDrawn="1">
            <p:ph type="sldNum" sz="quarter" idx="10"/>
          </p:nvPr>
        </p:nvSpPr>
        <p:spPr>
          <a:xfrm>
            <a:off x="7586410" y="6114263"/>
            <a:ext cx="1226029" cy="365125"/>
          </a:xfrm>
        </p:spPr>
        <p:txBody>
          <a:bodyPr/>
          <a:lstStyle/>
          <a:p>
            <a:fld id="{961FDFF3-09F3-4B48-A0F3-AE2314ADC9EB}" type="slidenum">
              <a:rPr lang="en-GB" smtClean="0"/>
              <a:pPr/>
              <a:t>‹#›</a:t>
            </a:fld>
            <a:endParaRPr lang="en-GB" dirty="0"/>
          </a:p>
        </p:txBody>
      </p:sp>
      <p:sp>
        <p:nvSpPr>
          <p:cNvPr id="2" name="Title 1"/>
          <p:cNvSpPr>
            <a:spLocks noGrp="1"/>
          </p:cNvSpPr>
          <p:nvPr userDrawn="1">
            <p:ph type="ctrTitle" hasCustomPrompt="1"/>
          </p:nvPr>
        </p:nvSpPr>
        <p:spPr>
          <a:xfrm>
            <a:off x="354239" y="1395413"/>
            <a:ext cx="2564607" cy="2120673"/>
          </a:xfrm>
        </p:spPr>
        <p:txBody>
          <a:bodyPr anchor="b"/>
          <a:lstStyle>
            <a:lvl1pPr algn="l">
              <a:defRPr sz="3200">
                <a:solidFill>
                  <a:schemeClr val="bg1"/>
                </a:solidFill>
              </a:defRPr>
            </a:lvl1pPr>
          </a:lstStyle>
          <a:p>
            <a:r>
              <a:rPr lang="en-US" dirty="0"/>
              <a:t>Click to </a:t>
            </a:r>
            <a:br>
              <a:rPr lang="en-US" dirty="0"/>
            </a:br>
            <a:r>
              <a:rPr lang="en-US" dirty="0"/>
              <a:t>add Title</a:t>
            </a:r>
          </a:p>
        </p:txBody>
      </p:sp>
      <p:sp>
        <p:nvSpPr>
          <p:cNvPr id="3" name="Subtitle 2"/>
          <p:cNvSpPr>
            <a:spLocks noGrp="1"/>
          </p:cNvSpPr>
          <p:nvPr userDrawn="1">
            <p:ph type="subTitle" idx="1" hasCustomPrompt="1"/>
          </p:nvPr>
        </p:nvSpPr>
        <p:spPr>
          <a:xfrm>
            <a:off x="354239" y="3608162"/>
            <a:ext cx="2564607" cy="165576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25355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63" presetClass="path" presetSubtype="0" decel="100000" fill="hold" nodeType="withEffect">
                                  <p:stCondLst>
                                    <p:cond delay="0"/>
                                  </p:stCondLst>
                                  <p:childTnLst>
                                    <p:animMotion origin="layout" path="M -0.00955 0 L 0 0 " pathEditMode="relative" rAng="0" ptsTypes="AA">
                                      <p:cBhvr>
                                        <p:cTn id="9" dur="250" fill="hold"/>
                                        <p:tgtEl>
                                          <p:spTgt spid="16"/>
                                        </p:tgtEl>
                                        <p:attrNameLst>
                                          <p:attrName>ppt_x</p:attrName>
                                          <p:attrName>ppt_y</p:attrName>
                                        </p:attrNameLst>
                                      </p:cBhvr>
                                      <p:rCtr x="469" y="0"/>
                                    </p:animMotion>
                                  </p:childTnLst>
                                </p:cTn>
                              </p:par>
                              <p:par>
                                <p:cTn id="10" presetID="10" presetClass="entr" presetSubtype="0"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63" presetClass="path" presetSubtype="0" decel="100000" fill="hold" nodeType="withEffect">
                                  <p:stCondLst>
                                    <p:cond delay="250"/>
                                  </p:stCondLst>
                                  <p:childTnLst>
                                    <p:animMotion origin="layout" path="M -0.00955 0 L -2.5E-6 0 " pathEditMode="relative" rAng="0" ptsTypes="AA">
                                      <p:cBhvr>
                                        <p:cTn id="14" dur="250" fill="hold"/>
                                        <p:tgtEl>
                                          <p:spTgt spid="10"/>
                                        </p:tgtEl>
                                        <p:attrNameLst>
                                          <p:attrName>ppt_x</p:attrName>
                                          <p:attrName>ppt_y</p:attrName>
                                        </p:attrNameLst>
                                      </p:cBhvr>
                                      <p:rCtr x="469" y="0"/>
                                    </p:animMotion>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63" presetClass="path" presetSubtype="0" decel="100000" fill="hold" nodeType="withEffect">
                                  <p:stCondLst>
                                    <p:cond delay="500"/>
                                  </p:stCondLst>
                                  <p:childTnLst>
                                    <p:animMotion origin="layout" path="M -0.00955 0 L 2.77778E-6 0 " pathEditMode="relative" rAng="0" ptsTypes="AA">
                                      <p:cBhvr>
                                        <p:cTn id="19" dur="250" fill="hold"/>
                                        <p:tgtEl>
                                          <p:spTgt spid="11"/>
                                        </p:tgtEl>
                                        <p:attrNameLst>
                                          <p:attrName>ppt_x</p:attrName>
                                          <p:attrName>ppt_y</p:attrName>
                                        </p:attrNameLst>
                                      </p:cBhvr>
                                      <p:rCtr x="469" y="0"/>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7633798-FB96-4697-AD39-A450D319DE36}"/>
              </a:ext>
            </a:extLst>
          </p:cNvPr>
          <p:cNvSpPr>
            <a:spLocks noGrp="1"/>
          </p:cNvSpPr>
          <p:nvPr>
            <p:ph type="sldNum" sz="quarter" idx="10"/>
          </p:nvPr>
        </p:nvSpPr>
        <p:spPr/>
        <p:txBody>
          <a:bodyPr/>
          <a:lstStyle/>
          <a:p>
            <a:fld id="{961FDFF3-09F3-4B48-A0F3-AE2314ADC9EB}" type="slidenum">
              <a:rPr lang="en-GB" smtClean="0"/>
              <a:pPr/>
              <a:t>‹#›</a:t>
            </a:fld>
            <a:endParaRPr lang="en-GB" dirty="0"/>
          </a:p>
        </p:txBody>
      </p:sp>
      <p:sp>
        <p:nvSpPr>
          <p:cNvPr id="8" name="Title 7">
            <a:extLst>
              <a:ext uri="{FF2B5EF4-FFF2-40B4-BE49-F238E27FC236}">
                <a16:creationId xmlns:a16="http://schemas.microsoft.com/office/drawing/2014/main" id="{E17B528A-095E-478E-B14B-8B5081D173F9}"/>
              </a:ext>
            </a:extLst>
          </p:cNvPr>
          <p:cNvSpPr>
            <a:spLocks noGrp="1"/>
          </p:cNvSpPr>
          <p:nvPr>
            <p:ph type="title" hasCustomPrompt="1"/>
          </p:nvPr>
        </p:nvSpPr>
        <p:spPr/>
        <p:txBody>
          <a:bodyPr/>
          <a:lstStyle>
            <a:lvl1pPr>
              <a:defRPr/>
            </a:lvl1pPr>
          </a:lstStyle>
          <a:p>
            <a:r>
              <a:rPr lang="en-US" dirty="0"/>
              <a:t>Click to add Title</a:t>
            </a:r>
            <a:endParaRPr lang="en-GB" dirty="0"/>
          </a:p>
        </p:txBody>
      </p:sp>
    </p:spTree>
    <p:extLst>
      <p:ext uri="{BB962C8B-B14F-4D97-AF65-F5344CB8AC3E}">
        <p14:creationId xmlns:p14="http://schemas.microsoft.com/office/powerpoint/2010/main" val="4138326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439" y="3025147"/>
            <a:ext cx="3681561" cy="26150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7633798-FB96-4697-AD39-A450D319DE36}"/>
              </a:ext>
            </a:extLst>
          </p:cNvPr>
          <p:cNvSpPr>
            <a:spLocks noGrp="1"/>
          </p:cNvSpPr>
          <p:nvPr>
            <p:ph type="sldNum" sz="quarter" idx="10"/>
          </p:nvPr>
        </p:nvSpPr>
        <p:spPr/>
        <p:txBody>
          <a:bodyPr/>
          <a:lstStyle/>
          <a:p>
            <a:fld id="{961FDFF3-09F3-4B48-A0F3-AE2314ADC9EB}" type="slidenum">
              <a:rPr lang="en-GB" smtClean="0"/>
              <a:pPr/>
              <a:t>‹#›</a:t>
            </a:fld>
            <a:endParaRPr lang="en-GB" dirty="0"/>
          </a:p>
        </p:txBody>
      </p:sp>
      <p:sp>
        <p:nvSpPr>
          <p:cNvPr id="8" name="Title 7">
            <a:extLst>
              <a:ext uri="{FF2B5EF4-FFF2-40B4-BE49-F238E27FC236}">
                <a16:creationId xmlns:a16="http://schemas.microsoft.com/office/drawing/2014/main" id="{E17B528A-095E-478E-B14B-8B5081D173F9}"/>
              </a:ext>
            </a:extLst>
          </p:cNvPr>
          <p:cNvSpPr>
            <a:spLocks noGrp="1"/>
          </p:cNvSpPr>
          <p:nvPr>
            <p:ph type="title" hasCustomPrompt="1"/>
          </p:nvPr>
        </p:nvSpPr>
        <p:spPr>
          <a:xfrm>
            <a:off x="893763" y="1220726"/>
            <a:ext cx="3681561" cy="1668154"/>
          </a:xfrm>
        </p:spPr>
        <p:txBody>
          <a:bodyPr/>
          <a:lstStyle>
            <a:lvl1pPr>
              <a:defRPr/>
            </a:lvl1pPr>
          </a:lstStyle>
          <a:p>
            <a:r>
              <a:rPr lang="en-US" dirty="0"/>
              <a:t>Click to </a:t>
            </a:r>
            <a:br>
              <a:rPr lang="en-US" dirty="0"/>
            </a:br>
            <a:r>
              <a:rPr lang="en-US" dirty="0"/>
              <a:t>add Title</a:t>
            </a:r>
            <a:endParaRPr lang="en-GB" dirty="0"/>
          </a:p>
        </p:txBody>
      </p:sp>
    </p:spTree>
    <p:extLst>
      <p:ext uri="{BB962C8B-B14F-4D97-AF65-F5344CB8AC3E}">
        <p14:creationId xmlns:p14="http://schemas.microsoft.com/office/powerpoint/2010/main" val="2045244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E2CA42-3618-4BA9-900B-DA64EDD69331}"/>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7" name="Slide Number Placeholder 6">
            <a:extLst>
              <a:ext uri="{FF2B5EF4-FFF2-40B4-BE49-F238E27FC236}">
                <a16:creationId xmlns:a16="http://schemas.microsoft.com/office/drawing/2014/main" id="{3481D6B8-1725-45CB-8468-61D465354875}"/>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371674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DC52BC-870B-4607-AB0F-75D0BF0160C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395869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3BF52F-81E1-466E-813D-10D79C222333}"/>
              </a:ext>
            </a:extLst>
          </p:cNvPr>
          <p:cNvSpPr/>
          <p:nvPr userDrawn="1"/>
        </p:nvSpPr>
        <p:spPr>
          <a:xfrm>
            <a:off x="0" y="5829300"/>
            <a:ext cx="8797925" cy="1028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Slide Number Placeholder 4">
            <a:extLst>
              <a:ext uri="{FF2B5EF4-FFF2-40B4-BE49-F238E27FC236}">
                <a16:creationId xmlns:a16="http://schemas.microsoft.com/office/drawing/2014/main" id="{CCDC52BC-870B-4607-AB0F-75D0BF0160C7}"/>
              </a:ext>
            </a:extLst>
          </p:cNvPr>
          <p:cNvSpPr>
            <a:spLocks noGrp="1"/>
          </p:cNvSpPr>
          <p:nvPr>
            <p:ph type="sldNum" sz="quarter" idx="10"/>
          </p:nvPr>
        </p:nvSpPr>
        <p:spPr/>
        <p:txBody>
          <a:body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338684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hank You">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119C2D-185B-43D9-9B04-60B61C2EC33A}"/>
              </a:ext>
            </a:extLst>
          </p:cNvPr>
          <p:cNvSpPr/>
          <p:nvPr userDrawn="1"/>
        </p:nvSpPr>
        <p:spPr>
          <a:xfrm>
            <a:off x="14514" y="5600700"/>
            <a:ext cx="9132734"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51AD275-3DDD-43EF-97BE-9486D6C457D9}"/>
              </a:ext>
            </a:extLst>
          </p:cNvPr>
          <p:cNvSpPr>
            <a:spLocks/>
          </p:cNvSpPr>
          <p:nvPr userDrawn="1"/>
        </p:nvSpPr>
        <p:spPr>
          <a:xfrm>
            <a:off x="0" y="0"/>
            <a:ext cx="9144000" cy="6858000"/>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l="-16963" r="-169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ain">
            <a:extLst>
              <a:ext uri="{FF2B5EF4-FFF2-40B4-BE49-F238E27FC236}">
                <a16:creationId xmlns:a16="http://schemas.microsoft.com/office/drawing/2014/main" id="{BC560646-45A1-42BD-9BB1-99210542B861}"/>
              </a:ext>
            </a:extLst>
          </p:cNvPr>
          <p:cNvSpPr>
            <a:spLocks/>
          </p:cNvSpPr>
          <p:nvPr userDrawn="1"/>
        </p:nvSpPr>
        <p:spPr bwMode="auto">
          <a:xfrm>
            <a:off x="0" y="1"/>
            <a:ext cx="9108439" cy="6857763"/>
          </a:xfrm>
          <a:custGeom>
            <a:avLst/>
            <a:gdLst>
              <a:gd name="connsiteX0" fmla="*/ 9108439 w 9108439"/>
              <a:gd name="connsiteY0" fmla="*/ 0 h 6857763"/>
              <a:gd name="connsiteX1" fmla="*/ 9079899 w 9108439"/>
              <a:gd name="connsiteY1" fmla="*/ 12700 h 6857763"/>
              <a:gd name="connsiteX2" fmla="*/ 4995498 w 9108439"/>
              <a:gd name="connsiteY2" fmla="*/ 4146550 h 6857763"/>
              <a:gd name="connsiteX3" fmla="*/ 4622892 w 9108439"/>
              <a:gd name="connsiteY3" fmla="*/ 6856413 h 6857763"/>
              <a:gd name="connsiteX4" fmla="*/ 144344 w 9108439"/>
              <a:gd name="connsiteY4" fmla="*/ 6857721 h 6857763"/>
              <a:gd name="connsiteX5" fmla="*/ 0 w 9108439"/>
              <a:gd name="connsiteY5" fmla="*/ 6857763 h 6857763"/>
              <a:gd name="connsiteX6" fmla="*/ 0 w 9108439"/>
              <a:gd name="connsiteY6" fmla="*/ 2915 h 685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8439" h="6857763">
                <a:moveTo>
                  <a:pt x="9108439" y="0"/>
                </a:moveTo>
                <a:cubicBezTo>
                  <a:pt x="9098926" y="4763"/>
                  <a:pt x="9089412" y="7938"/>
                  <a:pt x="9079899" y="12700"/>
                </a:cubicBezTo>
                <a:cubicBezTo>
                  <a:pt x="7377008" y="357188"/>
                  <a:pt x="5737540" y="1928813"/>
                  <a:pt x="4995498" y="4146550"/>
                </a:cubicBezTo>
                <a:cubicBezTo>
                  <a:pt x="4687900" y="5070475"/>
                  <a:pt x="4570568" y="5995988"/>
                  <a:pt x="4622892" y="6856413"/>
                </a:cubicBezTo>
                <a:cubicBezTo>
                  <a:pt x="4622892" y="6856413"/>
                  <a:pt x="4622892" y="6856413"/>
                  <a:pt x="144344" y="6857721"/>
                </a:cubicBezTo>
                <a:lnTo>
                  <a:pt x="0" y="6857763"/>
                </a:lnTo>
                <a:lnTo>
                  <a:pt x="0" y="2915"/>
                </a:lnTo>
                <a:close/>
              </a:path>
            </a:pathLst>
          </a:custGeom>
          <a:gradFill>
            <a:gsLst>
              <a:gs pos="0">
                <a:schemeClr val="tx2">
                  <a:lumMod val="75000"/>
                  <a:alpha val="60000"/>
                </a:schemeClr>
              </a:gs>
              <a:gs pos="100000">
                <a:schemeClr val="tx1">
                  <a:lumMod val="50000"/>
                  <a:alpha val="6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308" tIns="17154" rIns="34308" bIns="17154" numCol="1" spcCol="0" rtlCol="0" fromWordArt="0" anchor="ctr" anchorCtr="0" forceAA="0" compatLnSpc="1">
            <a:prstTxWarp prst="textNoShape">
              <a:avLst/>
            </a:prstTxWarp>
            <a:noAutofit/>
          </a:bodyPr>
          <a:lstStyle/>
          <a:p>
            <a:pPr algn="ctr"/>
            <a:endParaRPr lang="en-GB" sz="284"/>
          </a:p>
        </p:txBody>
      </p:sp>
      <p:sp>
        <p:nvSpPr>
          <p:cNvPr id="24" name="Slice">
            <a:extLst>
              <a:ext uri="{FF2B5EF4-FFF2-40B4-BE49-F238E27FC236}">
                <a16:creationId xmlns:a16="http://schemas.microsoft.com/office/drawing/2014/main" id="{75D907D3-6026-4B88-8C27-84D9EE36B28D}"/>
              </a:ext>
            </a:extLst>
          </p:cNvPr>
          <p:cNvSpPr>
            <a:spLocks/>
          </p:cNvSpPr>
          <p:nvPr userDrawn="1"/>
        </p:nvSpPr>
        <p:spPr bwMode="auto">
          <a:xfrm>
            <a:off x="4570708" y="12653"/>
            <a:ext cx="4509262" cy="6843765"/>
          </a:xfrm>
          <a:custGeom>
            <a:avLst/>
            <a:gdLst>
              <a:gd name="T0" fmla="*/ 268 w 2844"/>
              <a:gd name="T1" fmla="*/ 2604 h 4311"/>
              <a:gd name="T2" fmla="*/ 33 w 2844"/>
              <a:gd name="T3" fmla="*/ 4311 h 4311"/>
              <a:gd name="T4" fmla="*/ 889 w 2844"/>
              <a:gd name="T5" fmla="*/ 4311 h 4311"/>
              <a:gd name="T6" fmla="*/ 836 w 2844"/>
              <a:gd name="T7" fmla="*/ 2389 h 4311"/>
              <a:gd name="T8" fmla="*/ 2702 w 2844"/>
              <a:gd name="T9" fmla="*/ 67 h 4311"/>
              <a:gd name="T10" fmla="*/ 2844 w 2844"/>
              <a:gd name="T11" fmla="*/ 0 h 4311"/>
              <a:gd name="T12" fmla="*/ 268 w 2844"/>
              <a:gd name="T13" fmla="*/ 2604 h 4311"/>
            </a:gdLst>
            <a:ahLst/>
            <a:cxnLst>
              <a:cxn ang="0">
                <a:pos x="T0" y="T1"/>
              </a:cxn>
              <a:cxn ang="0">
                <a:pos x="T2" y="T3"/>
              </a:cxn>
              <a:cxn ang="0">
                <a:pos x="T4" y="T5"/>
              </a:cxn>
              <a:cxn ang="0">
                <a:pos x="T6" y="T7"/>
              </a:cxn>
              <a:cxn ang="0">
                <a:pos x="T8" y="T9"/>
              </a:cxn>
              <a:cxn ang="0">
                <a:pos x="T10" y="T11"/>
              </a:cxn>
              <a:cxn ang="0">
                <a:pos x="T12" y="T13"/>
              </a:cxn>
            </a:cxnLst>
            <a:rect l="0" t="0" r="r" b="b"/>
            <a:pathLst>
              <a:path w="2844" h="4311">
                <a:moveTo>
                  <a:pt x="268" y="2604"/>
                </a:moveTo>
                <a:cubicBezTo>
                  <a:pt x="74" y="3186"/>
                  <a:pt x="0" y="3769"/>
                  <a:pt x="33" y="4311"/>
                </a:cubicBezTo>
                <a:cubicBezTo>
                  <a:pt x="889" y="4311"/>
                  <a:pt x="889" y="4311"/>
                  <a:pt x="889" y="4311"/>
                </a:cubicBezTo>
                <a:cubicBezTo>
                  <a:pt x="704" y="3737"/>
                  <a:pt x="673" y="3068"/>
                  <a:pt x="836" y="2389"/>
                </a:cubicBezTo>
                <a:cubicBezTo>
                  <a:pt x="1106" y="1261"/>
                  <a:pt x="1842" y="398"/>
                  <a:pt x="2702" y="67"/>
                </a:cubicBezTo>
                <a:cubicBezTo>
                  <a:pt x="2749" y="43"/>
                  <a:pt x="2796" y="21"/>
                  <a:pt x="2844" y="0"/>
                </a:cubicBezTo>
                <a:cubicBezTo>
                  <a:pt x="1770" y="217"/>
                  <a:pt x="736" y="1207"/>
                  <a:pt x="268" y="2604"/>
                </a:cubicBezTo>
                <a:close/>
              </a:path>
            </a:pathLst>
          </a:custGeom>
          <a:gradFill>
            <a:gsLst>
              <a:gs pos="0">
                <a:schemeClr val="tx2">
                  <a:lumMod val="75000"/>
                  <a:alpha val="50000"/>
                </a:schemeClr>
              </a:gs>
              <a:gs pos="100000">
                <a:schemeClr val="tx1">
                  <a:lumMod val="50000"/>
                  <a:alpha val="5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308" tIns="17154" rIns="34308" bIns="17154" numCol="1" spcCol="0" rtlCol="0" fromWordArt="0" anchor="ctr" anchorCtr="0" forceAA="0" compatLnSpc="1">
            <a:prstTxWarp prst="textNoShape">
              <a:avLst/>
            </a:prstTxWarp>
            <a:noAutofit/>
          </a:bodyPr>
          <a:lstStyle/>
          <a:p>
            <a:pPr algn="ctr"/>
            <a:endParaRPr lang="en-GB" sz="284"/>
          </a:p>
        </p:txBody>
      </p:sp>
      <p:sp>
        <p:nvSpPr>
          <p:cNvPr id="25" name="Slice2">
            <a:extLst>
              <a:ext uri="{FF2B5EF4-FFF2-40B4-BE49-F238E27FC236}">
                <a16:creationId xmlns:a16="http://schemas.microsoft.com/office/drawing/2014/main" id="{305D86E7-6F0C-4249-9460-4E2864CD1676}"/>
              </a:ext>
            </a:extLst>
          </p:cNvPr>
          <p:cNvSpPr>
            <a:spLocks/>
          </p:cNvSpPr>
          <p:nvPr userDrawn="1"/>
        </p:nvSpPr>
        <p:spPr bwMode="auto">
          <a:xfrm>
            <a:off x="5637526" y="119414"/>
            <a:ext cx="3217060" cy="6737005"/>
          </a:xfrm>
          <a:custGeom>
            <a:avLst/>
            <a:gdLst>
              <a:gd name="T0" fmla="*/ 163 w 2029"/>
              <a:gd name="T1" fmla="*/ 2322 h 4244"/>
              <a:gd name="T2" fmla="*/ 216 w 2029"/>
              <a:gd name="T3" fmla="*/ 4244 h 4244"/>
              <a:gd name="T4" fmla="*/ 1068 w 2029"/>
              <a:gd name="T5" fmla="*/ 4243 h 4244"/>
              <a:gd name="T6" fmla="*/ 482 w 2029"/>
              <a:gd name="T7" fmla="*/ 2521 h 4244"/>
              <a:gd name="T8" fmla="*/ 2029 w 2029"/>
              <a:gd name="T9" fmla="*/ 0 h 4244"/>
              <a:gd name="T10" fmla="*/ 163 w 2029"/>
              <a:gd name="T11" fmla="*/ 2322 h 4244"/>
            </a:gdLst>
            <a:ahLst/>
            <a:cxnLst>
              <a:cxn ang="0">
                <a:pos x="T0" y="T1"/>
              </a:cxn>
              <a:cxn ang="0">
                <a:pos x="T2" y="T3"/>
              </a:cxn>
              <a:cxn ang="0">
                <a:pos x="T4" y="T5"/>
              </a:cxn>
              <a:cxn ang="0">
                <a:pos x="T6" y="T7"/>
              </a:cxn>
              <a:cxn ang="0">
                <a:pos x="T8" y="T9"/>
              </a:cxn>
              <a:cxn ang="0">
                <a:pos x="T10" y="T11"/>
              </a:cxn>
            </a:cxnLst>
            <a:rect l="0" t="0" r="r" b="b"/>
            <a:pathLst>
              <a:path w="2029" h="4244">
                <a:moveTo>
                  <a:pt x="163" y="2322"/>
                </a:moveTo>
                <a:cubicBezTo>
                  <a:pt x="0" y="3001"/>
                  <a:pt x="31" y="3670"/>
                  <a:pt x="216" y="4244"/>
                </a:cubicBezTo>
                <a:cubicBezTo>
                  <a:pt x="1068" y="4243"/>
                  <a:pt x="1068" y="4243"/>
                  <a:pt x="1068" y="4243"/>
                </a:cubicBezTo>
                <a:cubicBezTo>
                  <a:pt x="700" y="3767"/>
                  <a:pt x="482" y="3170"/>
                  <a:pt x="482" y="2521"/>
                </a:cubicBezTo>
                <a:cubicBezTo>
                  <a:pt x="481" y="1421"/>
                  <a:pt x="1110" y="467"/>
                  <a:pt x="2029" y="0"/>
                </a:cubicBezTo>
                <a:cubicBezTo>
                  <a:pt x="1169" y="331"/>
                  <a:pt x="433" y="1194"/>
                  <a:pt x="163" y="2322"/>
                </a:cubicBezTo>
                <a:close/>
              </a:path>
            </a:pathLst>
          </a:custGeom>
          <a:gradFill>
            <a:gsLst>
              <a:gs pos="0">
                <a:schemeClr val="tx2">
                  <a:lumMod val="75000"/>
                  <a:alpha val="30000"/>
                </a:schemeClr>
              </a:gs>
              <a:gs pos="100000">
                <a:schemeClr val="tx1">
                  <a:lumMod val="50000"/>
                  <a:alpha val="3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308" tIns="17154" rIns="34308" bIns="17154" numCol="1" spcCol="0" rtlCol="0" fromWordArt="0" anchor="ctr" anchorCtr="0" forceAA="0" compatLnSpc="1">
            <a:prstTxWarp prst="textNoShape">
              <a:avLst/>
            </a:prstTxWarp>
            <a:noAutofit/>
          </a:bodyPr>
          <a:lstStyle/>
          <a:p>
            <a:pPr algn="ctr"/>
            <a:endParaRPr lang="en-GB" sz="284"/>
          </a:p>
        </p:txBody>
      </p:sp>
      <p:cxnSp>
        <p:nvCxnSpPr>
          <p:cNvPr id="26" name="Straight Connector 25">
            <a:extLst>
              <a:ext uri="{FF2B5EF4-FFF2-40B4-BE49-F238E27FC236}">
                <a16:creationId xmlns:a16="http://schemas.microsoft.com/office/drawing/2014/main" id="{3139C6D4-BE29-4227-8578-E076BA204270}"/>
              </a:ext>
            </a:extLst>
          </p:cNvPr>
          <p:cNvCxnSpPr>
            <a:cxnSpLocks/>
          </p:cNvCxnSpPr>
          <p:nvPr userDrawn="1"/>
        </p:nvCxnSpPr>
        <p:spPr>
          <a:xfrm>
            <a:off x="339725" y="6266398"/>
            <a:ext cx="84615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C53CA05B-5EE2-4139-A2F1-9D9EE4126A0F}"/>
              </a:ext>
            </a:extLst>
          </p:cNvPr>
          <p:cNvGrpSpPr>
            <a:grpSpLocks/>
          </p:cNvGrpSpPr>
          <p:nvPr userDrawn="1"/>
        </p:nvGrpSpPr>
        <p:grpSpPr>
          <a:xfrm>
            <a:off x="233360" y="6248427"/>
            <a:ext cx="1612901" cy="472360"/>
            <a:chOff x="2146617" y="1664132"/>
            <a:chExt cx="5862003" cy="1716767"/>
          </a:xfrm>
        </p:grpSpPr>
        <p:pic>
          <p:nvPicPr>
            <p:cNvPr id="28" name="Picture 27" descr="A picture containing drawing&#10;&#10;Description automatically generated">
              <a:extLst>
                <a:ext uri="{FF2B5EF4-FFF2-40B4-BE49-F238E27FC236}">
                  <a16:creationId xmlns:a16="http://schemas.microsoft.com/office/drawing/2014/main" id="{9BCEB72F-A3B6-4E60-ADB5-0870BAB7AD2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46617" y="1664132"/>
              <a:ext cx="5862003" cy="1705544"/>
            </a:xfrm>
            <a:prstGeom prst="rect">
              <a:avLst/>
            </a:prstGeom>
          </p:spPr>
        </p:pic>
        <p:sp>
          <p:nvSpPr>
            <p:cNvPr id="29" name="Oval 28">
              <a:extLst>
                <a:ext uri="{FF2B5EF4-FFF2-40B4-BE49-F238E27FC236}">
                  <a16:creationId xmlns:a16="http://schemas.microsoft.com/office/drawing/2014/main" id="{1A2B7CAB-FDF3-4217-BDF3-4088F09F01B7}"/>
                </a:ext>
              </a:extLst>
            </p:cNvPr>
            <p:cNvSpPr/>
            <p:nvPr/>
          </p:nvSpPr>
          <p:spPr>
            <a:xfrm>
              <a:off x="2492694" y="2085499"/>
              <a:ext cx="1295400" cy="12954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ctrTitle" hasCustomPrompt="1"/>
          </p:nvPr>
        </p:nvSpPr>
        <p:spPr>
          <a:xfrm>
            <a:off x="893763" y="1395413"/>
            <a:ext cx="3673697" cy="2120673"/>
          </a:xfrm>
        </p:spPr>
        <p:txBody>
          <a:bodyPr anchor="b"/>
          <a:lstStyle>
            <a:lvl1pPr algn="l">
              <a:defRPr sz="3200">
                <a:solidFill>
                  <a:schemeClr val="bg1"/>
                </a:solidFill>
              </a:defRPr>
            </a:lvl1pPr>
          </a:lstStyle>
          <a:p>
            <a:r>
              <a:rPr lang="en-US" dirty="0"/>
              <a:t>Click to </a:t>
            </a:r>
            <a:br>
              <a:rPr lang="en-US" dirty="0"/>
            </a:br>
            <a:r>
              <a:rPr lang="en-US" dirty="0"/>
              <a:t>add Title</a:t>
            </a:r>
          </a:p>
        </p:txBody>
      </p:sp>
      <p:sp>
        <p:nvSpPr>
          <p:cNvPr id="3" name="Subtitle 2"/>
          <p:cNvSpPr>
            <a:spLocks noGrp="1"/>
          </p:cNvSpPr>
          <p:nvPr userDrawn="1">
            <p:ph type="subTitle" idx="1" hasCustomPrompt="1"/>
          </p:nvPr>
        </p:nvSpPr>
        <p:spPr>
          <a:xfrm>
            <a:off x="893763" y="3608162"/>
            <a:ext cx="3673697" cy="165576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Slide Number Placeholder 6">
            <a:extLst>
              <a:ext uri="{FF2B5EF4-FFF2-40B4-BE49-F238E27FC236}">
                <a16:creationId xmlns:a16="http://schemas.microsoft.com/office/drawing/2014/main" id="{75AFB1A8-E170-44D9-9315-6A5D16745D7F}"/>
              </a:ext>
            </a:extLst>
          </p:cNvPr>
          <p:cNvSpPr>
            <a:spLocks noGrp="1"/>
          </p:cNvSpPr>
          <p:nvPr userDrawn="1">
            <p:ph type="sldNum" sz="quarter" idx="10"/>
          </p:nvPr>
        </p:nvSpPr>
        <p:spPr>
          <a:xfrm>
            <a:off x="7570800" y="6379200"/>
            <a:ext cx="1226029" cy="291600"/>
          </a:xfrm>
        </p:spPr>
        <p:txBody>
          <a:bodyPr/>
          <a:lstStyle>
            <a:lvl1pPr>
              <a:defRPr>
                <a:solidFill>
                  <a:schemeClr val="bg1"/>
                </a:solidFill>
              </a:defRPr>
            </a:lvl1pPr>
          </a:lstStyle>
          <a:p>
            <a:fld id="{961FDFF3-09F3-4B48-A0F3-AE2314ADC9EB}" type="slidenum">
              <a:rPr lang="en-GB" smtClean="0"/>
              <a:pPr/>
              <a:t>‹#›</a:t>
            </a:fld>
            <a:endParaRPr lang="en-GB" dirty="0"/>
          </a:p>
        </p:txBody>
      </p:sp>
    </p:spTree>
    <p:extLst>
      <p:ext uri="{BB962C8B-B14F-4D97-AF65-F5344CB8AC3E}">
        <p14:creationId xmlns:p14="http://schemas.microsoft.com/office/powerpoint/2010/main" val="122829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63" presetClass="path" presetSubtype="0" decel="100000" fill="hold" grpId="1" nodeType="withEffect">
                                  <p:stCondLst>
                                    <p:cond delay="0"/>
                                  </p:stCondLst>
                                  <p:childTnLst>
                                    <p:animMotion origin="layout" path="M -0.00951 -9.25926E-7 L 9.37989E-7 -9.25926E-7 " pathEditMode="relative" rAng="0" ptsTypes="AA">
                                      <p:cBhvr>
                                        <p:cTn id="9" dur="500" fill="hold"/>
                                        <p:tgtEl>
                                          <p:spTgt spid="23"/>
                                        </p:tgtEl>
                                        <p:attrNameLst>
                                          <p:attrName>ppt_x</p:attrName>
                                          <p:attrName>ppt_y</p:attrName>
                                        </p:attrNameLst>
                                      </p:cBhvr>
                                      <p:rCtr x="476" y="0"/>
                                    </p:animMotion>
                                  </p:childTnLst>
                                </p:cTn>
                              </p:par>
                              <p:par>
                                <p:cTn id="10" presetID="10" presetClass="entr" presetSubtype="0" fill="hold" grpId="0" nodeType="with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63" presetClass="path" presetSubtype="0" decel="100000" fill="hold" grpId="1" nodeType="withEffect">
                                  <p:stCondLst>
                                    <p:cond delay="250"/>
                                  </p:stCondLst>
                                  <p:childTnLst>
                                    <p:animMotion origin="layout" path="M -0.00951 -9.25926E-7 L 9.37989E-7 -9.25926E-7 " pathEditMode="relative" rAng="0" ptsTypes="AA">
                                      <p:cBhvr>
                                        <p:cTn id="14" dur="500" fill="hold"/>
                                        <p:tgtEl>
                                          <p:spTgt spid="24"/>
                                        </p:tgtEl>
                                        <p:attrNameLst>
                                          <p:attrName>ppt_x</p:attrName>
                                          <p:attrName>ppt_y</p:attrName>
                                        </p:attrNameLst>
                                      </p:cBhvr>
                                      <p:rCtr x="476" y="0"/>
                                    </p:animMotion>
                                  </p:childTnLst>
                                </p:cTn>
                              </p:par>
                              <p:par>
                                <p:cTn id="15" presetID="10" presetClass="entr" presetSubtype="0" fill="hold" grpId="0"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63" presetClass="path" presetSubtype="0" decel="100000" fill="hold" grpId="1" nodeType="withEffect">
                                  <p:stCondLst>
                                    <p:cond delay="500"/>
                                  </p:stCondLst>
                                  <p:childTnLst>
                                    <p:animMotion origin="layout" path="M -0.00951 -9.25926E-7 L 9.37989E-7 -9.25926E-7 " pathEditMode="relative" rAng="0" ptsTypes="AA">
                                      <p:cBhvr>
                                        <p:cTn id="19" dur="500" fill="hold"/>
                                        <p:tgtEl>
                                          <p:spTgt spid="25"/>
                                        </p:tgtEl>
                                        <p:attrNameLst>
                                          <p:attrName>ppt_x</p:attrName>
                                          <p:attrName>ppt_y</p:attrName>
                                        </p:attrNameLst>
                                      </p:cBhvr>
                                      <p:rCtr x="476" y="0"/>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 grpId="0"/>
      <p:bldP spid="3" grpId="0">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a:prstGeom prst="rect">
            <a:avLst/>
          </a:prstGeom>
        </p:spPr>
        <p:txBody>
          <a:bodyPr vert="horz"/>
          <a:lstStyle>
            <a:lvl1pPr algn="l">
              <a:defRPr sz="2800" b="1" i="0" baseline="0">
                <a:solidFill>
                  <a:srgbClr val="6E9528"/>
                </a:solidFill>
                <a:latin typeface="Arial"/>
                <a:cs typeface="Calibri (Headings)"/>
              </a:defRPr>
            </a:lvl1pPr>
          </a:lstStyle>
          <a:p>
            <a:r>
              <a:rPr lang="en-US" dirty="0"/>
              <a:t>Click to edit Master title style</a:t>
            </a:r>
          </a:p>
        </p:txBody>
      </p:sp>
      <p:sp>
        <p:nvSpPr>
          <p:cNvPr id="6" name="Rectangle 5"/>
          <p:cNvSpPr/>
          <p:nvPr userDrawn="1"/>
        </p:nvSpPr>
        <p:spPr>
          <a:xfrm>
            <a:off x="0" y="0"/>
            <a:ext cx="9144000" cy="540000"/>
          </a:xfrm>
          <a:prstGeom prst="rect">
            <a:avLst/>
          </a:prstGeom>
          <a:solidFill>
            <a:srgbClr val="6E95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2"/>
          </p:nvPr>
        </p:nvSpPr>
        <p:spPr>
          <a:xfrm>
            <a:off x="457200" y="2971800"/>
            <a:ext cx="7162800" cy="3384550"/>
          </a:xfrm>
          <a:prstGeom prst="rect">
            <a:avLst/>
          </a:prstGeom>
        </p:spPr>
        <p:txBody>
          <a:bodyPr vert="horz"/>
          <a:lstStyle>
            <a:lvl1pPr marL="0">
              <a:buFontTx/>
              <a:buNone/>
              <a:defRPr sz="1800" baseline="0">
                <a:solidFill>
                  <a:srgbClr val="676C5F"/>
                </a:solidFill>
                <a:latin typeface="Arial"/>
              </a:defRPr>
            </a:lvl1pPr>
            <a:lvl2pPr marL="0">
              <a:buFontTx/>
              <a:buNone/>
              <a:defRPr sz="1800" baseline="0">
                <a:solidFill>
                  <a:srgbClr val="676C5F"/>
                </a:solidFill>
                <a:latin typeface="Arial"/>
              </a:defRPr>
            </a:lvl2pPr>
            <a:lvl3pPr marL="0">
              <a:buFontTx/>
              <a:buNone/>
              <a:defRPr sz="1800" baseline="0">
                <a:solidFill>
                  <a:srgbClr val="676C5F"/>
                </a:solidFill>
                <a:latin typeface="Arial"/>
              </a:defRPr>
            </a:lvl3pPr>
            <a:lvl4pPr marL="0">
              <a:buFontTx/>
              <a:buNone/>
              <a:defRPr sz="1800" baseline="0">
                <a:solidFill>
                  <a:srgbClr val="676C5F"/>
                </a:solidFill>
                <a:latin typeface="Arial"/>
              </a:defRPr>
            </a:lvl4pPr>
            <a:lvl5pPr marL="0">
              <a:buFontTx/>
              <a:buNone/>
              <a:defRPr sz="1800" baseline="0">
                <a:solidFill>
                  <a:srgbClr val="676C5F"/>
                </a:solidFill>
                <a:latin typeface="Arial"/>
              </a:defRPr>
            </a:lvl5pPr>
          </a:lstStyle>
          <a:p>
            <a:pPr lvl="0"/>
            <a:r>
              <a:rPr lang="en-US" dirty="0"/>
              <a:t>Click to edit Master text styles</a:t>
            </a:r>
          </a:p>
        </p:txBody>
      </p:sp>
      <p:sp>
        <p:nvSpPr>
          <p:cNvPr id="10" name="Text Placeholder 9"/>
          <p:cNvSpPr>
            <a:spLocks noGrp="1"/>
          </p:cNvSpPr>
          <p:nvPr>
            <p:ph type="body" sz="quarter" idx="13"/>
          </p:nvPr>
        </p:nvSpPr>
        <p:spPr>
          <a:xfrm>
            <a:off x="457200" y="1989138"/>
            <a:ext cx="8229600" cy="677862"/>
          </a:xfrm>
          <a:prstGeom prst="rect">
            <a:avLst/>
          </a:prstGeom>
        </p:spPr>
        <p:txBody>
          <a:bodyPr vert="horz"/>
          <a:lstStyle>
            <a:lvl1pPr>
              <a:buFontTx/>
              <a:buNone/>
              <a:defRPr sz="2400" baseline="0">
                <a:solidFill>
                  <a:schemeClr val="bg1">
                    <a:lumMod val="65000"/>
                  </a:schemeClr>
                </a:solidFill>
                <a:latin typeface="Arial"/>
              </a:defRPr>
            </a:lvl1pPr>
            <a:lvl2pPr>
              <a:buFontTx/>
              <a:buNone/>
              <a:defRPr sz="2400" baseline="0">
                <a:solidFill>
                  <a:srgbClr val="6E9528"/>
                </a:solidFill>
                <a:latin typeface="Arial"/>
              </a:defRPr>
            </a:lvl2pPr>
            <a:lvl3pPr>
              <a:buFontTx/>
              <a:buNone/>
              <a:defRPr sz="2400" baseline="0">
                <a:solidFill>
                  <a:srgbClr val="6E9528"/>
                </a:solidFill>
                <a:latin typeface="Arial"/>
              </a:defRPr>
            </a:lvl3pPr>
            <a:lvl4pPr>
              <a:buFontTx/>
              <a:buNone/>
              <a:defRPr sz="2400" baseline="0">
                <a:solidFill>
                  <a:srgbClr val="6E9528"/>
                </a:solidFill>
                <a:latin typeface="Arial"/>
              </a:defRPr>
            </a:lvl4pPr>
            <a:lvl5pPr>
              <a:buFontTx/>
              <a:buNone/>
              <a:defRPr sz="2400" baseline="0">
                <a:solidFill>
                  <a:srgbClr val="6E9528"/>
                </a:solidFill>
                <a:latin typeface="Arial"/>
              </a:defRPr>
            </a:lvl5pPr>
          </a:lstStyle>
          <a:p>
            <a:pPr lvl="0"/>
            <a:r>
              <a:rPr lang="en-US" dirty="0"/>
              <a:t>Click to edit Master text styles</a:t>
            </a:r>
          </a:p>
        </p:txBody>
      </p:sp>
      <p:sp>
        <p:nvSpPr>
          <p:cNvPr id="9" name="Date Placeholder 3"/>
          <p:cNvSpPr>
            <a:spLocks noGrp="1"/>
          </p:cNvSpPr>
          <p:nvPr>
            <p:ph type="dt" sz="half" idx="2"/>
          </p:nvPr>
        </p:nvSpPr>
        <p:spPr>
          <a:xfrm>
            <a:off x="457200" y="6356350"/>
            <a:ext cx="5334000" cy="365125"/>
          </a:xfrm>
          <a:prstGeom prst="rect">
            <a:avLst/>
          </a:prstGeom>
        </p:spPr>
        <p:txBody>
          <a:bodyPr vert="horz" lIns="91440" tIns="45720" rIns="91440" bIns="45720" rtlCol="0" anchor="ctr"/>
          <a:lstStyle>
            <a:lvl1pPr algn="l">
              <a:defRPr sz="1100">
                <a:solidFill>
                  <a:srgbClr val="676C5F"/>
                </a:solidFill>
                <a:latin typeface="Arial"/>
                <a:cs typeface="Calibri (Body)"/>
              </a:defRPr>
            </a:lvl1pPr>
          </a:lstStyle>
          <a:p>
            <a:r>
              <a:rPr lang="en-US"/>
              <a:t>The Intergovernmental Platform on Biodiversity and Ecosystem Services </a:t>
            </a:r>
            <a:endParaRPr lang="en-US" dirty="0"/>
          </a:p>
        </p:txBody>
      </p:sp>
      <p:sp>
        <p:nvSpPr>
          <p:cNvPr id="11"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r">
              <a:defRPr sz="1100" b="1" i="0">
                <a:solidFill>
                  <a:srgbClr val="676C5F"/>
                </a:solidFill>
                <a:latin typeface="Arial"/>
                <a:cs typeface="Calibri (Body)"/>
              </a:defRPr>
            </a:lvl1pPr>
          </a:lstStyle>
          <a:p>
            <a:r>
              <a:rPr lang="en-US"/>
              <a:t>www.ipbes.net</a:t>
            </a:r>
            <a:endParaRPr lang="en-US" dirty="0"/>
          </a:p>
        </p:txBody>
      </p:sp>
      <p:cxnSp>
        <p:nvCxnSpPr>
          <p:cNvPr id="12" name="Straight Connector 11"/>
          <p:cNvCxnSpPr/>
          <p:nvPr userDrawn="1"/>
        </p:nvCxnSpPr>
        <p:spPr>
          <a:xfrm>
            <a:off x="457200" y="6356350"/>
            <a:ext cx="8229600" cy="1588"/>
          </a:xfrm>
          <a:prstGeom prst="line">
            <a:avLst/>
          </a:prstGeom>
          <a:ln w="12700">
            <a:solidFill>
              <a:srgbClr val="6E9528"/>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IPBES Motif Bar LG.png"/>
          <p:cNvPicPr>
            <a:picLocks noChangeAspect="1"/>
          </p:cNvPicPr>
          <p:nvPr userDrawn="1"/>
        </p:nvPicPr>
        <p:blipFill>
          <a:blip r:embed="rId2"/>
          <a:stretch>
            <a:fillRect/>
          </a:stretch>
        </p:blipFill>
        <p:spPr>
          <a:xfrm>
            <a:off x="0" y="0"/>
            <a:ext cx="9144000" cy="540000"/>
          </a:xfrm>
          <a:prstGeom prst="rect">
            <a:avLst/>
          </a:prstGeom>
        </p:spPr>
      </p:pic>
    </p:spTree>
    <p:extLst>
      <p:ext uri="{BB962C8B-B14F-4D97-AF65-F5344CB8AC3E}">
        <p14:creationId xmlns:p14="http://schemas.microsoft.com/office/powerpoint/2010/main" val="41500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347121"/>
            <a:ext cx="7907485" cy="833006"/>
          </a:xfrm>
          <a:prstGeom prst="rect">
            <a:avLst/>
          </a:prstGeom>
        </p:spPr>
        <p:txBody>
          <a:bodyPr vert="horz" lIns="0" tIns="0" rIns="0" bIns="0" rtlCol="0" anchor="b" anchorCtr="0">
            <a:noAutofit/>
          </a:bodyPr>
          <a:lstStyle/>
          <a:p>
            <a:r>
              <a:rPr lang="en-US" dirty="0"/>
              <a:t>Click to add Title</a:t>
            </a:r>
          </a:p>
        </p:txBody>
      </p:sp>
      <p:sp>
        <p:nvSpPr>
          <p:cNvPr id="3" name="Text Placeholder 2"/>
          <p:cNvSpPr>
            <a:spLocks noGrp="1"/>
          </p:cNvSpPr>
          <p:nvPr>
            <p:ph type="body" idx="1"/>
          </p:nvPr>
        </p:nvSpPr>
        <p:spPr>
          <a:xfrm>
            <a:off x="890439" y="1292982"/>
            <a:ext cx="7907485" cy="470584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571896" y="6379254"/>
            <a:ext cx="1226029" cy="290734"/>
          </a:xfrm>
          <a:prstGeom prst="rect">
            <a:avLst/>
          </a:prstGeom>
        </p:spPr>
        <p:txBody>
          <a:bodyPr vert="horz" lIns="0" tIns="0" rIns="0" bIns="0" rtlCol="0" anchor="ctr" anchorCtr="0"/>
          <a:lstStyle>
            <a:lvl1pPr algn="r">
              <a:defRPr sz="1200">
                <a:solidFill>
                  <a:schemeClr val="tx1"/>
                </a:solidFill>
              </a:defRPr>
            </a:lvl1pPr>
          </a:lstStyle>
          <a:p>
            <a:fld id="{961FDFF3-09F3-4B48-A0F3-AE2314ADC9EB}" type="slidenum">
              <a:rPr lang="en-GB" smtClean="0"/>
              <a:pPr/>
              <a:t>‹#›</a:t>
            </a:fld>
            <a:endParaRPr lang="en-GB" dirty="0"/>
          </a:p>
        </p:txBody>
      </p:sp>
      <p:cxnSp>
        <p:nvCxnSpPr>
          <p:cNvPr id="7" name="Straight Connector 6">
            <a:extLst>
              <a:ext uri="{FF2B5EF4-FFF2-40B4-BE49-F238E27FC236}">
                <a16:creationId xmlns:a16="http://schemas.microsoft.com/office/drawing/2014/main" id="{D8C86E85-4F80-4608-891E-DF1EBE83608D}"/>
              </a:ext>
            </a:extLst>
          </p:cNvPr>
          <p:cNvCxnSpPr>
            <a:cxnSpLocks/>
          </p:cNvCxnSpPr>
          <p:nvPr userDrawn="1"/>
        </p:nvCxnSpPr>
        <p:spPr>
          <a:xfrm>
            <a:off x="339725" y="6266398"/>
            <a:ext cx="8461523" cy="0"/>
          </a:xfrm>
          <a:prstGeom prst="line">
            <a:avLst/>
          </a:prstGeom>
          <a:ln w="12700">
            <a:solidFill>
              <a:srgbClr val="CACACA"/>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5C422BD9-680C-4588-973B-D03EB9CDEBB8}"/>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233360" y="6248427"/>
            <a:ext cx="1612901" cy="472360"/>
          </a:xfrm>
          <a:prstGeom prst="rect">
            <a:avLst/>
          </a:prstGeom>
        </p:spPr>
      </p:pic>
    </p:spTree>
    <p:extLst>
      <p:ext uri="{BB962C8B-B14F-4D97-AF65-F5344CB8AC3E}">
        <p14:creationId xmlns:p14="http://schemas.microsoft.com/office/powerpoint/2010/main" val="262080369"/>
      </p:ext>
    </p:extLst>
  </p:cSld>
  <p:clrMap bg1="lt1" tx1="dk1" bg2="lt2" tx2="dk2" accent1="accent1" accent2="accent2" accent3="accent3" accent4="accent4" accent5="accent5" accent6="accent6" hlink="hlink" folHlink="folHlink"/>
  <p:sldLayoutIdLst>
    <p:sldLayoutId id="2147483680" r:id="rId1"/>
    <p:sldLayoutId id="2147483696" r:id="rId2"/>
    <p:sldLayoutId id="2147483681" r:id="rId3"/>
    <p:sldLayoutId id="2147483697" r:id="rId4"/>
    <p:sldLayoutId id="2147483685" r:id="rId5"/>
    <p:sldLayoutId id="2147483686" r:id="rId6"/>
    <p:sldLayoutId id="2147483698" r:id="rId7"/>
    <p:sldLayoutId id="2147483699" r:id="rId8"/>
    <p:sldLayoutId id="2147483705" r:id="rId9"/>
    <p:sldLayoutId id="2147483706" r:id="rId10"/>
  </p:sldLayoutIdLst>
  <p:hf hdr="0" ft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361950" indent="-1809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534988" indent="-17303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715963" indent="-173038"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563" userDrawn="1">
          <p15:clr>
            <a:srgbClr val="F26B43"/>
          </p15:clr>
        </p15:guide>
        <p15:guide id="4" pos="214" userDrawn="1">
          <p15:clr>
            <a:srgbClr val="F26B43"/>
          </p15:clr>
        </p15:guide>
        <p15:guide id="5" pos="5542" userDrawn="1">
          <p15:clr>
            <a:srgbClr val="F26B43"/>
          </p15:clr>
        </p15:guide>
        <p15:guide id="6" orient="horz" pos="4104" userDrawn="1">
          <p15:clr>
            <a:srgbClr val="F26B43"/>
          </p15:clr>
        </p15:guide>
        <p15:guide id="7" orient="horz" pos="436" userDrawn="1">
          <p15:clr>
            <a:srgbClr val="F26B43"/>
          </p15:clr>
        </p15:guide>
        <p15:guide id="8" orient="horz" pos="2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Box 8"/>
          <p:cNvSpPr txBox="1"/>
          <p:nvPr/>
        </p:nvSpPr>
        <p:spPr>
          <a:xfrm>
            <a:off x="596964" y="10974732"/>
            <a:ext cx="3797016" cy="830997"/>
          </a:xfrm>
          <a:prstGeom prst="rect">
            <a:avLst/>
          </a:prstGeom>
          <a:noFill/>
        </p:spPr>
        <p:txBody>
          <a:bodyPr wrap="square">
            <a:spAutoFit/>
          </a:bodyPr>
          <a:lstStyle/>
          <a:p>
            <a:pPr algn="ctr" fontAlgn="auto">
              <a:spcBef>
                <a:spcPts val="0"/>
              </a:spcBef>
              <a:spcAft>
                <a:spcPts val="0"/>
              </a:spcAft>
              <a:defRPr/>
            </a:pPr>
            <a:r>
              <a:rPr lang="en-GB" sz="4800" dirty="0">
                <a:latin typeface="+mj-lt"/>
              </a:rPr>
              <a:t>Helen Roy</a:t>
            </a:r>
          </a:p>
        </p:txBody>
      </p:sp>
      <p:sp>
        <p:nvSpPr>
          <p:cNvPr id="2" name="Title 1"/>
          <p:cNvSpPr>
            <a:spLocks noGrp="1"/>
          </p:cNvSpPr>
          <p:nvPr>
            <p:ph type="ctrTitle"/>
          </p:nvPr>
        </p:nvSpPr>
        <p:spPr>
          <a:xfrm>
            <a:off x="172976" y="647718"/>
            <a:ext cx="4393980" cy="1993864"/>
          </a:xfrm>
        </p:spPr>
        <p:txBody>
          <a:bodyPr/>
          <a:lstStyle/>
          <a:p>
            <a:r>
              <a:rPr lang="en-GB" sz="4000" dirty="0">
                <a:solidFill>
                  <a:srgbClr val="FFFFFF"/>
                </a:solidFill>
                <a:latin typeface="Calibri" panose="020F0502020204030204" pitchFamily="34" charset="0"/>
                <a:cs typeface="Calibri" panose="020F0502020204030204" pitchFamily="34" charset="0"/>
              </a:rPr>
              <a:t>Approaches to assessing impact of INNS</a:t>
            </a:r>
          </a:p>
        </p:txBody>
      </p:sp>
      <p:sp>
        <p:nvSpPr>
          <p:cNvPr id="8" name="TextBox 7"/>
          <p:cNvSpPr txBox="1"/>
          <p:nvPr/>
        </p:nvSpPr>
        <p:spPr>
          <a:xfrm>
            <a:off x="471458" y="14650262"/>
            <a:ext cx="3797016" cy="830997"/>
          </a:xfrm>
          <a:prstGeom prst="rect">
            <a:avLst/>
          </a:prstGeom>
          <a:noFill/>
        </p:spPr>
        <p:txBody>
          <a:bodyPr wrap="square">
            <a:spAutoFit/>
          </a:bodyPr>
          <a:lstStyle/>
          <a:p>
            <a:pPr algn="ctr" fontAlgn="auto">
              <a:spcBef>
                <a:spcPts val="0"/>
              </a:spcBef>
              <a:spcAft>
                <a:spcPts val="0"/>
              </a:spcAft>
              <a:defRPr/>
            </a:pPr>
            <a:r>
              <a:rPr lang="en-GB" sz="4800" dirty="0">
                <a:latin typeface="+mj-lt"/>
              </a:rPr>
              <a:t>Helen Roy</a:t>
            </a:r>
          </a:p>
        </p:txBody>
      </p:sp>
    </p:spTree>
    <p:extLst>
      <p:ext uri="{BB962C8B-B14F-4D97-AF65-F5344CB8AC3E}">
        <p14:creationId xmlns:p14="http://schemas.microsoft.com/office/powerpoint/2010/main" val="178812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Competition</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31452323"/>
              </p:ext>
            </p:extLst>
          </p:nvPr>
        </p:nvGraphicFramePr>
        <p:xfrm>
          <a:off x="-1" y="1628800"/>
          <a:ext cx="8927982" cy="4896544"/>
        </p:xfrm>
        <a:graphic>
          <a:graphicData uri="http://schemas.openxmlformats.org/drawingml/2006/table">
            <a:tbl>
              <a:tblPr firstRow="1" firstCol="1" bandRow="1">
                <a:tableStyleId>{5C22544A-7EE6-4342-B048-85BDC9FD1C3A}</a:tableStyleId>
              </a:tblPr>
              <a:tblGrid>
                <a:gridCol w="179513">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09555">
                  <a:extLst>
                    <a:ext uri="{9D8B030D-6E8A-4147-A177-3AD203B41FA5}">
                      <a16:colId xmlns:a16="http://schemas.microsoft.com/office/drawing/2014/main" val="20003"/>
                    </a:ext>
                  </a:extLst>
                </a:gridCol>
                <a:gridCol w="1946829">
                  <a:extLst>
                    <a:ext uri="{9D8B030D-6E8A-4147-A177-3AD203B41FA5}">
                      <a16:colId xmlns:a16="http://schemas.microsoft.com/office/drawing/2014/main" val="20004"/>
                    </a:ext>
                  </a:extLst>
                </a:gridCol>
                <a:gridCol w="1763693">
                  <a:extLst>
                    <a:ext uri="{9D8B030D-6E8A-4147-A177-3AD203B41FA5}">
                      <a16:colId xmlns:a16="http://schemas.microsoft.com/office/drawing/2014/main" val="20005"/>
                    </a:ext>
                  </a:extLst>
                </a:gridCol>
              </a:tblGrid>
              <a:tr h="4896544">
                <a:tc>
                  <a:txBody>
                    <a:bodyPr/>
                    <a:lstStyle/>
                    <a:p>
                      <a:pPr algn="just">
                        <a:spcAft>
                          <a:spcPts val="0"/>
                        </a:spcAft>
                      </a:pPr>
                      <a:endParaRPr lang="en-ZA" sz="16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replacement or local extinction of one or several native species; changes in community composition are irreversible</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local or population extinction of at least one native species, leading to changes in community composition, but changes are reversible when the alien taxon is removed</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a decline of population size of at least one native species, but no changes in community composition</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affects fitness e.g., growth, reproduction, defence, immunocompetence of native individuals without decline of their populations</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Negligible level of competition with native species; reduction of fitness of native individuals is not detectable</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8" name="TextBox 7"/>
          <p:cNvSpPr txBox="1"/>
          <p:nvPr/>
        </p:nvSpPr>
        <p:spPr>
          <a:xfrm>
            <a:off x="179512" y="1268760"/>
            <a:ext cx="1080120" cy="369332"/>
          </a:xfrm>
          <a:prstGeom prst="rect">
            <a:avLst/>
          </a:prstGeom>
          <a:noFill/>
        </p:spPr>
        <p:txBody>
          <a:bodyPr wrap="square" rtlCol="0">
            <a:spAutoFit/>
          </a:bodyPr>
          <a:lstStyle/>
          <a:p>
            <a:r>
              <a:rPr lang="en-ZA" b="1" dirty="0"/>
              <a:t>Massive</a:t>
            </a:r>
          </a:p>
        </p:txBody>
      </p:sp>
      <p:sp>
        <p:nvSpPr>
          <p:cNvPr id="9" name="TextBox 8"/>
          <p:cNvSpPr txBox="1"/>
          <p:nvPr/>
        </p:nvSpPr>
        <p:spPr>
          <a:xfrm>
            <a:off x="1835696" y="1268760"/>
            <a:ext cx="1080120" cy="369332"/>
          </a:xfrm>
          <a:prstGeom prst="rect">
            <a:avLst/>
          </a:prstGeom>
          <a:noFill/>
        </p:spPr>
        <p:txBody>
          <a:bodyPr wrap="square" rtlCol="0">
            <a:spAutoFit/>
          </a:bodyPr>
          <a:lstStyle/>
          <a:p>
            <a:r>
              <a:rPr lang="en-ZA" b="1" dirty="0"/>
              <a:t>Major</a:t>
            </a:r>
          </a:p>
        </p:txBody>
      </p:sp>
      <p:sp>
        <p:nvSpPr>
          <p:cNvPr id="10" name="TextBox 9"/>
          <p:cNvSpPr txBox="1"/>
          <p:nvPr/>
        </p:nvSpPr>
        <p:spPr>
          <a:xfrm>
            <a:off x="3707904" y="1268760"/>
            <a:ext cx="1270496" cy="369332"/>
          </a:xfrm>
          <a:prstGeom prst="rect">
            <a:avLst/>
          </a:prstGeom>
          <a:noFill/>
        </p:spPr>
        <p:txBody>
          <a:bodyPr wrap="square" rtlCol="0">
            <a:spAutoFit/>
          </a:bodyPr>
          <a:lstStyle/>
          <a:p>
            <a:r>
              <a:rPr lang="en-ZA" b="1" dirty="0"/>
              <a:t>Moderate</a:t>
            </a:r>
          </a:p>
        </p:txBody>
      </p:sp>
      <p:sp>
        <p:nvSpPr>
          <p:cNvPr id="11" name="TextBox 10"/>
          <p:cNvSpPr txBox="1"/>
          <p:nvPr/>
        </p:nvSpPr>
        <p:spPr>
          <a:xfrm>
            <a:off x="5364088" y="1268760"/>
            <a:ext cx="1152128" cy="369332"/>
          </a:xfrm>
          <a:prstGeom prst="rect">
            <a:avLst/>
          </a:prstGeom>
          <a:noFill/>
        </p:spPr>
        <p:txBody>
          <a:bodyPr wrap="square" rtlCol="0">
            <a:spAutoFit/>
          </a:bodyPr>
          <a:lstStyle/>
          <a:p>
            <a:r>
              <a:rPr lang="en-ZA" b="1" dirty="0"/>
              <a:t>Minor</a:t>
            </a:r>
          </a:p>
        </p:txBody>
      </p:sp>
      <p:sp>
        <p:nvSpPr>
          <p:cNvPr id="12" name="TextBox 11"/>
          <p:cNvSpPr txBox="1"/>
          <p:nvPr/>
        </p:nvSpPr>
        <p:spPr>
          <a:xfrm>
            <a:off x="7164288" y="1268760"/>
            <a:ext cx="1152128" cy="369332"/>
          </a:xfrm>
          <a:prstGeom prst="rect">
            <a:avLst/>
          </a:prstGeom>
          <a:noFill/>
        </p:spPr>
        <p:txBody>
          <a:bodyPr wrap="square" rtlCol="0">
            <a:spAutoFit/>
          </a:bodyPr>
          <a:lstStyle/>
          <a:p>
            <a:r>
              <a:rPr lang="en-ZA" b="1" dirty="0"/>
              <a:t>Minimal</a:t>
            </a:r>
          </a:p>
        </p:txBody>
      </p:sp>
    </p:spTree>
    <p:extLst>
      <p:ext uri="{BB962C8B-B14F-4D97-AF65-F5344CB8AC3E}">
        <p14:creationId xmlns:p14="http://schemas.microsoft.com/office/powerpoint/2010/main" val="245796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l="23443" t="8975" r="25641" b="3602"/>
          <a:stretch/>
        </p:blipFill>
        <p:spPr>
          <a:xfrm>
            <a:off x="1092200" y="1182105"/>
            <a:ext cx="3924300" cy="5053596"/>
          </a:xfrm>
          <a:prstGeom prst="rect">
            <a:avLst/>
          </a:prstGeom>
        </p:spPr>
      </p:pic>
      <p:pic>
        <p:nvPicPr>
          <p:cNvPr id="8" name="Picture 7"/>
          <p:cNvPicPr>
            <a:picLocks noChangeAspect="1"/>
          </p:cNvPicPr>
          <p:nvPr/>
        </p:nvPicPr>
        <p:blipFill>
          <a:blip r:embed="rId3"/>
          <a:stretch>
            <a:fillRect/>
          </a:stretch>
        </p:blipFill>
        <p:spPr>
          <a:xfrm>
            <a:off x="7154472" y="114300"/>
            <a:ext cx="1887927" cy="1562100"/>
          </a:xfrm>
          <a:prstGeom prst="rect">
            <a:avLst/>
          </a:prstGeom>
        </p:spPr>
      </p:pic>
      <p:sp>
        <p:nvSpPr>
          <p:cNvPr id="2" name="Title 1"/>
          <p:cNvSpPr>
            <a:spLocks noGrp="1"/>
          </p:cNvSpPr>
          <p:nvPr>
            <p:ph type="title"/>
          </p:nvPr>
        </p:nvSpPr>
        <p:spPr/>
        <p:txBody>
          <a:bodyPr/>
          <a:lstStyle/>
          <a:p>
            <a:r>
              <a:rPr lang="en-ZA" dirty="0"/>
              <a:t>Taxa assessed</a:t>
            </a:r>
          </a:p>
        </p:txBody>
      </p:sp>
      <p:pic>
        <p:nvPicPr>
          <p:cNvPr id="9" name="Picture 8"/>
          <p:cNvPicPr>
            <a:picLocks noChangeAspect="1"/>
          </p:cNvPicPr>
          <p:nvPr/>
        </p:nvPicPr>
        <p:blipFill rotWithShape="1">
          <a:blip r:embed="rId4"/>
          <a:srcRect b="68889"/>
          <a:stretch/>
        </p:blipFill>
        <p:spPr>
          <a:xfrm>
            <a:off x="6179763" y="5518404"/>
            <a:ext cx="2862637" cy="831596"/>
          </a:xfrm>
          <a:prstGeom prst="rect">
            <a:avLst/>
          </a:prstGeom>
        </p:spPr>
      </p:pic>
      <p:pic>
        <p:nvPicPr>
          <p:cNvPr id="7" name="Content Placeholder 6"/>
          <p:cNvPicPr>
            <a:picLocks noGrp="1" noChangeAspect="1"/>
          </p:cNvPicPr>
          <p:nvPr>
            <p:ph idx="1"/>
          </p:nvPr>
        </p:nvPicPr>
        <p:blipFill rotWithShape="1">
          <a:blip r:embed="rId5"/>
          <a:srcRect r="-4071" b="25008"/>
          <a:stretch/>
        </p:blipFill>
        <p:spPr>
          <a:xfrm>
            <a:off x="4676642" y="5408872"/>
            <a:ext cx="852489" cy="818759"/>
          </a:xfrm>
          <a:prstGeom prst="rect">
            <a:avLst/>
          </a:prstGeom>
        </p:spPr>
      </p:pic>
      <p:pic>
        <p:nvPicPr>
          <p:cNvPr id="11" name="Picture 10"/>
          <p:cNvPicPr>
            <a:picLocks noChangeAspect="1"/>
          </p:cNvPicPr>
          <p:nvPr/>
        </p:nvPicPr>
        <p:blipFill rotWithShape="1">
          <a:blip r:embed="rId6"/>
          <a:srcRect l="23778" r="19333" b="7143"/>
          <a:stretch/>
        </p:blipFill>
        <p:spPr>
          <a:xfrm>
            <a:off x="939800" y="5673527"/>
            <a:ext cx="1143000" cy="1044773"/>
          </a:xfrm>
          <a:prstGeom prst="rect">
            <a:avLst/>
          </a:prstGeom>
        </p:spPr>
      </p:pic>
      <p:sp>
        <p:nvSpPr>
          <p:cNvPr id="14"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17" name="Picture 16"/>
          <p:cNvPicPr>
            <a:picLocks noChangeAspect="1"/>
          </p:cNvPicPr>
          <p:nvPr/>
        </p:nvPicPr>
        <p:blipFill>
          <a:blip r:embed="rId7"/>
          <a:stretch>
            <a:fillRect/>
          </a:stretch>
        </p:blipFill>
        <p:spPr>
          <a:xfrm>
            <a:off x="5568147" y="2300492"/>
            <a:ext cx="2824163" cy="3252395"/>
          </a:xfrm>
          <a:prstGeom prst="rect">
            <a:avLst/>
          </a:prstGeom>
        </p:spPr>
      </p:pic>
    </p:spTree>
    <p:extLst>
      <p:ext uri="{BB962C8B-B14F-4D97-AF65-F5344CB8AC3E}">
        <p14:creationId xmlns:p14="http://schemas.microsoft.com/office/powerpoint/2010/main" val="2444137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ZA" dirty="0"/>
              <a:t>Amphibians</a:t>
            </a:r>
          </a:p>
        </p:txBody>
      </p:sp>
      <p:pic>
        <p:nvPicPr>
          <p:cNvPr id="5" name="Picture 4"/>
          <p:cNvPicPr/>
          <p:nvPr/>
        </p:nvPicPr>
        <p:blipFill rotWithShape="1">
          <a:blip r:embed="rId2">
            <a:extLst>
              <a:ext uri="{28A0092B-C50C-407E-A947-70E740481C1C}">
                <a14:useLocalDpi xmlns:a14="http://schemas.microsoft.com/office/drawing/2010/main" val="0"/>
              </a:ext>
            </a:extLst>
          </a:blip>
          <a:srcRect l="4797" t="9975" r="12411" b="3879"/>
          <a:stretch/>
        </p:blipFill>
        <p:spPr bwMode="auto">
          <a:xfrm>
            <a:off x="1461155" y="2168165"/>
            <a:ext cx="4920791" cy="3930978"/>
          </a:xfrm>
          <a:prstGeom prst="rect">
            <a:avLst/>
          </a:prstGeom>
          <a:noFill/>
          <a:ln>
            <a:noFill/>
          </a:ln>
        </p:spPr>
      </p:pic>
      <p:sp>
        <p:nvSpPr>
          <p:cNvPr id="6" name="TextBox 5"/>
          <p:cNvSpPr txBox="1"/>
          <p:nvPr/>
        </p:nvSpPr>
        <p:spPr>
          <a:xfrm>
            <a:off x="6400802" y="2488677"/>
            <a:ext cx="1960775" cy="369332"/>
          </a:xfrm>
          <a:prstGeom prst="rect">
            <a:avLst/>
          </a:prstGeom>
          <a:noFill/>
        </p:spPr>
        <p:txBody>
          <a:bodyPr wrap="square" rtlCol="0">
            <a:spAutoFit/>
          </a:bodyPr>
          <a:lstStyle/>
          <a:p>
            <a:r>
              <a:rPr lang="en-ZA" dirty="0"/>
              <a:t>&lt;- 3 species</a:t>
            </a:r>
          </a:p>
        </p:txBody>
      </p:sp>
      <p:sp>
        <p:nvSpPr>
          <p:cNvPr id="8" name="TextBox 7"/>
          <p:cNvSpPr txBox="1"/>
          <p:nvPr/>
        </p:nvSpPr>
        <p:spPr>
          <a:xfrm>
            <a:off x="6402375" y="3310379"/>
            <a:ext cx="1555422" cy="369332"/>
          </a:xfrm>
          <a:prstGeom prst="rect">
            <a:avLst/>
          </a:prstGeom>
          <a:noFill/>
        </p:spPr>
        <p:txBody>
          <a:bodyPr wrap="square" rtlCol="0">
            <a:spAutoFit/>
          </a:bodyPr>
          <a:lstStyle/>
          <a:p>
            <a:r>
              <a:rPr lang="en-ZA" dirty="0"/>
              <a:t>&lt;- 7 species</a:t>
            </a:r>
          </a:p>
        </p:txBody>
      </p:sp>
      <p:sp>
        <p:nvSpPr>
          <p:cNvPr id="9" name="TextBox 8"/>
          <p:cNvSpPr txBox="1"/>
          <p:nvPr/>
        </p:nvSpPr>
        <p:spPr>
          <a:xfrm>
            <a:off x="6392948" y="3696879"/>
            <a:ext cx="1555422" cy="369332"/>
          </a:xfrm>
          <a:prstGeom prst="rect">
            <a:avLst/>
          </a:prstGeom>
          <a:noFill/>
        </p:spPr>
        <p:txBody>
          <a:bodyPr wrap="square" rtlCol="0">
            <a:spAutoFit/>
          </a:bodyPr>
          <a:lstStyle/>
          <a:p>
            <a:r>
              <a:rPr lang="en-ZA" dirty="0"/>
              <a:t>&lt;- 18 species</a:t>
            </a:r>
          </a:p>
        </p:txBody>
      </p:sp>
      <p:sp>
        <p:nvSpPr>
          <p:cNvPr id="10" name="TextBox 9"/>
          <p:cNvSpPr txBox="1"/>
          <p:nvPr/>
        </p:nvSpPr>
        <p:spPr>
          <a:xfrm>
            <a:off x="6411802" y="4111658"/>
            <a:ext cx="1555422" cy="369332"/>
          </a:xfrm>
          <a:prstGeom prst="rect">
            <a:avLst/>
          </a:prstGeom>
          <a:noFill/>
        </p:spPr>
        <p:txBody>
          <a:bodyPr wrap="square" rtlCol="0">
            <a:spAutoFit/>
          </a:bodyPr>
          <a:lstStyle/>
          <a:p>
            <a:r>
              <a:rPr lang="en-ZA" dirty="0"/>
              <a:t>&lt;- 3 species</a:t>
            </a:r>
          </a:p>
        </p:txBody>
      </p:sp>
      <p:sp>
        <p:nvSpPr>
          <p:cNvPr id="12" name="TextBox 11"/>
          <p:cNvSpPr txBox="1"/>
          <p:nvPr/>
        </p:nvSpPr>
        <p:spPr>
          <a:xfrm>
            <a:off x="6374093" y="4771535"/>
            <a:ext cx="1960775" cy="369332"/>
          </a:xfrm>
          <a:prstGeom prst="rect">
            <a:avLst/>
          </a:prstGeom>
          <a:noFill/>
        </p:spPr>
        <p:txBody>
          <a:bodyPr wrap="square" rtlCol="0">
            <a:spAutoFit/>
          </a:bodyPr>
          <a:lstStyle/>
          <a:p>
            <a:r>
              <a:rPr lang="en-ZA" dirty="0"/>
              <a:t>&lt;- 65 species</a:t>
            </a:r>
          </a:p>
        </p:txBody>
      </p:sp>
      <p:sp>
        <p:nvSpPr>
          <p:cNvPr id="13" name="TextBox 12"/>
          <p:cNvSpPr txBox="1"/>
          <p:nvPr/>
        </p:nvSpPr>
        <p:spPr>
          <a:xfrm>
            <a:off x="6402373" y="2895601"/>
            <a:ext cx="2242006" cy="369332"/>
          </a:xfrm>
          <a:prstGeom prst="rect">
            <a:avLst/>
          </a:prstGeom>
          <a:noFill/>
        </p:spPr>
        <p:txBody>
          <a:bodyPr wrap="square" rtlCol="0">
            <a:spAutoFit/>
          </a:bodyPr>
          <a:lstStyle/>
          <a:p>
            <a:r>
              <a:rPr lang="en-ZA" dirty="0"/>
              <a:t>&lt;- 8 species</a:t>
            </a:r>
          </a:p>
        </p:txBody>
      </p:sp>
      <p:sp>
        <p:nvSpPr>
          <p:cNvPr id="14" name="Rectangle 13"/>
          <p:cNvSpPr/>
          <p:nvPr/>
        </p:nvSpPr>
        <p:spPr>
          <a:xfrm>
            <a:off x="372097" y="1467622"/>
            <a:ext cx="3653148" cy="1200329"/>
          </a:xfrm>
          <a:prstGeom prst="rect">
            <a:avLst/>
          </a:prstGeom>
        </p:spPr>
        <p:txBody>
          <a:bodyPr wrap="square">
            <a:spAutoFit/>
          </a:bodyPr>
          <a:lstStyle/>
          <a:p>
            <a:r>
              <a:rPr lang="en-US" sz="2400" dirty="0"/>
              <a:t>242 published sources</a:t>
            </a:r>
          </a:p>
          <a:p>
            <a:r>
              <a:rPr lang="en-US" sz="2400" dirty="0"/>
              <a:t>Impact data for ~37% of species (39)</a:t>
            </a:r>
          </a:p>
        </p:txBody>
      </p:sp>
      <p:sp>
        <p:nvSpPr>
          <p:cNvPr id="15" name="TextBox 14"/>
          <p:cNvSpPr txBox="1"/>
          <p:nvPr/>
        </p:nvSpPr>
        <p:spPr>
          <a:xfrm>
            <a:off x="0" y="4999350"/>
            <a:ext cx="2329991" cy="369332"/>
          </a:xfrm>
          <a:prstGeom prst="rect">
            <a:avLst/>
          </a:prstGeom>
          <a:noFill/>
        </p:spPr>
        <p:txBody>
          <a:bodyPr wrap="square" rtlCol="0">
            <a:spAutoFit/>
          </a:bodyPr>
          <a:lstStyle/>
          <a:p>
            <a:r>
              <a:rPr lang="en-ZA" dirty="0"/>
              <a:t>7511 species -&gt;</a:t>
            </a:r>
          </a:p>
        </p:txBody>
      </p:sp>
      <p:sp>
        <p:nvSpPr>
          <p:cNvPr id="16" name="TextBox 15"/>
          <p:cNvSpPr txBox="1"/>
          <p:nvPr/>
        </p:nvSpPr>
        <p:spPr>
          <a:xfrm>
            <a:off x="859411" y="3839852"/>
            <a:ext cx="2329991" cy="369332"/>
          </a:xfrm>
          <a:prstGeom prst="rect">
            <a:avLst/>
          </a:prstGeom>
          <a:noFill/>
        </p:spPr>
        <p:txBody>
          <a:bodyPr wrap="square" rtlCol="0">
            <a:spAutoFit/>
          </a:bodyPr>
          <a:lstStyle/>
          <a:p>
            <a:r>
              <a:rPr lang="en-ZA" dirty="0"/>
              <a:t>104 species -&gt;</a:t>
            </a:r>
          </a:p>
        </p:txBody>
      </p:sp>
      <p:pic>
        <p:nvPicPr>
          <p:cNvPr id="17" name="Picture 16"/>
          <p:cNvPicPr>
            <a:picLocks noChangeAspect="1"/>
          </p:cNvPicPr>
          <p:nvPr/>
        </p:nvPicPr>
        <p:blipFill rotWithShape="1">
          <a:blip r:embed="rId3"/>
          <a:srcRect l="4602" t="7810" r="3766"/>
          <a:stretch/>
        </p:blipFill>
        <p:spPr>
          <a:xfrm>
            <a:off x="5956300" y="127000"/>
            <a:ext cx="2689263" cy="2029227"/>
          </a:xfrm>
          <a:prstGeom prst="rect">
            <a:avLst/>
          </a:prstGeom>
        </p:spPr>
      </p:pic>
      <p:sp>
        <p:nvSpPr>
          <p:cNvPr id="18" name="Textfeld 2"/>
          <p:cNvSpPr txBox="1">
            <a:spLocks noChangeArrowheads="1"/>
          </p:cNvSpPr>
          <p:nvPr/>
        </p:nvSpPr>
        <p:spPr bwMode="auto">
          <a:xfrm>
            <a:off x="4550485" y="6510338"/>
            <a:ext cx="45935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de-CH" altLang="de-DE" sz="1600" dirty="0"/>
              <a:t>Kumschick et al. (2017) Neobiota</a:t>
            </a:r>
          </a:p>
        </p:txBody>
      </p:sp>
    </p:spTree>
    <p:extLst>
      <p:ext uri="{BB962C8B-B14F-4D97-AF65-F5344CB8AC3E}">
        <p14:creationId xmlns:p14="http://schemas.microsoft.com/office/powerpoint/2010/main" val="41085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ZA" dirty="0"/>
              <a:t>Gastropods (SA)</a:t>
            </a:r>
          </a:p>
        </p:txBody>
      </p:sp>
      <p:pic>
        <p:nvPicPr>
          <p:cNvPr id="5" name="Picture 4"/>
          <p:cNvPicPr/>
          <p:nvPr/>
        </p:nvPicPr>
        <p:blipFill rotWithShape="1">
          <a:blip r:embed="rId2">
            <a:extLst>
              <a:ext uri="{28A0092B-C50C-407E-A947-70E740481C1C}">
                <a14:useLocalDpi xmlns:a14="http://schemas.microsoft.com/office/drawing/2010/main" val="0"/>
              </a:ext>
            </a:extLst>
          </a:blip>
          <a:srcRect l="4797" t="9975" r="12411" b="3879"/>
          <a:stretch/>
        </p:blipFill>
        <p:spPr bwMode="auto">
          <a:xfrm>
            <a:off x="1461155" y="2168165"/>
            <a:ext cx="4920791" cy="3930978"/>
          </a:xfrm>
          <a:prstGeom prst="rect">
            <a:avLst/>
          </a:prstGeom>
          <a:noFill/>
          <a:ln>
            <a:noFill/>
          </a:ln>
        </p:spPr>
      </p:pic>
      <p:sp>
        <p:nvSpPr>
          <p:cNvPr id="8" name="TextBox 7"/>
          <p:cNvSpPr txBox="1"/>
          <p:nvPr/>
        </p:nvSpPr>
        <p:spPr>
          <a:xfrm>
            <a:off x="6402375" y="3310379"/>
            <a:ext cx="1555422" cy="369332"/>
          </a:xfrm>
          <a:prstGeom prst="rect">
            <a:avLst/>
          </a:prstGeom>
          <a:noFill/>
        </p:spPr>
        <p:txBody>
          <a:bodyPr wrap="square" rtlCol="0">
            <a:spAutoFit/>
          </a:bodyPr>
          <a:lstStyle/>
          <a:p>
            <a:r>
              <a:rPr lang="en-ZA" dirty="0"/>
              <a:t>&lt;- 8</a:t>
            </a:r>
          </a:p>
        </p:txBody>
      </p:sp>
      <p:sp>
        <p:nvSpPr>
          <p:cNvPr id="9" name="TextBox 8"/>
          <p:cNvSpPr txBox="1"/>
          <p:nvPr/>
        </p:nvSpPr>
        <p:spPr>
          <a:xfrm>
            <a:off x="6392948" y="3696879"/>
            <a:ext cx="1555422" cy="369332"/>
          </a:xfrm>
          <a:prstGeom prst="rect">
            <a:avLst/>
          </a:prstGeom>
          <a:noFill/>
        </p:spPr>
        <p:txBody>
          <a:bodyPr wrap="square" rtlCol="0">
            <a:spAutoFit/>
          </a:bodyPr>
          <a:lstStyle/>
          <a:p>
            <a:r>
              <a:rPr lang="en-ZA" dirty="0"/>
              <a:t>&lt;- 12</a:t>
            </a:r>
          </a:p>
        </p:txBody>
      </p:sp>
      <p:sp>
        <p:nvSpPr>
          <p:cNvPr id="10" name="TextBox 9"/>
          <p:cNvSpPr txBox="1"/>
          <p:nvPr/>
        </p:nvSpPr>
        <p:spPr>
          <a:xfrm>
            <a:off x="6411802" y="4111658"/>
            <a:ext cx="1555422" cy="369332"/>
          </a:xfrm>
          <a:prstGeom prst="rect">
            <a:avLst/>
          </a:prstGeom>
          <a:noFill/>
        </p:spPr>
        <p:txBody>
          <a:bodyPr wrap="square" rtlCol="0">
            <a:spAutoFit/>
          </a:bodyPr>
          <a:lstStyle/>
          <a:p>
            <a:r>
              <a:rPr lang="en-ZA" dirty="0"/>
              <a:t>&lt;- 2</a:t>
            </a:r>
          </a:p>
        </p:txBody>
      </p:sp>
      <p:sp>
        <p:nvSpPr>
          <p:cNvPr id="11" name="TextBox 10"/>
          <p:cNvSpPr txBox="1"/>
          <p:nvPr/>
        </p:nvSpPr>
        <p:spPr>
          <a:xfrm>
            <a:off x="1331372" y="4505488"/>
            <a:ext cx="2329991" cy="369332"/>
          </a:xfrm>
          <a:prstGeom prst="rect">
            <a:avLst/>
          </a:prstGeom>
          <a:noFill/>
        </p:spPr>
        <p:txBody>
          <a:bodyPr wrap="square" rtlCol="0">
            <a:spAutoFit/>
          </a:bodyPr>
          <a:lstStyle/>
          <a:p>
            <a:r>
              <a:rPr lang="en-ZA" dirty="0"/>
              <a:t>34 -&gt;</a:t>
            </a:r>
          </a:p>
        </p:txBody>
      </p:sp>
      <p:sp>
        <p:nvSpPr>
          <p:cNvPr id="12" name="TextBox 11"/>
          <p:cNvSpPr txBox="1"/>
          <p:nvPr/>
        </p:nvSpPr>
        <p:spPr>
          <a:xfrm>
            <a:off x="6374093" y="4771535"/>
            <a:ext cx="1960775" cy="369332"/>
          </a:xfrm>
          <a:prstGeom prst="rect">
            <a:avLst/>
          </a:prstGeom>
          <a:noFill/>
        </p:spPr>
        <p:txBody>
          <a:bodyPr wrap="square" rtlCol="0">
            <a:spAutoFit/>
          </a:bodyPr>
          <a:lstStyle/>
          <a:p>
            <a:r>
              <a:rPr lang="en-ZA" dirty="0"/>
              <a:t>&lt;- 8</a:t>
            </a:r>
          </a:p>
        </p:txBody>
      </p:sp>
      <p:sp>
        <p:nvSpPr>
          <p:cNvPr id="13" name="TextBox 12"/>
          <p:cNvSpPr txBox="1"/>
          <p:nvPr/>
        </p:nvSpPr>
        <p:spPr>
          <a:xfrm>
            <a:off x="6402373" y="2895601"/>
            <a:ext cx="2242006" cy="369332"/>
          </a:xfrm>
          <a:prstGeom prst="rect">
            <a:avLst/>
          </a:prstGeom>
          <a:noFill/>
        </p:spPr>
        <p:txBody>
          <a:bodyPr wrap="square" rtlCol="0">
            <a:spAutoFit/>
          </a:bodyPr>
          <a:lstStyle/>
          <a:p>
            <a:r>
              <a:rPr lang="en-ZA" dirty="0"/>
              <a:t>&lt;- 4</a:t>
            </a:r>
          </a:p>
        </p:txBody>
      </p:sp>
      <p:sp>
        <p:nvSpPr>
          <p:cNvPr id="14" name="Rectangle 13"/>
          <p:cNvSpPr/>
          <p:nvPr/>
        </p:nvSpPr>
        <p:spPr>
          <a:xfrm>
            <a:off x="372097" y="1467622"/>
            <a:ext cx="3653148" cy="830997"/>
          </a:xfrm>
          <a:prstGeom prst="rect">
            <a:avLst/>
          </a:prstGeom>
        </p:spPr>
        <p:txBody>
          <a:bodyPr wrap="square">
            <a:spAutoFit/>
          </a:bodyPr>
          <a:lstStyle/>
          <a:p>
            <a:r>
              <a:rPr lang="en-US" sz="2400" dirty="0"/>
              <a:t>34 species assessed</a:t>
            </a:r>
          </a:p>
          <a:p>
            <a:r>
              <a:rPr lang="en-US" sz="2400" dirty="0"/>
              <a:t>146 published sources</a:t>
            </a:r>
          </a:p>
        </p:txBody>
      </p:sp>
      <p:sp>
        <p:nvSpPr>
          <p:cNvPr id="16" name="TextBox 15"/>
          <p:cNvSpPr txBox="1"/>
          <p:nvPr/>
        </p:nvSpPr>
        <p:spPr>
          <a:xfrm>
            <a:off x="1910999" y="3147578"/>
            <a:ext cx="2329991" cy="369332"/>
          </a:xfrm>
          <a:prstGeom prst="rect">
            <a:avLst/>
          </a:prstGeom>
          <a:noFill/>
        </p:spPr>
        <p:txBody>
          <a:bodyPr wrap="square" rtlCol="0">
            <a:spAutoFit/>
          </a:bodyPr>
          <a:lstStyle/>
          <a:p>
            <a:r>
              <a:rPr lang="en-ZA" dirty="0"/>
              <a:t>26 -&gt;</a:t>
            </a:r>
          </a:p>
        </p:txBody>
      </p:sp>
      <p:pic>
        <p:nvPicPr>
          <p:cNvPr id="19" name="Picture 18"/>
          <p:cNvPicPr>
            <a:picLocks noChangeAspect="1"/>
          </p:cNvPicPr>
          <p:nvPr/>
        </p:nvPicPr>
        <p:blipFill rotWithShape="1">
          <a:blip r:embed="rId3"/>
          <a:srcRect t="4814" b="4444"/>
          <a:stretch/>
        </p:blipFill>
        <p:spPr>
          <a:xfrm>
            <a:off x="5994400" y="131411"/>
            <a:ext cx="3035299" cy="2065690"/>
          </a:xfrm>
          <a:prstGeom prst="rect">
            <a:avLst/>
          </a:prstGeom>
        </p:spPr>
      </p:pic>
      <p:sp>
        <p:nvSpPr>
          <p:cNvPr id="20" name="Textfeld 2"/>
          <p:cNvSpPr txBox="1">
            <a:spLocks noChangeArrowheads="1"/>
          </p:cNvSpPr>
          <p:nvPr/>
        </p:nvSpPr>
        <p:spPr bwMode="auto">
          <a:xfrm>
            <a:off x="4550485" y="6510338"/>
            <a:ext cx="45935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de-CH" altLang="de-DE" sz="1600" dirty="0"/>
              <a:t>Kesner &amp; Kumschick (2018) Ecol Evol</a:t>
            </a:r>
          </a:p>
        </p:txBody>
      </p:sp>
    </p:spTree>
    <p:extLst>
      <p:ext uri="{BB962C8B-B14F-4D97-AF65-F5344CB8AC3E}">
        <p14:creationId xmlns:p14="http://schemas.microsoft.com/office/powerpoint/2010/main" val="3716708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519134" y="1"/>
            <a:ext cx="2624866" cy="3417338"/>
          </a:xfrm>
          <a:prstGeom prst="rect">
            <a:avLst/>
          </a:prstGeom>
        </p:spPr>
      </p:pic>
      <p:sp>
        <p:nvSpPr>
          <p:cNvPr id="2" name="Title 1"/>
          <p:cNvSpPr>
            <a:spLocks noGrp="1"/>
          </p:cNvSpPr>
          <p:nvPr>
            <p:ph type="title"/>
          </p:nvPr>
        </p:nvSpPr>
        <p:spPr/>
        <p:txBody>
          <a:bodyPr/>
          <a:lstStyle/>
          <a:p>
            <a:pPr algn="l"/>
            <a:r>
              <a:rPr lang="en-ZA" dirty="0"/>
              <a:t>Bamboos</a:t>
            </a:r>
          </a:p>
        </p:txBody>
      </p:sp>
      <p:pic>
        <p:nvPicPr>
          <p:cNvPr id="5" name="Picture 4"/>
          <p:cNvPicPr/>
          <p:nvPr/>
        </p:nvPicPr>
        <p:blipFill rotWithShape="1">
          <a:blip r:embed="rId3">
            <a:extLst>
              <a:ext uri="{28A0092B-C50C-407E-A947-70E740481C1C}">
                <a14:useLocalDpi xmlns:a14="http://schemas.microsoft.com/office/drawing/2010/main" val="0"/>
              </a:ext>
            </a:extLst>
          </a:blip>
          <a:srcRect l="4797" t="9975" r="12411" b="3879"/>
          <a:stretch/>
        </p:blipFill>
        <p:spPr bwMode="auto">
          <a:xfrm>
            <a:off x="1461155" y="2168165"/>
            <a:ext cx="4920791" cy="3930978"/>
          </a:xfrm>
          <a:prstGeom prst="rect">
            <a:avLst/>
          </a:prstGeom>
          <a:noFill/>
          <a:ln>
            <a:noFill/>
          </a:ln>
        </p:spPr>
      </p:pic>
      <p:sp>
        <p:nvSpPr>
          <p:cNvPr id="8" name="TextBox 7"/>
          <p:cNvSpPr txBox="1"/>
          <p:nvPr/>
        </p:nvSpPr>
        <p:spPr>
          <a:xfrm>
            <a:off x="6402375" y="3310379"/>
            <a:ext cx="1555422" cy="369332"/>
          </a:xfrm>
          <a:prstGeom prst="rect">
            <a:avLst/>
          </a:prstGeom>
          <a:noFill/>
        </p:spPr>
        <p:txBody>
          <a:bodyPr wrap="square" rtlCol="0">
            <a:spAutoFit/>
          </a:bodyPr>
          <a:lstStyle/>
          <a:p>
            <a:r>
              <a:rPr lang="en-ZA" dirty="0"/>
              <a:t>&lt;- 8</a:t>
            </a:r>
          </a:p>
        </p:txBody>
      </p:sp>
      <p:sp>
        <p:nvSpPr>
          <p:cNvPr id="9" name="TextBox 8"/>
          <p:cNvSpPr txBox="1"/>
          <p:nvPr/>
        </p:nvSpPr>
        <p:spPr>
          <a:xfrm>
            <a:off x="6392948" y="3696879"/>
            <a:ext cx="1555422" cy="369332"/>
          </a:xfrm>
          <a:prstGeom prst="rect">
            <a:avLst/>
          </a:prstGeom>
          <a:noFill/>
        </p:spPr>
        <p:txBody>
          <a:bodyPr wrap="square" rtlCol="0">
            <a:spAutoFit/>
          </a:bodyPr>
          <a:lstStyle/>
          <a:p>
            <a:r>
              <a:rPr lang="en-ZA" dirty="0"/>
              <a:t>&lt;- 3</a:t>
            </a:r>
          </a:p>
        </p:txBody>
      </p:sp>
      <p:sp>
        <p:nvSpPr>
          <p:cNvPr id="10" name="TextBox 9"/>
          <p:cNvSpPr txBox="1"/>
          <p:nvPr/>
        </p:nvSpPr>
        <p:spPr>
          <a:xfrm>
            <a:off x="6411802" y="4111658"/>
            <a:ext cx="1555422" cy="369332"/>
          </a:xfrm>
          <a:prstGeom prst="rect">
            <a:avLst/>
          </a:prstGeom>
          <a:noFill/>
        </p:spPr>
        <p:txBody>
          <a:bodyPr wrap="square" rtlCol="0">
            <a:spAutoFit/>
          </a:bodyPr>
          <a:lstStyle/>
          <a:p>
            <a:r>
              <a:rPr lang="en-ZA" dirty="0"/>
              <a:t>&lt;- 1</a:t>
            </a:r>
          </a:p>
        </p:txBody>
      </p:sp>
      <p:sp>
        <p:nvSpPr>
          <p:cNvPr id="11" name="TextBox 10"/>
          <p:cNvSpPr txBox="1"/>
          <p:nvPr/>
        </p:nvSpPr>
        <p:spPr>
          <a:xfrm>
            <a:off x="1191522" y="4505488"/>
            <a:ext cx="2329991" cy="369332"/>
          </a:xfrm>
          <a:prstGeom prst="rect">
            <a:avLst/>
          </a:prstGeom>
          <a:noFill/>
        </p:spPr>
        <p:txBody>
          <a:bodyPr wrap="square" rtlCol="0">
            <a:spAutoFit/>
          </a:bodyPr>
          <a:lstStyle/>
          <a:p>
            <a:r>
              <a:rPr lang="en-ZA" dirty="0"/>
              <a:t>135 -&gt;</a:t>
            </a:r>
          </a:p>
        </p:txBody>
      </p:sp>
      <p:sp>
        <p:nvSpPr>
          <p:cNvPr id="12" name="TextBox 11"/>
          <p:cNvSpPr txBox="1"/>
          <p:nvPr/>
        </p:nvSpPr>
        <p:spPr>
          <a:xfrm>
            <a:off x="6374093" y="4771535"/>
            <a:ext cx="1960775" cy="369332"/>
          </a:xfrm>
          <a:prstGeom prst="rect">
            <a:avLst/>
          </a:prstGeom>
          <a:noFill/>
        </p:spPr>
        <p:txBody>
          <a:bodyPr wrap="square" rtlCol="0">
            <a:spAutoFit/>
          </a:bodyPr>
          <a:lstStyle/>
          <a:p>
            <a:r>
              <a:rPr lang="en-ZA" dirty="0"/>
              <a:t>&lt;- 115</a:t>
            </a:r>
          </a:p>
        </p:txBody>
      </p:sp>
      <p:sp>
        <p:nvSpPr>
          <p:cNvPr id="13" name="TextBox 12"/>
          <p:cNvSpPr txBox="1"/>
          <p:nvPr/>
        </p:nvSpPr>
        <p:spPr>
          <a:xfrm>
            <a:off x="6402373" y="2895601"/>
            <a:ext cx="2242006" cy="369332"/>
          </a:xfrm>
          <a:prstGeom prst="rect">
            <a:avLst/>
          </a:prstGeom>
          <a:noFill/>
        </p:spPr>
        <p:txBody>
          <a:bodyPr wrap="square" rtlCol="0">
            <a:spAutoFit/>
          </a:bodyPr>
          <a:lstStyle/>
          <a:p>
            <a:r>
              <a:rPr lang="en-ZA" dirty="0"/>
              <a:t>&lt;- 8</a:t>
            </a:r>
          </a:p>
        </p:txBody>
      </p:sp>
      <p:sp>
        <p:nvSpPr>
          <p:cNvPr id="14" name="Rectangle 13"/>
          <p:cNvSpPr/>
          <p:nvPr/>
        </p:nvSpPr>
        <p:spPr>
          <a:xfrm>
            <a:off x="372097" y="1467622"/>
            <a:ext cx="3653148" cy="1569660"/>
          </a:xfrm>
          <a:prstGeom prst="rect">
            <a:avLst/>
          </a:prstGeom>
        </p:spPr>
        <p:txBody>
          <a:bodyPr wrap="square">
            <a:spAutoFit/>
          </a:bodyPr>
          <a:lstStyle/>
          <a:p>
            <a:r>
              <a:rPr lang="en-US" sz="2400" dirty="0"/>
              <a:t>135 species assessed</a:t>
            </a:r>
          </a:p>
          <a:p>
            <a:r>
              <a:rPr lang="en-US" sz="2400" dirty="0"/>
              <a:t>66 published sources</a:t>
            </a:r>
          </a:p>
          <a:p>
            <a:r>
              <a:rPr lang="en-US" sz="2400" dirty="0"/>
              <a:t>Impact data for 20 species</a:t>
            </a:r>
          </a:p>
          <a:p>
            <a:r>
              <a:rPr lang="en-US" sz="2400" dirty="0"/>
              <a:t>Native and alien</a:t>
            </a:r>
          </a:p>
        </p:txBody>
      </p:sp>
      <p:sp>
        <p:nvSpPr>
          <p:cNvPr id="16" name="TextBox 15"/>
          <p:cNvSpPr txBox="1"/>
          <p:nvPr/>
        </p:nvSpPr>
        <p:spPr>
          <a:xfrm>
            <a:off x="1889484" y="3147579"/>
            <a:ext cx="2329991" cy="369332"/>
          </a:xfrm>
          <a:prstGeom prst="rect">
            <a:avLst/>
          </a:prstGeom>
          <a:noFill/>
        </p:spPr>
        <p:txBody>
          <a:bodyPr wrap="square" rtlCol="0">
            <a:spAutoFit/>
          </a:bodyPr>
          <a:lstStyle/>
          <a:p>
            <a:r>
              <a:rPr lang="en-ZA" dirty="0"/>
              <a:t>20 -&gt;</a:t>
            </a:r>
          </a:p>
        </p:txBody>
      </p:sp>
      <p:sp>
        <p:nvSpPr>
          <p:cNvPr id="17" name="Textfeld 2"/>
          <p:cNvSpPr txBox="1">
            <a:spLocks noChangeArrowheads="1"/>
          </p:cNvSpPr>
          <p:nvPr/>
        </p:nvSpPr>
        <p:spPr bwMode="auto">
          <a:xfrm>
            <a:off x="4044875" y="6510338"/>
            <a:ext cx="50991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de-CH" altLang="de-DE" sz="1600" dirty="0"/>
              <a:t>Canavan et al. (2019) Plants People Planet</a:t>
            </a:r>
          </a:p>
        </p:txBody>
      </p:sp>
    </p:spTree>
    <p:extLst>
      <p:ext uri="{BB962C8B-B14F-4D97-AF65-F5344CB8AC3E}">
        <p14:creationId xmlns:p14="http://schemas.microsoft.com/office/powerpoint/2010/main" val="404320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Competition</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94775191"/>
              </p:ext>
            </p:extLst>
          </p:nvPr>
        </p:nvGraphicFramePr>
        <p:xfrm>
          <a:off x="-1" y="1628800"/>
          <a:ext cx="8927982" cy="4896544"/>
        </p:xfrm>
        <a:graphic>
          <a:graphicData uri="http://schemas.openxmlformats.org/drawingml/2006/table">
            <a:tbl>
              <a:tblPr firstRow="1" firstCol="1" bandRow="1">
                <a:tableStyleId>{5C22544A-7EE6-4342-B048-85BDC9FD1C3A}</a:tableStyleId>
              </a:tblPr>
              <a:tblGrid>
                <a:gridCol w="179513">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09555">
                  <a:extLst>
                    <a:ext uri="{9D8B030D-6E8A-4147-A177-3AD203B41FA5}">
                      <a16:colId xmlns:a16="http://schemas.microsoft.com/office/drawing/2014/main" val="20003"/>
                    </a:ext>
                  </a:extLst>
                </a:gridCol>
                <a:gridCol w="1946829">
                  <a:extLst>
                    <a:ext uri="{9D8B030D-6E8A-4147-A177-3AD203B41FA5}">
                      <a16:colId xmlns:a16="http://schemas.microsoft.com/office/drawing/2014/main" val="20004"/>
                    </a:ext>
                  </a:extLst>
                </a:gridCol>
                <a:gridCol w="1763693">
                  <a:extLst>
                    <a:ext uri="{9D8B030D-6E8A-4147-A177-3AD203B41FA5}">
                      <a16:colId xmlns:a16="http://schemas.microsoft.com/office/drawing/2014/main" val="20005"/>
                    </a:ext>
                  </a:extLst>
                </a:gridCol>
              </a:tblGrid>
              <a:tr h="4896544">
                <a:tc>
                  <a:txBody>
                    <a:bodyPr/>
                    <a:lstStyle/>
                    <a:p>
                      <a:pPr algn="just">
                        <a:spcAft>
                          <a:spcPts val="0"/>
                        </a:spcAft>
                      </a:pPr>
                      <a:endParaRPr lang="en-ZA" sz="16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replacement or local extinction of one or several native species; changes in community composition are irreversible</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local or population extinction of at least one native species, leading to changes in community composition, but changes are reversible when the alien taxon is removed</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a decline of population size of at least one native species, but no changes in community composition</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affects fitness e.g., growth, reproduction, defence, immunocompetence of native individuals without decline of their populations</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Negligible level of competition with native species; reduction of fitness of native individuals is not detectable</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8" name="TextBox 7"/>
          <p:cNvSpPr txBox="1"/>
          <p:nvPr/>
        </p:nvSpPr>
        <p:spPr>
          <a:xfrm>
            <a:off x="179512" y="1268760"/>
            <a:ext cx="1080120" cy="369332"/>
          </a:xfrm>
          <a:prstGeom prst="rect">
            <a:avLst/>
          </a:prstGeom>
          <a:noFill/>
        </p:spPr>
        <p:txBody>
          <a:bodyPr wrap="square" rtlCol="0">
            <a:spAutoFit/>
          </a:bodyPr>
          <a:lstStyle/>
          <a:p>
            <a:r>
              <a:rPr lang="en-ZA" b="1" dirty="0"/>
              <a:t>Massive</a:t>
            </a:r>
          </a:p>
        </p:txBody>
      </p:sp>
      <p:sp>
        <p:nvSpPr>
          <p:cNvPr id="9" name="TextBox 8"/>
          <p:cNvSpPr txBox="1"/>
          <p:nvPr/>
        </p:nvSpPr>
        <p:spPr>
          <a:xfrm>
            <a:off x="1835696" y="1268760"/>
            <a:ext cx="1080120" cy="369332"/>
          </a:xfrm>
          <a:prstGeom prst="rect">
            <a:avLst/>
          </a:prstGeom>
          <a:noFill/>
        </p:spPr>
        <p:txBody>
          <a:bodyPr wrap="square" rtlCol="0">
            <a:spAutoFit/>
          </a:bodyPr>
          <a:lstStyle/>
          <a:p>
            <a:r>
              <a:rPr lang="en-ZA" b="1" dirty="0"/>
              <a:t>Major</a:t>
            </a:r>
          </a:p>
        </p:txBody>
      </p:sp>
      <p:sp>
        <p:nvSpPr>
          <p:cNvPr id="10" name="TextBox 9"/>
          <p:cNvSpPr txBox="1"/>
          <p:nvPr/>
        </p:nvSpPr>
        <p:spPr>
          <a:xfrm>
            <a:off x="3707904" y="1268760"/>
            <a:ext cx="1152128" cy="369332"/>
          </a:xfrm>
          <a:prstGeom prst="rect">
            <a:avLst/>
          </a:prstGeom>
          <a:noFill/>
        </p:spPr>
        <p:txBody>
          <a:bodyPr wrap="square" rtlCol="0">
            <a:spAutoFit/>
          </a:bodyPr>
          <a:lstStyle/>
          <a:p>
            <a:r>
              <a:rPr lang="en-ZA" b="1" dirty="0"/>
              <a:t>Moderate</a:t>
            </a:r>
          </a:p>
        </p:txBody>
      </p:sp>
      <p:sp>
        <p:nvSpPr>
          <p:cNvPr id="11" name="TextBox 10"/>
          <p:cNvSpPr txBox="1"/>
          <p:nvPr/>
        </p:nvSpPr>
        <p:spPr>
          <a:xfrm>
            <a:off x="5364088" y="1268760"/>
            <a:ext cx="1152128" cy="369332"/>
          </a:xfrm>
          <a:prstGeom prst="rect">
            <a:avLst/>
          </a:prstGeom>
          <a:noFill/>
        </p:spPr>
        <p:txBody>
          <a:bodyPr wrap="square" rtlCol="0">
            <a:spAutoFit/>
          </a:bodyPr>
          <a:lstStyle/>
          <a:p>
            <a:r>
              <a:rPr lang="en-ZA" b="1" dirty="0"/>
              <a:t>Minor</a:t>
            </a:r>
          </a:p>
        </p:txBody>
      </p:sp>
      <p:sp>
        <p:nvSpPr>
          <p:cNvPr id="12" name="TextBox 11"/>
          <p:cNvSpPr txBox="1"/>
          <p:nvPr/>
        </p:nvSpPr>
        <p:spPr>
          <a:xfrm>
            <a:off x="7164288" y="1268760"/>
            <a:ext cx="1152128" cy="369332"/>
          </a:xfrm>
          <a:prstGeom prst="rect">
            <a:avLst/>
          </a:prstGeom>
          <a:noFill/>
        </p:spPr>
        <p:txBody>
          <a:bodyPr wrap="square" rtlCol="0">
            <a:spAutoFit/>
          </a:bodyPr>
          <a:lstStyle/>
          <a:p>
            <a:r>
              <a:rPr lang="en-ZA" b="1" dirty="0"/>
              <a:t>Minimal</a:t>
            </a:r>
          </a:p>
        </p:txBody>
      </p:sp>
    </p:spTree>
    <p:extLst>
      <p:ext uri="{BB962C8B-B14F-4D97-AF65-F5344CB8AC3E}">
        <p14:creationId xmlns:p14="http://schemas.microsoft.com/office/powerpoint/2010/main" val="283224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Competition</a:t>
            </a:r>
          </a:p>
        </p:txBody>
      </p:sp>
      <p:sp>
        <p:nvSpPr>
          <p:cNvPr id="3" name="Content Placeholder 2"/>
          <p:cNvSpPr>
            <a:spLocks noGrp="1"/>
          </p:cNvSpPr>
          <p:nvPr>
            <p:ph idx="1"/>
          </p:nvPr>
        </p:nvSpPr>
        <p:spPr/>
        <p:txBody>
          <a:bodyPr/>
          <a:lstStyle/>
          <a:p>
            <a:pPr marL="0" indent="0">
              <a:buNone/>
            </a:pPr>
            <a:r>
              <a:rPr lang="en-GB" dirty="0"/>
              <a:t>The alien taxon competes with native taxa for resources (e.g. food, water, space), leading to deleterious impact on native taxa.</a:t>
            </a:r>
          </a:p>
        </p:txBody>
      </p:sp>
    </p:spTree>
    <p:extLst>
      <p:ext uri="{BB962C8B-B14F-4D97-AF65-F5344CB8AC3E}">
        <p14:creationId xmlns:p14="http://schemas.microsoft.com/office/powerpoint/2010/main" val="40868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i="1" dirty="0"/>
              <a:t>Harmonia </a:t>
            </a:r>
            <a:r>
              <a:rPr lang="en-ZA" i="1" dirty="0" err="1"/>
              <a:t>axyridis</a:t>
            </a:r>
            <a:endParaRPr lang="en-ZA" i="1" dirty="0"/>
          </a:p>
        </p:txBody>
      </p:sp>
      <p:pic>
        <p:nvPicPr>
          <p:cNvPr id="1026" name="Picture 2" descr="Image result for harmonia axyrid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5180" y="1488654"/>
            <a:ext cx="3473525" cy="23120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72589" y="1409251"/>
            <a:ext cx="3250771" cy="3083736"/>
          </a:xfrm>
          <a:prstGeom prst="rect">
            <a:avLst/>
          </a:prstGeom>
        </p:spPr>
      </p:pic>
      <p:pic>
        <p:nvPicPr>
          <p:cNvPr id="1028" name="Picture 4" descr="Image result for Brachiacantha urs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886" y="4004835"/>
            <a:ext cx="2471494" cy="2396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16536" y="5368066"/>
            <a:ext cx="2979869" cy="369332"/>
          </a:xfrm>
          <a:prstGeom prst="rect">
            <a:avLst/>
          </a:prstGeom>
          <a:noFill/>
        </p:spPr>
        <p:txBody>
          <a:bodyPr wrap="square" rtlCol="0">
            <a:spAutoFit/>
          </a:bodyPr>
          <a:lstStyle/>
          <a:p>
            <a:r>
              <a:rPr lang="en-ZA" i="1" dirty="0" err="1"/>
              <a:t>Brachiacantha</a:t>
            </a:r>
            <a:r>
              <a:rPr lang="en-ZA" i="1" dirty="0"/>
              <a:t> </a:t>
            </a:r>
            <a:r>
              <a:rPr lang="en-ZA" i="1" dirty="0" err="1"/>
              <a:t>ursina</a:t>
            </a:r>
            <a:endParaRPr lang="en-ZA" i="1" dirty="0"/>
          </a:p>
        </p:txBody>
      </p:sp>
    </p:spTree>
    <p:extLst>
      <p:ext uri="{BB962C8B-B14F-4D97-AF65-F5344CB8AC3E}">
        <p14:creationId xmlns:p14="http://schemas.microsoft.com/office/powerpoint/2010/main" val="2873852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ZA"/>
          </a:p>
        </p:txBody>
      </p:sp>
      <p:pic>
        <p:nvPicPr>
          <p:cNvPr id="4" name="Content Placeholder 3"/>
          <p:cNvPicPr>
            <a:picLocks noGrp="1" noChangeAspect="1"/>
          </p:cNvPicPr>
          <p:nvPr>
            <p:ph idx="1"/>
          </p:nvPr>
        </p:nvPicPr>
        <p:blipFill rotWithShape="1">
          <a:blip r:embed="rId2"/>
          <a:srcRect l="56667" t="28570" r="6340" b="44938"/>
          <a:stretch/>
        </p:blipFill>
        <p:spPr>
          <a:xfrm>
            <a:off x="180797" y="344245"/>
            <a:ext cx="9079844" cy="1828800"/>
          </a:xfrm>
          <a:prstGeom prst="rect">
            <a:avLst/>
          </a:prstGeom>
        </p:spPr>
      </p:pic>
      <p:sp>
        <p:nvSpPr>
          <p:cNvPr id="5" name="TextBox 4"/>
          <p:cNvSpPr txBox="1"/>
          <p:nvPr/>
        </p:nvSpPr>
        <p:spPr>
          <a:xfrm>
            <a:off x="677732" y="2840018"/>
            <a:ext cx="7455049" cy="1938992"/>
          </a:xfrm>
          <a:prstGeom prst="rect">
            <a:avLst/>
          </a:prstGeom>
          <a:noFill/>
        </p:spPr>
        <p:txBody>
          <a:bodyPr wrap="square" rtlCol="0">
            <a:spAutoFit/>
          </a:bodyPr>
          <a:lstStyle/>
          <a:p>
            <a:r>
              <a:rPr lang="en-ZA" sz="2400" dirty="0"/>
              <a:t>“</a:t>
            </a:r>
            <a:r>
              <a:rPr lang="en-ZA" sz="2400" dirty="0" err="1"/>
              <a:t>Coccinellid</a:t>
            </a:r>
            <a:r>
              <a:rPr lang="en-ZA" sz="2400" dirty="0"/>
              <a:t> species typical of early successional and arboreal habitats showed a decline in abundance after the arrival of </a:t>
            </a:r>
            <a:r>
              <a:rPr lang="en-ZA" sz="2400" i="1" dirty="0"/>
              <a:t>H. </a:t>
            </a:r>
            <a:r>
              <a:rPr lang="en-ZA" sz="2400" i="1" dirty="0" err="1"/>
              <a:t>axyridis</a:t>
            </a:r>
            <a:r>
              <a:rPr lang="en-ZA" sz="2400" i="1" dirty="0"/>
              <a:t> </a:t>
            </a:r>
            <a:r>
              <a:rPr lang="en-ZA" sz="2400" dirty="0"/>
              <a:t>(Table 1). That was true for </a:t>
            </a:r>
            <a:r>
              <a:rPr lang="en-ZA" sz="2400" i="1" dirty="0" err="1"/>
              <a:t>Brachiacantha</a:t>
            </a:r>
            <a:r>
              <a:rPr lang="en-ZA" sz="2400" i="1" dirty="0"/>
              <a:t> </a:t>
            </a:r>
            <a:r>
              <a:rPr lang="en-ZA" sz="2400" i="1" dirty="0" err="1"/>
              <a:t>ursina</a:t>
            </a:r>
            <a:r>
              <a:rPr lang="en-ZA" sz="2400" i="1" dirty="0"/>
              <a:t> </a:t>
            </a:r>
            <a:r>
              <a:rPr lang="en-ZA" sz="2400" dirty="0"/>
              <a:t>(F.) (Fig. IE) and </a:t>
            </a:r>
            <a:r>
              <a:rPr lang="en-ZA" sz="2400" i="1" dirty="0" err="1"/>
              <a:t>Cycloneda</a:t>
            </a:r>
            <a:r>
              <a:rPr lang="en-ZA" sz="2400" i="1" dirty="0"/>
              <a:t> </a:t>
            </a:r>
            <a:r>
              <a:rPr lang="en-ZA" sz="2400" i="1" dirty="0" err="1"/>
              <a:t>munda</a:t>
            </a:r>
            <a:r>
              <a:rPr lang="en-ZA" sz="2400" i="1" dirty="0"/>
              <a:t> </a:t>
            </a:r>
            <a:r>
              <a:rPr lang="en-ZA" sz="2400" dirty="0"/>
              <a:t>(Say) (Fig. 1H)”</a:t>
            </a:r>
          </a:p>
        </p:txBody>
      </p:sp>
    </p:spTree>
    <p:extLst>
      <p:ext uri="{BB962C8B-B14F-4D97-AF65-F5344CB8AC3E}">
        <p14:creationId xmlns:p14="http://schemas.microsoft.com/office/powerpoint/2010/main" val="3560458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338" y="398433"/>
            <a:ext cx="7907485" cy="833006"/>
          </a:xfrm>
        </p:spPr>
        <p:txBody>
          <a:bodyPr/>
          <a:lstStyle/>
          <a:p>
            <a:r>
              <a:rPr lang="en-ZA" dirty="0"/>
              <a:t>Competition</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90872060"/>
              </p:ext>
            </p:extLst>
          </p:nvPr>
        </p:nvGraphicFramePr>
        <p:xfrm>
          <a:off x="0" y="1847875"/>
          <a:ext cx="8927982" cy="4896544"/>
        </p:xfrm>
        <a:graphic>
          <a:graphicData uri="http://schemas.openxmlformats.org/drawingml/2006/table">
            <a:tbl>
              <a:tblPr firstRow="1" firstCol="1" bandRow="1">
                <a:tableStyleId>{5C22544A-7EE6-4342-B048-85BDC9FD1C3A}</a:tableStyleId>
              </a:tblPr>
              <a:tblGrid>
                <a:gridCol w="179513">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509555">
                  <a:extLst>
                    <a:ext uri="{9D8B030D-6E8A-4147-A177-3AD203B41FA5}">
                      <a16:colId xmlns:a16="http://schemas.microsoft.com/office/drawing/2014/main" val="20003"/>
                    </a:ext>
                  </a:extLst>
                </a:gridCol>
                <a:gridCol w="1946829">
                  <a:extLst>
                    <a:ext uri="{9D8B030D-6E8A-4147-A177-3AD203B41FA5}">
                      <a16:colId xmlns:a16="http://schemas.microsoft.com/office/drawing/2014/main" val="20004"/>
                    </a:ext>
                  </a:extLst>
                </a:gridCol>
                <a:gridCol w="1763693">
                  <a:extLst>
                    <a:ext uri="{9D8B030D-6E8A-4147-A177-3AD203B41FA5}">
                      <a16:colId xmlns:a16="http://schemas.microsoft.com/office/drawing/2014/main" val="20005"/>
                    </a:ext>
                  </a:extLst>
                </a:gridCol>
              </a:tblGrid>
              <a:tr h="4896544">
                <a:tc>
                  <a:txBody>
                    <a:bodyPr/>
                    <a:lstStyle/>
                    <a:p>
                      <a:pPr algn="just">
                        <a:spcAft>
                          <a:spcPts val="0"/>
                        </a:spcAft>
                      </a:pPr>
                      <a:endParaRPr lang="en-ZA" sz="160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replacement or local extinction of one or several native species; changes in community composition are irreversible</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local or population extinction of at least one native species, leading to changes in community composition, but changes are reversible when the alien taxon is removed</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resulting in a decline of population size of at least one native species, but no changes in community composition</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Competition affects fitness e.g., growth, reproduction, defence, </a:t>
                      </a:r>
                      <a:r>
                        <a:rPr lang="en-ZA" sz="1600" b="0" dirty="0" err="1">
                          <a:solidFill>
                            <a:schemeClr val="tx1"/>
                          </a:solidFill>
                          <a:effectLst/>
                        </a:rPr>
                        <a:t>immunocompetenceof</a:t>
                      </a:r>
                      <a:r>
                        <a:rPr lang="en-ZA" sz="1600" b="0" dirty="0">
                          <a:solidFill>
                            <a:schemeClr val="tx1"/>
                          </a:solidFill>
                          <a:effectLst/>
                        </a:rPr>
                        <a:t> native individuals without decline of their populations</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tc>
                  <a:txBody>
                    <a:bodyPr/>
                    <a:lstStyle/>
                    <a:p>
                      <a:pPr>
                        <a:spcAft>
                          <a:spcPts val="0"/>
                        </a:spcAft>
                      </a:pPr>
                      <a:r>
                        <a:rPr lang="en-ZA" sz="1600" b="0" dirty="0">
                          <a:solidFill>
                            <a:schemeClr val="tx1"/>
                          </a:solidFill>
                          <a:effectLst/>
                        </a:rPr>
                        <a:t>Negligible level of competition with native species; reduction of fitness of native individuals is not detectable</a:t>
                      </a:r>
                      <a:endParaRPr lang="en-ZA"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oFill/>
                  </a:tcPr>
                </a:tc>
                <a:extLst>
                  <a:ext uri="{0D108BD9-81ED-4DB2-BD59-A6C34878D82A}">
                    <a16:rowId xmlns:a16="http://schemas.microsoft.com/office/drawing/2014/main" val="10000"/>
                  </a:ext>
                </a:extLst>
              </a:tr>
            </a:tbl>
          </a:graphicData>
        </a:graphic>
      </p:graphicFrame>
      <p:sp>
        <p:nvSpPr>
          <p:cNvPr id="8" name="TextBox 7"/>
          <p:cNvSpPr txBox="1"/>
          <p:nvPr/>
        </p:nvSpPr>
        <p:spPr>
          <a:xfrm>
            <a:off x="179512" y="1268760"/>
            <a:ext cx="1080120" cy="369332"/>
          </a:xfrm>
          <a:prstGeom prst="rect">
            <a:avLst/>
          </a:prstGeom>
          <a:noFill/>
        </p:spPr>
        <p:txBody>
          <a:bodyPr wrap="square" rtlCol="0">
            <a:spAutoFit/>
          </a:bodyPr>
          <a:lstStyle/>
          <a:p>
            <a:r>
              <a:rPr lang="en-ZA" b="1" dirty="0"/>
              <a:t>Massive</a:t>
            </a:r>
          </a:p>
        </p:txBody>
      </p:sp>
      <p:sp>
        <p:nvSpPr>
          <p:cNvPr id="9" name="TextBox 8"/>
          <p:cNvSpPr txBox="1"/>
          <p:nvPr/>
        </p:nvSpPr>
        <p:spPr>
          <a:xfrm>
            <a:off x="1835696" y="1268760"/>
            <a:ext cx="1080120" cy="369332"/>
          </a:xfrm>
          <a:prstGeom prst="rect">
            <a:avLst/>
          </a:prstGeom>
          <a:noFill/>
        </p:spPr>
        <p:txBody>
          <a:bodyPr wrap="square" rtlCol="0">
            <a:spAutoFit/>
          </a:bodyPr>
          <a:lstStyle/>
          <a:p>
            <a:r>
              <a:rPr lang="en-ZA" b="1" dirty="0"/>
              <a:t>Major</a:t>
            </a:r>
          </a:p>
        </p:txBody>
      </p:sp>
      <p:sp>
        <p:nvSpPr>
          <p:cNvPr id="10" name="TextBox 9"/>
          <p:cNvSpPr txBox="1"/>
          <p:nvPr/>
        </p:nvSpPr>
        <p:spPr>
          <a:xfrm>
            <a:off x="3707904" y="1268760"/>
            <a:ext cx="1264146" cy="369332"/>
          </a:xfrm>
          <a:prstGeom prst="rect">
            <a:avLst/>
          </a:prstGeom>
          <a:noFill/>
        </p:spPr>
        <p:txBody>
          <a:bodyPr wrap="square" rtlCol="0">
            <a:spAutoFit/>
          </a:bodyPr>
          <a:lstStyle/>
          <a:p>
            <a:r>
              <a:rPr lang="en-ZA" b="1" dirty="0"/>
              <a:t>Moderate</a:t>
            </a:r>
          </a:p>
        </p:txBody>
      </p:sp>
      <p:sp>
        <p:nvSpPr>
          <p:cNvPr id="11" name="TextBox 10"/>
          <p:cNvSpPr txBox="1"/>
          <p:nvPr/>
        </p:nvSpPr>
        <p:spPr>
          <a:xfrm>
            <a:off x="5364088" y="1268760"/>
            <a:ext cx="1152128" cy="369332"/>
          </a:xfrm>
          <a:prstGeom prst="rect">
            <a:avLst/>
          </a:prstGeom>
          <a:noFill/>
        </p:spPr>
        <p:txBody>
          <a:bodyPr wrap="square" rtlCol="0">
            <a:spAutoFit/>
          </a:bodyPr>
          <a:lstStyle/>
          <a:p>
            <a:r>
              <a:rPr lang="en-ZA" b="1" dirty="0"/>
              <a:t>Minor</a:t>
            </a:r>
          </a:p>
        </p:txBody>
      </p:sp>
      <p:sp>
        <p:nvSpPr>
          <p:cNvPr id="12" name="TextBox 11"/>
          <p:cNvSpPr txBox="1"/>
          <p:nvPr/>
        </p:nvSpPr>
        <p:spPr>
          <a:xfrm>
            <a:off x="7164288" y="1268760"/>
            <a:ext cx="1152128" cy="369332"/>
          </a:xfrm>
          <a:prstGeom prst="rect">
            <a:avLst/>
          </a:prstGeom>
          <a:noFill/>
        </p:spPr>
        <p:txBody>
          <a:bodyPr wrap="square" rtlCol="0">
            <a:spAutoFit/>
          </a:bodyPr>
          <a:lstStyle/>
          <a:p>
            <a:r>
              <a:rPr lang="en-ZA" b="1" dirty="0"/>
              <a:t>Minimal</a:t>
            </a:r>
          </a:p>
        </p:txBody>
      </p:sp>
      <p:sp>
        <p:nvSpPr>
          <p:cNvPr id="13" name="Rechteck 2"/>
          <p:cNvSpPr/>
          <p:nvPr/>
        </p:nvSpPr>
        <p:spPr>
          <a:xfrm>
            <a:off x="3536553" y="1231439"/>
            <a:ext cx="1691665" cy="27919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48921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C9E6F-BBE4-0B92-7930-0985F8F10787}"/>
              </a:ext>
            </a:extLst>
          </p:cNvPr>
          <p:cNvSpPr>
            <a:spLocks noGrp="1"/>
          </p:cNvSpPr>
          <p:nvPr>
            <p:ph type="sldNum" sz="quarter" idx="10"/>
          </p:nvPr>
        </p:nvSpPr>
        <p:spPr/>
        <p:txBody>
          <a:bodyPr/>
          <a:lstStyle/>
          <a:p>
            <a:fld id="{961FDFF3-09F3-4B48-A0F3-AE2314ADC9EB}" type="slidenum">
              <a:rPr lang="en-GB" smtClean="0"/>
              <a:pPr/>
              <a:t>2</a:t>
            </a:fld>
            <a:endParaRPr lang="en-GB" dirty="0"/>
          </a:p>
        </p:txBody>
      </p:sp>
      <p:sp>
        <p:nvSpPr>
          <p:cNvPr id="5" name="TextBox 4">
            <a:extLst>
              <a:ext uri="{FF2B5EF4-FFF2-40B4-BE49-F238E27FC236}">
                <a16:creationId xmlns:a16="http://schemas.microsoft.com/office/drawing/2014/main" id="{2041D1F5-A6EF-CD4F-495F-31BC204E51ED}"/>
              </a:ext>
            </a:extLst>
          </p:cNvPr>
          <p:cNvSpPr txBox="1"/>
          <p:nvPr/>
        </p:nvSpPr>
        <p:spPr>
          <a:xfrm>
            <a:off x="256695" y="1771650"/>
            <a:ext cx="8541229" cy="4154984"/>
          </a:xfrm>
          <a:prstGeom prst="rect">
            <a:avLst/>
          </a:prstGeom>
          <a:noFill/>
        </p:spPr>
        <p:txBody>
          <a:bodyPr wrap="square" rtlCol="0">
            <a:spAutoFit/>
          </a:bodyPr>
          <a:lstStyle/>
          <a:p>
            <a:pPr algn="l"/>
            <a:r>
              <a:rPr lang="en-GB" sz="2400" b="0" i="0" u="none" strike="noStrike" baseline="0" dirty="0">
                <a:latin typeface="Times New Roman" panose="02020603050405020304" pitchFamily="18" charset="0"/>
              </a:rPr>
              <a:t>Tens of thousands of non-native species have established worldwide but only a small proportion become invasive </a:t>
            </a:r>
          </a:p>
          <a:p>
            <a:pPr algn="l"/>
            <a:endParaRPr lang="en-GB" sz="2400" b="0" i="0" u="none" strike="noStrike" baseline="0" dirty="0">
              <a:latin typeface="Times New Roman" panose="02020603050405020304" pitchFamily="18" charset="0"/>
            </a:endParaRPr>
          </a:p>
          <a:p>
            <a:pPr algn="l"/>
            <a:r>
              <a:rPr lang="en-GB" sz="2400" dirty="0">
                <a:latin typeface="Times New Roman" panose="02020603050405020304" pitchFamily="18" charset="0"/>
              </a:rPr>
              <a:t>M</a:t>
            </a:r>
            <a:r>
              <a:rPr lang="en-GB" sz="2400" b="0" i="0" u="none" strike="noStrike" baseline="0" dirty="0">
                <a:latin typeface="Times New Roman" panose="02020603050405020304" pitchFamily="18" charset="0"/>
              </a:rPr>
              <a:t>ajor research priority in invasion biology has been to identify the</a:t>
            </a:r>
          </a:p>
          <a:p>
            <a:pPr algn="l"/>
            <a:r>
              <a:rPr lang="en-GB" sz="2400" b="0" i="0" u="none" strike="noStrike" baseline="0" dirty="0">
                <a:latin typeface="Times New Roman" panose="02020603050405020304" pitchFamily="18" charset="0"/>
              </a:rPr>
              <a:t>proportion of non-native species that become invasive </a:t>
            </a:r>
          </a:p>
          <a:p>
            <a:pPr algn="l"/>
            <a:endParaRPr lang="en-GB" sz="2400" b="0" i="0" u="none" strike="noStrike" baseline="0" dirty="0">
              <a:latin typeface="Times New Roman" panose="02020603050405020304" pitchFamily="18" charset="0"/>
            </a:endParaRPr>
          </a:p>
          <a:p>
            <a:pPr algn="l"/>
            <a:r>
              <a:rPr lang="en-GB" sz="2400" dirty="0">
                <a:latin typeface="Times New Roman" panose="02020603050405020304" pitchFamily="18" charset="0"/>
              </a:rPr>
              <a:t>Important </a:t>
            </a:r>
            <a:r>
              <a:rPr lang="en-GB" sz="2400" b="0" i="0" u="none" strike="noStrike" baseline="0" dirty="0">
                <a:latin typeface="Times New Roman" panose="02020603050405020304" pitchFamily="18" charset="0"/>
              </a:rPr>
              <a:t>to support the prioritisation of their management and to support precautionary yet proportionate action that reduces the impacts of invasive non-native species while allowing the legitimate use of more benign species that provide economic and societal benefits</a:t>
            </a:r>
            <a:endParaRPr lang="en-GB" sz="2400" dirty="0"/>
          </a:p>
        </p:txBody>
      </p:sp>
      <p:sp>
        <p:nvSpPr>
          <p:cNvPr id="6" name="Text Placeholder 1">
            <a:extLst>
              <a:ext uri="{FF2B5EF4-FFF2-40B4-BE49-F238E27FC236}">
                <a16:creationId xmlns:a16="http://schemas.microsoft.com/office/drawing/2014/main" id="{ACCD314F-0592-C944-1BAE-28A6AA27783C}"/>
              </a:ext>
            </a:extLst>
          </p:cNvPr>
          <p:cNvSpPr txBox="1">
            <a:spLocks/>
          </p:cNvSpPr>
          <p:nvPr/>
        </p:nvSpPr>
        <p:spPr>
          <a:xfrm>
            <a:off x="0" y="191129"/>
            <a:ext cx="9509759" cy="728663"/>
          </a:xfrm>
          <a:prstGeom prst="rect">
            <a:avLst/>
          </a:prstGeom>
        </p:spPr>
        <p:txBody>
          <a:bodyPr vert="horz" lIns="0" tIns="0" rIns="0" bIns="0" rtlCol="0" anchor="ctr" anchorCtr="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3600" b="1" dirty="0">
                <a:solidFill>
                  <a:schemeClr val="tx2"/>
                </a:solidFill>
                <a:latin typeface="Calibri" panose="020F0502020204030204" pitchFamily="34" charset="0"/>
                <a:cs typeface="Calibri" panose="020F0502020204030204" pitchFamily="34" charset="0"/>
              </a:rPr>
              <a:t>Why assess impact?</a:t>
            </a:r>
          </a:p>
        </p:txBody>
      </p:sp>
    </p:spTree>
    <p:extLst>
      <p:ext uri="{BB962C8B-B14F-4D97-AF65-F5344CB8AC3E}">
        <p14:creationId xmlns:p14="http://schemas.microsoft.com/office/powerpoint/2010/main" val="312215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32DFF1-2617-C19D-3728-3D249B2FA578}"/>
              </a:ext>
            </a:extLst>
          </p:cNvPr>
          <p:cNvSpPr>
            <a:spLocks noGrp="1"/>
          </p:cNvSpPr>
          <p:nvPr>
            <p:ph type="sldNum" sz="quarter" idx="10"/>
          </p:nvPr>
        </p:nvSpPr>
        <p:spPr/>
        <p:txBody>
          <a:bodyPr/>
          <a:lstStyle/>
          <a:p>
            <a:fld id="{961FDFF3-09F3-4B48-A0F3-AE2314ADC9EB}" type="slidenum">
              <a:rPr lang="en-GB" smtClean="0"/>
              <a:pPr/>
              <a:t>20</a:t>
            </a:fld>
            <a:endParaRPr lang="en-GB" dirty="0"/>
          </a:p>
        </p:txBody>
      </p:sp>
      <p:pic>
        <p:nvPicPr>
          <p:cNvPr id="4" name="Picture 3">
            <a:extLst>
              <a:ext uri="{FF2B5EF4-FFF2-40B4-BE49-F238E27FC236}">
                <a16:creationId xmlns:a16="http://schemas.microsoft.com/office/drawing/2014/main" id="{9001651C-2C82-DB83-4D80-BDFF12684AC7}"/>
              </a:ext>
            </a:extLst>
          </p:cNvPr>
          <p:cNvPicPr>
            <a:picLocks noChangeAspect="1"/>
          </p:cNvPicPr>
          <p:nvPr/>
        </p:nvPicPr>
        <p:blipFill>
          <a:blip r:embed="rId2"/>
          <a:stretch>
            <a:fillRect/>
          </a:stretch>
        </p:blipFill>
        <p:spPr>
          <a:xfrm>
            <a:off x="247650" y="871316"/>
            <a:ext cx="8481867" cy="4917806"/>
          </a:xfrm>
          <a:prstGeom prst="rect">
            <a:avLst/>
          </a:prstGeom>
        </p:spPr>
      </p:pic>
      <p:sp>
        <p:nvSpPr>
          <p:cNvPr id="5" name="Title 1">
            <a:extLst>
              <a:ext uri="{FF2B5EF4-FFF2-40B4-BE49-F238E27FC236}">
                <a16:creationId xmlns:a16="http://schemas.microsoft.com/office/drawing/2014/main" id="{3559EA1A-18D4-AB07-CF6A-FEEBE05C430E}"/>
              </a:ext>
            </a:extLst>
          </p:cNvPr>
          <p:cNvSpPr txBox="1">
            <a:spLocks/>
          </p:cNvSpPr>
          <p:nvPr/>
        </p:nvSpPr>
        <p:spPr>
          <a:xfrm>
            <a:off x="247650" y="188012"/>
            <a:ext cx="7907485" cy="833006"/>
          </a:xfrm>
          <a:prstGeom prst="rect">
            <a:avLst/>
          </a:prstGeom>
        </p:spPr>
        <p:txBody>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en-ZA" dirty="0"/>
              <a:t>Global Invasive Species Database</a:t>
            </a:r>
          </a:p>
        </p:txBody>
      </p:sp>
      <p:pic>
        <p:nvPicPr>
          <p:cNvPr id="7" name="Picture 6">
            <a:extLst>
              <a:ext uri="{FF2B5EF4-FFF2-40B4-BE49-F238E27FC236}">
                <a16:creationId xmlns:a16="http://schemas.microsoft.com/office/drawing/2014/main" id="{765BAF63-90C9-3051-0C49-8721984CCB9F}"/>
              </a:ext>
            </a:extLst>
          </p:cNvPr>
          <p:cNvPicPr>
            <a:picLocks noChangeAspect="1"/>
          </p:cNvPicPr>
          <p:nvPr/>
        </p:nvPicPr>
        <p:blipFill>
          <a:blip r:embed="rId3"/>
          <a:stretch>
            <a:fillRect/>
          </a:stretch>
        </p:blipFill>
        <p:spPr>
          <a:xfrm>
            <a:off x="6209821" y="4396015"/>
            <a:ext cx="2724150" cy="2273973"/>
          </a:xfrm>
          <a:prstGeom prst="rect">
            <a:avLst/>
          </a:prstGeom>
        </p:spPr>
      </p:pic>
    </p:spTree>
    <p:extLst>
      <p:ext uri="{BB962C8B-B14F-4D97-AF65-F5344CB8AC3E}">
        <p14:creationId xmlns:p14="http://schemas.microsoft.com/office/powerpoint/2010/main" val="338622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C9E6F-BBE4-0B92-7930-0985F8F10787}"/>
              </a:ext>
            </a:extLst>
          </p:cNvPr>
          <p:cNvSpPr>
            <a:spLocks noGrp="1"/>
          </p:cNvSpPr>
          <p:nvPr>
            <p:ph type="sldNum" sz="quarter" idx="10"/>
          </p:nvPr>
        </p:nvSpPr>
        <p:spPr/>
        <p:txBody>
          <a:bodyPr/>
          <a:lstStyle/>
          <a:p>
            <a:fld id="{961FDFF3-09F3-4B48-A0F3-AE2314ADC9EB}" type="slidenum">
              <a:rPr lang="en-GB" smtClean="0"/>
              <a:pPr/>
              <a:t>3</a:t>
            </a:fld>
            <a:endParaRPr lang="en-GB" dirty="0"/>
          </a:p>
        </p:txBody>
      </p:sp>
      <p:sp>
        <p:nvSpPr>
          <p:cNvPr id="6" name="Text Placeholder 1">
            <a:extLst>
              <a:ext uri="{FF2B5EF4-FFF2-40B4-BE49-F238E27FC236}">
                <a16:creationId xmlns:a16="http://schemas.microsoft.com/office/drawing/2014/main" id="{ACCD314F-0592-C944-1BAE-28A6AA27783C}"/>
              </a:ext>
            </a:extLst>
          </p:cNvPr>
          <p:cNvSpPr txBox="1">
            <a:spLocks/>
          </p:cNvSpPr>
          <p:nvPr/>
        </p:nvSpPr>
        <p:spPr>
          <a:xfrm>
            <a:off x="0" y="191129"/>
            <a:ext cx="9509759" cy="728663"/>
          </a:xfrm>
          <a:prstGeom prst="rect">
            <a:avLst/>
          </a:prstGeom>
        </p:spPr>
        <p:txBody>
          <a:bodyPr vert="horz" lIns="0" tIns="0" rIns="0" bIns="0" rtlCol="0" anchor="ctr" anchorCtr="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3600" b="1" dirty="0">
                <a:solidFill>
                  <a:schemeClr val="tx2"/>
                </a:solidFill>
                <a:latin typeface="Calibri" panose="020F0502020204030204" pitchFamily="34" charset="0"/>
                <a:cs typeface="Calibri" panose="020F0502020204030204" pitchFamily="34" charset="0"/>
              </a:rPr>
              <a:t>Approaches to assess impact</a:t>
            </a:r>
          </a:p>
        </p:txBody>
      </p:sp>
      <p:pic>
        <p:nvPicPr>
          <p:cNvPr id="8" name="Picture 7">
            <a:extLst>
              <a:ext uri="{FF2B5EF4-FFF2-40B4-BE49-F238E27FC236}">
                <a16:creationId xmlns:a16="http://schemas.microsoft.com/office/drawing/2014/main" id="{D0561653-0358-E94F-381A-973E267F5638}"/>
              </a:ext>
            </a:extLst>
          </p:cNvPr>
          <p:cNvPicPr>
            <a:picLocks noChangeAspect="1"/>
          </p:cNvPicPr>
          <p:nvPr/>
        </p:nvPicPr>
        <p:blipFill>
          <a:blip r:embed="rId2"/>
          <a:stretch>
            <a:fillRect/>
          </a:stretch>
        </p:blipFill>
        <p:spPr>
          <a:xfrm>
            <a:off x="1281113" y="1000126"/>
            <a:ext cx="3290887" cy="2785130"/>
          </a:xfrm>
          <a:prstGeom prst="rect">
            <a:avLst/>
          </a:prstGeom>
        </p:spPr>
      </p:pic>
      <p:pic>
        <p:nvPicPr>
          <p:cNvPr id="10" name="Picture 9">
            <a:extLst>
              <a:ext uri="{FF2B5EF4-FFF2-40B4-BE49-F238E27FC236}">
                <a16:creationId xmlns:a16="http://schemas.microsoft.com/office/drawing/2014/main" id="{4F83855B-F7AB-EC61-3251-870BB9CF70F8}"/>
              </a:ext>
            </a:extLst>
          </p:cNvPr>
          <p:cNvPicPr>
            <a:picLocks noChangeAspect="1"/>
          </p:cNvPicPr>
          <p:nvPr/>
        </p:nvPicPr>
        <p:blipFill>
          <a:blip r:embed="rId3"/>
          <a:stretch>
            <a:fillRect/>
          </a:stretch>
        </p:blipFill>
        <p:spPr>
          <a:xfrm>
            <a:off x="190500" y="4017777"/>
            <a:ext cx="5476875" cy="2231740"/>
          </a:xfrm>
          <a:prstGeom prst="rect">
            <a:avLst/>
          </a:prstGeom>
        </p:spPr>
      </p:pic>
      <p:pic>
        <p:nvPicPr>
          <p:cNvPr id="11" name="Picture 10">
            <a:extLst>
              <a:ext uri="{FF2B5EF4-FFF2-40B4-BE49-F238E27FC236}">
                <a16:creationId xmlns:a16="http://schemas.microsoft.com/office/drawing/2014/main" id="{78F54939-1221-B725-8164-6572107BBACB}"/>
              </a:ext>
            </a:extLst>
          </p:cNvPr>
          <p:cNvPicPr>
            <a:picLocks noChangeAspect="1"/>
          </p:cNvPicPr>
          <p:nvPr/>
        </p:nvPicPr>
        <p:blipFill rotWithShape="1">
          <a:blip r:embed="rId4"/>
          <a:srcRect l="-1" t="4214" r="-1" b="1809"/>
          <a:stretch/>
        </p:blipFill>
        <p:spPr>
          <a:xfrm>
            <a:off x="5667375" y="1152313"/>
            <a:ext cx="3363381" cy="4467224"/>
          </a:xfrm>
          <a:prstGeom prst="rect">
            <a:avLst/>
          </a:prstGeom>
        </p:spPr>
      </p:pic>
    </p:spTree>
    <p:extLst>
      <p:ext uri="{BB962C8B-B14F-4D97-AF65-F5344CB8AC3E}">
        <p14:creationId xmlns:p14="http://schemas.microsoft.com/office/powerpoint/2010/main" val="1512403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C9E6F-BBE4-0B92-7930-0985F8F10787}"/>
              </a:ext>
            </a:extLst>
          </p:cNvPr>
          <p:cNvSpPr>
            <a:spLocks noGrp="1"/>
          </p:cNvSpPr>
          <p:nvPr>
            <p:ph type="sldNum" sz="quarter" idx="10"/>
          </p:nvPr>
        </p:nvSpPr>
        <p:spPr/>
        <p:txBody>
          <a:bodyPr/>
          <a:lstStyle/>
          <a:p>
            <a:fld id="{961FDFF3-09F3-4B48-A0F3-AE2314ADC9EB}" type="slidenum">
              <a:rPr lang="en-GB" smtClean="0"/>
              <a:pPr/>
              <a:t>4</a:t>
            </a:fld>
            <a:endParaRPr lang="en-GB" dirty="0"/>
          </a:p>
        </p:txBody>
      </p:sp>
      <p:sp>
        <p:nvSpPr>
          <p:cNvPr id="6" name="Text Placeholder 1">
            <a:extLst>
              <a:ext uri="{FF2B5EF4-FFF2-40B4-BE49-F238E27FC236}">
                <a16:creationId xmlns:a16="http://schemas.microsoft.com/office/drawing/2014/main" id="{ACCD314F-0592-C944-1BAE-28A6AA27783C}"/>
              </a:ext>
            </a:extLst>
          </p:cNvPr>
          <p:cNvSpPr txBox="1">
            <a:spLocks/>
          </p:cNvSpPr>
          <p:nvPr/>
        </p:nvSpPr>
        <p:spPr>
          <a:xfrm>
            <a:off x="0" y="191129"/>
            <a:ext cx="9509759" cy="728663"/>
          </a:xfrm>
          <a:prstGeom prst="rect">
            <a:avLst/>
          </a:prstGeom>
        </p:spPr>
        <p:txBody>
          <a:bodyPr vert="horz" lIns="0" tIns="0" rIns="0" bIns="0" rtlCol="0" anchor="ctr" anchorCtr="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3600" b="1" dirty="0">
                <a:solidFill>
                  <a:schemeClr val="tx2"/>
                </a:solidFill>
                <a:latin typeface="Calibri" panose="020F0502020204030204" pitchFamily="34" charset="0"/>
                <a:cs typeface="Calibri" panose="020F0502020204030204" pitchFamily="34" charset="0"/>
              </a:rPr>
              <a:t>Approaches within horizon scanning and other studies</a:t>
            </a:r>
          </a:p>
        </p:txBody>
      </p:sp>
      <p:pic>
        <p:nvPicPr>
          <p:cNvPr id="4" name="Picture 3">
            <a:extLst>
              <a:ext uri="{FF2B5EF4-FFF2-40B4-BE49-F238E27FC236}">
                <a16:creationId xmlns:a16="http://schemas.microsoft.com/office/drawing/2014/main" id="{F86E03AA-D86E-409B-FB3B-A419CC56469B}"/>
              </a:ext>
            </a:extLst>
          </p:cNvPr>
          <p:cNvPicPr>
            <a:picLocks noChangeAspect="1"/>
          </p:cNvPicPr>
          <p:nvPr/>
        </p:nvPicPr>
        <p:blipFill>
          <a:blip r:embed="rId2"/>
          <a:stretch>
            <a:fillRect/>
          </a:stretch>
        </p:blipFill>
        <p:spPr>
          <a:xfrm>
            <a:off x="1292542" y="1178423"/>
            <a:ext cx="6413184" cy="4942199"/>
          </a:xfrm>
          <a:prstGeom prst="rect">
            <a:avLst/>
          </a:prstGeom>
        </p:spPr>
      </p:pic>
    </p:spTree>
    <p:extLst>
      <p:ext uri="{BB962C8B-B14F-4D97-AF65-F5344CB8AC3E}">
        <p14:creationId xmlns:p14="http://schemas.microsoft.com/office/powerpoint/2010/main" val="170569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59C56-F089-B985-1296-2FF02F4A6801}"/>
              </a:ext>
            </a:extLst>
          </p:cNvPr>
          <p:cNvSpPr>
            <a:spLocks noGrp="1"/>
          </p:cNvSpPr>
          <p:nvPr>
            <p:ph type="sldNum" sz="quarter" idx="10"/>
          </p:nvPr>
        </p:nvSpPr>
        <p:spPr/>
        <p:txBody>
          <a:bodyPr/>
          <a:lstStyle/>
          <a:p>
            <a:fld id="{961FDFF3-09F3-4B48-A0F3-AE2314ADC9EB}" type="slidenum">
              <a:rPr lang="en-GB" smtClean="0"/>
              <a:pPr/>
              <a:t>5</a:t>
            </a:fld>
            <a:endParaRPr lang="en-GB" dirty="0"/>
          </a:p>
        </p:txBody>
      </p:sp>
      <p:pic>
        <p:nvPicPr>
          <p:cNvPr id="4" name="Picture 3">
            <a:extLst>
              <a:ext uri="{FF2B5EF4-FFF2-40B4-BE49-F238E27FC236}">
                <a16:creationId xmlns:a16="http://schemas.microsoft.com/office/drawing/2014/main" id="{DD760F83-F93C-763F-DFFD-EDE6316557B6}"/>
              </a:ext>
            </a:extLst>
          </p:cNvPr>
          <p:cNvPicPr>
            <a:picLocks noChangeAspect="1"/>
          </p:cNvPicPr>
          <p:nvPr/>
        </p:nvPicPr>
        <p:blipFill>
          <a:blip r:embed="rId2"/>
          <a:stretch>
            <a:fillRect/>
          </a:stretch>
        </p:blipFill>
        <p:spPr>
          <a:xfrm>
            <a:off x="1204912" y="685800"/>
            <a:ext cx="6734175" cy="5486400"/>
          </a:xfrm>
          <a:prstGeom prst="rect">
            <a:avLst/>
          </a:prstGeom>
        </p:spPr>
      </p:pic>
    </p:spTree>
    <p:extLst>
      <p:ext uri="{BB962C8B-B14F-4D97-AF65-F5344CB8AC3E}">
        <p14:creationId xmlns:p14="http://schemas.microsoft.com/office/powerpoint/2010/main" val="352615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4338" y="352425"/>
            <a:ext cx="8729662" cy="3114675"/>
          </a:xfrm>
        </p:spPr>
        <p:txBody>
          <a:bodyPr>
            <a:normAutofit/>
          </a:bodyPr>
          <a:lstStyle/>
          <a:p>
            <a:r>
              <a:rPr lang="en-ZA" sz="6000" dirty="0">
                <a:solidFill>
                  <a:schemeClr val="tx1">
                    <a:lumMod val="75000"/>
                  </a:schemeClr>
                </a:solidFill>
              </a:rPr>
              <a:t>EICAT</a:t>
            </a:r>
            <a:br>
              <a:rPr lang="en-ZA" sz="4000" dirty="0">
                <a:solidFill>
                  <a:schemeClr val="tx1">
                    <a:lumMod val="75000"/>
                  </a:schemeClr>
                </a:solidFill>
              </a:rPr>
            </a:br>
            <a:r>
              <a:rPr lang="en-ZA" sz="4000" dirty="0">
                <a:solidFill>
                  <a:schemeClr val="tx1">
                    <a:lumMod val="75000"/>
                  </a:schemeClr>
                </a:solidFill>
              </a:rPr>
              <a:t>Environmental Impact Classification</a:t>
            </a:r>
            <a:br>
              <a:rPr lang="en-ZA" sz="4000" dirty="0">
                <a:solidFill>
                  <a:schemeClr val="tx1">
                    <a:lumMod val="75000"/>
                  </a:schemeClr>
                </a:solidFill>
              </a:rPr>
            </a:br>
            <a:r>
              <a:rPr lang="en-ZA" sz="4000" dirty="0">
                <a:solidFill>
                  <a:schemeClr val="tx1">
                    <a:lumMod val="75000"/>
                  </a:schemeClr>
                </a:solidFill>
              </a:rPr>
              <a:t> for Alien Taxa</a:t>
            </a:r>
            <a:endParaRPr lang="en-ZA" sz="5400" dirty="0">
              <a:solidFill>
                <a:schemeClr val="tx1">
                  <a:lumMod val="75000"/>
                </a:schemeClr>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5234"/>
          <a:stretch/>
        </p:blipFill>
        <p:spPr>
          <a:xfrm>
            <a:off x="6633949" y="4396151"/>
            <a:ext cx="2098512" cy="23425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189" y="4751159"/>
            <a:ext cx="6020931" cy="1971104"/>
          </a:xfrm>
          <a:prstGeom prst="rect">
            <a:avLst/>
          </a:prstGeom>
        </p:spPr>
      </p:pic>
      <p:pic>
        <p:nvPicPr>
          <p:cNvPr id="6" name="Picture 5">
            <a:extLst>
              <a:ext uri="{FF2B5EF4-FFF2-40B4-BE49-F238E27FC236}">
                <a16:creationId xmlns:a16="http://schemas.microsoft.com/office/drawing/2014/main" id="{ECD294C8-F569-2922-5DD1-A555F6C40A75}"/>
              </a:ext>
            </a:extLst>
          </p:cNvPr>
          <p:cNvPicPr>
            <a:picLocks noChangeAspect="1"/>
          </p:cNvPicPr>
          <p:nvPr/>
        </p:nvPicPr>
        <p:blipFill>
          <a:blip r:embed="rId5"/>
          <a:stretch>
            <a:fillRect/>
          </a:stretch>
        </p:blipFill>
        <p:spPr>
          <a:xfrm>
            <a:off x="6810375" y="119289"/>
            <a:ext cx="2105024" cy="2126395"/>
          </a:xfrm>
          <a:prstGeom prst="rect">
            <a:avLst/>
          </a:prstGeom>
        </p:spPr>
      </p:pic>
    </p:spTree>
    <p:extLst>
      <p:ext uri="{BB962C8B-B14F-4D97-AF65-F5344CB8AC3E}">
        <p14:creationId xmlns:p14="http://schemas.microsoft.com/office/powerpoint/2010/main" val="1612502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What is EICAT?</a:t>
            </a:r>
          </a:p>
        </p:txBody>
      </p:sp>
      <p:sp>
        <p:nvSpPr>
          <p:cNvPr id="3" name="Content Placeholder 2"/>
          <p:cNvSpPr>
            <a:spLocks noGrp="1"/>
          </p:cNvSpPr>
          <p:nvPr>
            <p:ph idx="1"/>
          </p:nvPr>
        </p:nvSpPr>
        <p:spPr>
          <a:xfrm>
            <a:off x="547539" y="1588257"/>
            <a:ext cx="7907485" cy="4705842"/>
          </a:xfrm>
        </p:spPr>
        <p:txBody>
          <a:bodyPr>
            <a:normAutofit/>
          </a:bodyPr>
          <a:lstStyle/>
          <a:p>
            <a:pPr marL="0" indent="0" algn="ctr">
              <a:buNone/>
            </a:pPr>
            <a:r>
              <a:rPr lang="en-ZA" sz="4000" dirty="0"/>
              <a:t>A simple, objective and transparent method to classify alien taxa according to the magnitude and type of their detrimental environmental impact in recipient areas</a:t>
            </a:r>
          </a:p>
        </p:txBody>
      </p:sp>
    </p:spTree>
    <p:extLst>
      <p:ext uri="{BB962C8B-B14F-4D97-AF65-F5344CB8AC3E}">
        <p14:creationId xmlns:p14="http://schemas.microsoft.com/office/powerpoint/2010/main" val="351405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EICAT can…</a:t>
            </a:r>
          </a:p>
        </p:txBody>
      </p:sp>
      <p:sp>
        <p:nvSpPr>
          <p:cNvPr id="3" name="Content Placeholder 2"/>
          <p:cNvSpPr>
            <a:spLocks noGrp="1"/>
          </p:cNvSpPr>
          <p:nvPr>
            <p:ph idx="1"/>
          </p:nvPr>
        </p:nvSpPr>
        <p:spPr/>
        <p:txBody>
          <a:bodyPr/>
          <a:lstStyle/>
          <a:p>
            <a:pPr marL="0" indent="0">
              <a:buNone/>
            </a:pPr>
            <a:r>
              <a:rPr lang="en-ZA" sz="4000" dirty="0"/>
              <a:t>…help identify taxa with different levels of impact, </a:t>
            </a:r>
            <a:r>
              <a:rPr lang="en-GB" sz="4000" dirty="0"/>
              <a:t>and flag those with high impacts</a:t>
            </a:r>
            <a:endParaRPr lang="en-ZA" sz="4000" dirty="0"/>
          </a:p>
          <a:p>
            <a:pPr marL="0" indent="0">
              <a:buNone/>
            </a:pPr>
            <a:r>
              <a:rPr lang="en-ZA" sz="4000" dirty="0"/>
              <a:t>…facilitate comparisons of impact among regions and taxa</a:t>
            </a:r>
          </a:p>
          <a:p>
            <a:pPr marL="0" indent="0">
              <a:buNone/>
            </a:pPr>
            <a:r>
              <a:rPr lang="en-ZA" sz="4000" dirty="0"/>
              <a:t>…facilitate predictions of impacts</a:t>
            </a:r>
          </a:p>
          <a:p>
            <a:pPr marL="0" indent="0">
              <a:buNone/>
            </a:pPr>
            <a:r>
              <a:rPr lang="en-ZA" sz="4000" dirty="0"/>
              <a:t>…aid in prioritisation of management actions</a:t>
            </a:r>
          </a:p>
        </p:txBody>
      </p:sp>
    </p:spTree>
    <p:extLst>
      <p:ext uri="{BB962C8B-B14F-4D97-AF65-F5344CB8AC3E}">
        <p14:creationId xmlns:p14="http://schemas.microsoft.com/office/powerpoint/2010/main" val="2141633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249" y="1308798"/>
            <a:ext cx="8229600" cy="4525963"/>
          </a:xfrm>
        </p:spPr>
        <p:txBody>
          <a:bodyPr>
            <a:normAutofit fontScale="92500" lnSpcReduction="10000"/>
          </a:bodyPr>
          <a:lstStyle/>
          <a:p>
            <a:pPr lvl="0" eaLnBrk="1" fontAlgn="auto" hangingPunct="1">
              <a:spcAft>
                <a:spcPts val="0"/>
              </a:spcAft>
            </a:pPr>
            <a:r>
              <a:rPr lang="en-GB" sz="2700" dirty="0">
                <a:solidFill>
                  <a:prstClr val="black"/>
                </a:solidFill>
              </a:rPr>
              <a:t>Competition </a:t>
            </a:r>
          </a:p>
          <a:p>
            <a:pPr lvl="0" eaLnBrk="1" fontAlgn="auto" hangingPunct="1">
              <a:spcAft>
                <a:spcPts val="0"/>
              </a:spcAft>
            </a:pPr>
            <a:r>
              <a:rPr lang="en-GB" sz="2700" dirty="0">
                <a:solidFill>
                  <a:prstClr val="black"/>
                </a:solidFill>
              </a:rPr>
              <a:t>Predation </a:t>
            </a:r>
          </a:p>
          <a:p>
            <a:pPr lvl="0" eaLnBrk="1" fontAlgn="auto" hangingPunct="1">
              <a:spcAft>
                <a:spcPts val="0"/>
              </a:spcAft>
            </a:pPr>
            <a:r>
              <a:rPr lang="en-GB" sz="2700" dirty="0">
                <a:solidFill>
                  <a:prstClr val="black"/>
                </a:solidFill>
              </a:rPr>
              <a:t>Hybridisation </a:t>
            </a:r>
          </a:p>
          <a:p>
            <a:pPr lvl="0" eaLnBrk="1" fontAlgn="auto" hangingPunct="1">
              <a:spcAft>
                <a:spcPts val="0"/>
              </a:spcAft>
            </a:pPr>
            <a:r>
              <a:rPr lang="en-GB" sz="2700" dirty="0">
                <a:solidFill>
                  <a:prstClr val="black"/>
                </a:solidFill>
              </a:rPr>
              <a:t>Transmission of diseases</a:t>
            </a:r>
          </a:p>
          <a:p>
            <a:pPr lvl="0" eaLnBrk="1" fontAlgn="auto" hangingPunct="1">
              <a:spcAft>
                <a:spcPts val="0"/>
              </a:spcAft>
            </a:pPr>
            <a:r>
              <a:rPr lang="en-GB" sz="2700" dirty="0">
                <a:solidFill>
                  <a:prstClr val="black"/>
                </a:solidFill>
              </a:rPr>
              <a:t>Parasitism </a:t>
            </a:r>
          </a:p>
          <a:p>
            <a:pPr lvl="0" eaLnBrk="1" fontAlgn="auto" hangingPunct="1">
              <a:spcAft>
                <a:spcPts val="0"/>
              </a:spcAft>
            </a:pPr>
            <a:r>
              <a:rPr lang="en-GB" sz="2700" dirty="0">
                <a:solidFill>
                  <a:prstClr val="black"/>
                </a:solidFill>
              </a:rPr>
              <a:t>Poisoning/toxicity </a:t>
            </a:r>
          </a:p>
          <a:p>
            <a:pPr lvl="0" eaLnBrk="1" fontAlgn="auto" hangingPunct="1">
              <a:spcAft>
                <a:spcPts val="0"/>
              </a:spcAft>
            </a:pPr>
            <a:r>
              <a:rPr lang="en-GB" sz="2700" dirty="0">
                <a:solidFill>
                  <a:prstClr val="black"/>
                </a:solidFill>
              </a:rPr>
              <a:t>Bio-fouling </a:t>
            </a:r>
          </a:p>
          <a:p>
            <a:pPr lvl="0" eaLnBrk="1" fontAlgn="auto" hangingPunct="1">
              <a:spcAft>
                <a:spcPts val="0"/>
              </a:spcAft>
            </a:pPr>
            <a:r>
              <a:rPr lang="en-GB" sz="2700" dirty="0">
                <a:solidFill>
                  <a:prstClr val="black"/>
                </a:solidFill>
              </a:rPr>
              <a:t>Grazing/herbivory/browsing </a:t>
            </a:r>
          </a:p>
          <a:p>
            <a:pPr lvl="0" eaLnBrk="1" fontAlgn="auto" hangingPunct="1">
              <a:spcAft>
                <a:spcPts val="0"/>
              </a:spcAft>
            </a:pPr>
            <a:r>
              <a:rPr lang="en-GB" sz="2700" dirty="0">
                <a:solidFill>
                  <a:prstClr val="black"/>
                </a:solidFill>
              </a:rPr>
              <a:t>Chemical, physical or structural impact on ecosystem </a:t>
            </a:r>
          </a:p>
          <a:p>
            <a:pPr lvl="0" eaLnBrk="1" fontAlgn="auto" hangingPunct="1">
              <a:spcAft>
                <a:spcPts val="0"/>
              </a:spcAft>
            </a:pPr>
            <a:r>
              <a:rPr lang="en-GB" sz="2700" dirty="0">
                <a:solidFill>
                  <a:prstClr val="black"/>
                </a:solidFill>
              </a:rPr>
              <a:t>Interaction with other alien species </a:t>
            </a:r>
            <a:endParaRPr lang="de-CH" sz="2700" dirty="0">
              <a:solidFill>
                <a:prstClr val="black"/>
              </a:solidFill>
            </a:endParaRPr>
          </a:p>
          <a:p>
            <a:endParaRPr lang="en-ZA" dirty="0"/>
          </a:p>
        </p:txBody>
      </p:sp>
      <p:sp>
        <p:nvSpPr>
          <p:cNvPr id="2" name="Title 1"/>
          <p:cNvSpPr>
            <a:spLocks noGrp="1"/>
          </p:cNvSpPr>
          <p:nvPr>
            <p:ph type="title"/>
          </p:nvPr>
        </p:nvSpPr>
        <p:spPr/>
        <p:txBody>
          <a:bodyPr/>
          <a:lstStyle/>
          <a:p>
            <a:r>
              <a:rPr lang="en-ZA" dirty="0"/>
              <a:t>Impact criteria (mechanisms)</a:t>
            </a:r>
          </a:p>
        </p:txBody>
      </p:sp>
    </p:spTree>
    <p:extLst>
      <p:ext uri="{BB962C8B-B14F-4D97-AF65-F5344CB8AC3E}">
        <p14:creationId xmlns:p14="http://schemas.microsoft.com/office/powerpoint/2010/main" val="870825573"/>
      </p:ext>
    </p:extLst>
  </p:cSld>
  <p:clrMapOvr>
    <a:masterClrMapping/>
  </p:clrMapOvr>
</p:sld>
</file>

<file path=ppt/theme/theme1.xml><?xml version="1.0" encoding="utf-8"?>
<a:theme xmlns:a="http://schemas.openxmlformats.org/drawingml/2006/main" name="CEH Theme">
  <a:themeElements>
    <a:clrScheme name="CEH">
      <a:dk1>
        <a:srgbClr val="575756"/>
      </a:dk1>
      <a:lt1>
        <a:sysClr val="window" lastClr="FFFFFF"/>
      </a:lt1>
      <a:dk2>
        <a:srgbClr val="0282A4"/>
      </a:dk2>
      <a:lt2>
        <a:srgbClr val="E7E6E6"/>
      </a:lt2>
      <a:accent1>
        <a:srgbClr val="4B94A4"/>
      </a:accent1>
      <a:accent2>
        <a:srgbClr val="A1D683"/>
      </a:accent2>
      <a:accent3>
        <a:srgbClr val="148082"/>
      </a:accent3>
      <a:accent4>
        <a:srgbClr val="73A657"/>
      </a:accent4>
      <a:accent5>
        <a:srgbClr val="333333"/>
      </a:accent5>
      <a:accent6>
        <a:srgbClr val="3C7854"/>
      </a:accent6>
      <a:hlink>
        <a:srgbClr val="4B94A4"/>
      </a:hlink>
      <a:folHlink>
        <a:srgbClr val="A1D683"/>
      </a:folHlink>
    </a:clrScheme>
    <a:fontScheme name="CEH">
      <a:majorFont>
        <a:latin typeface="Cambria"/>
        <a:ea typeface=""/>
        <a:cs typeface=""/>
      </a:majorFont>
      <a:minorFont>
        <a:latin typeface="Cambr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KCEH Presentation Template_Standard -English.pptx [Read-Only]" id="{F18C7EF6-0A2A-4BF5-8261-D1F28EB2731E}" vid="{922A7D88-F0D6-449C-9BAA-6B6306FCC7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434555FC5069488214DC184E1A40D0" ma:contentTypeVersion="15" ma:contentTypeDescription="Create a new document." ma:contentTypeScope="" ma:versionID="dfa2378ec4ce62403fda8fb09c0be5a6">
  <xsd:schema xmlns:xsd="http://www.w3.org/2001/XMLSchema" xmlns:xs="http://www.w3.org/2001/XMLSchema" xmlns:p="http://schemas.microsoft.com/office/2006/metadata/properties" xmlns:ns2="ac71f5af-45bf-417d-9b0c-31c0abc7775b" xmlns:ns3="8fe787a5-7476-4b36-a333-c20c98769fb2" xmlns:ns4="610e4e47-46e6-4f2b-9ca4-abb19d7f29fa" targetNamespace="http://schemas.microsoft.com/office/2006/metadata/properties" ma:root="true" ma:fieldsID="cd7d4bfbbf70d90cb15bea8fe0015021" ns2:_="" ns3:_="" ns4:_="">
    <xsd:import namespace="ac71f5af-45bf-417d-9b0c-31c0abc7775b"/>
    <xsd:import namespace="8fe787a5-7476-4b36-a333-c20c98769fb2"/>
    <xsd:import namespace="610e4e47-46e6-4f2b-9ca4-abb19d7f29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1f5af-45bf-417d-9b0c-31c0abc77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ea2160-29c6-45a3-9bc6-8bc28cb089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e787a5-7476-4b36-a333-c20c98769f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cc71db-2776-4bf0-a4f0-7cf64b08be44}" ma:internalName="TaxCatchAll" ma:showField="CatchAllData" ma:web="610e4e47-46e6-4f2b-9ca4-abb19d7f29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0e4e47-46e6-4f2b-9ca4-abb19d7f29f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fe787a5-7476-4b36-a333-c20c98769fb2" xsi:nil="true"/>
    <lcf76f155ced4ddcb4097134ff3c332f xmlns="ac71f5af-45bf-417d-9b0c-31c0abc7775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69F47B-8BBA-42F8-9D8D-5FF7844B9059}">
  <ds:schemaRefs>
    <ds:schemaRef ds:uri="http://schemas.microsoft.com/sharepoint/v3/contenttype/forms"/>
  </ds:schemaRefs>
</ds:datastoreItem>
</file>

<file path=customXml/itemProps2.xml><?xml version="1.0" encoding="utf-8"?>
<ds:datastoreItem xmlns:ds="http://schemas.openxmlformats.org/officeDocument/2006/customXml" ds:itemID="{8906A031-5A2B-497A-A817-5AF3B10DF51A}"/>
</file>

<file path=customXml/itemProps3.xml><?xml version="1.0" encoding="utf-8"?>
<ds:datastoreItem xmlns:ds="http://schemas.openxmlformats.org/officeDocument/2006/customXml" ds:itemID="{CCF9DD98-B1EE-43A5-84C7-49A74C445CEC}">
  <ds:schemaRefs>
    <ds:schemaRef ds:uri="ac71f5af-45bf-417d-9b0c-31c0abc7775b"/>
    <ds:schemaRef ds:uri="8fe787a5-7476-4b36-a333-c20c98769fb2"/>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610e4e47-46e6-4f2b-9ca4-abb19d7f29f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2765</TotalTime>
  <Words>878</Words>
  <Application>Microsoft Office PowerPoint</Application>
  <PresentationFormat>On-screen Show (4:3)</PresentationFormat>
  <Paragraphs>121</Paragraphs>
  <Slides>20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vt:lpstr>
      <vt:lpstr>Times New Roman</vt:lpstr>
      <vt:lpstr>CEH Theme</vt:lpstr>
      <vt:lpstr>Approaches to assessing impact of INNS</vt:lpstr>
      <vt:lpstr>PowerPoint Presentation</vt:lpstr>
      <vt:lpstr>PowerPoint Presentation</vt:lpstr>
      <vt:lpstr>PowerPoint Presentation</vt:lpstr>
      <vt:lpstr>PowerPoint Presentation</vt:lpstr>
      <vt:lpstr>EICAT Environmental Impact Classification  for Alien Taxa</vt:lpstr>
      <vt:lpstr>What is EICAT?</vt:lpstr>
      <vt:lpstr>EICAT can…</vt:lpstr>
      <vt:lpstr>Impact criteria (mechanisms)</vt:lpstr>
      <vt:lpstr>Competition</vt:lpstr>
      <vt:lpstr>Taxa assessed</vt:lpstr>
      <vt:lpstr>Amphibians</vt:lpstr>
      <vt:lpstr>Gastropods (SA)</vt:lpstr>
      <vt:lpstr>Bamboos</vt:lpstr>
      <vt:lpstr>Competition</vt:lpstr>
      <vt:lpstr>Competition</vt:lpstr>
      <vt:lpstr>Harmonia axyridis</vt:lpstr>
      <vt:lpstr>PowerPoint Presentation</vt:lpstr>
      <vt:lpstr>Competition</vt:lpstr>
      <vt:lpstr>PowerPoint Presentation</vt:lpstr>
    </vt:vector>
  </TitlesOfParts>
  <Company>CEH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Presentation Title</dc:title>
  <dc:creator>Roy, Helen E.</dc:creator>
  <cp:lastModifiedBy>Helen Roy</cp:lastModifiedBy>
  <cp:revision>194</cp:revision>
  <dcterms:created xsi:type="dcterms:W3CDTF">2019-12-08T08:26:43Z</dcterms:created>
  <dcterms:modified xsi:type="dcterms:W3CDTF">2024-01-21T14:45:37Z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0x010100A2434555FC5069488214DC184E1A40D0</vt:lpwstr>
  </property>
  <property fmtid="{D5CDD505-2E9C-101B-9397-08002B2CF9AE}" pid="3" name="MediaServiceImageTags">
    <vt:lpwstr/>
  </property>
</Properties>
</file>