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01" r:id="rId4"/>
    <p:sldId id="272" r:id="rId5"/>
    <p:sldId id="270" r:id="rId6"/>
    <p:sldId id="271" r:id="rId7"/>
    <p:sldId id="279" r:id="rId8"/>
    <p:sldId id="278" r:id="rId9"/>
    <p:sldId id="298" r:id="rId10"/>
    <p:sldId id="286" r:id="rId11"/>
    <p:sldId id="302" r:id="rId12"/>
    <p:sldId id="281" r:id="rId13"/>
    <p:sldId id="296" r:id="rId14"/>
    <p:sldId id="280" r:id="rId15"/>
    <p:sldId id="299" r:id="rId16"/>
    <p:sldId id="287" r:id="rId17"/>
    <p:sldId id="303" r:id="rId18"/>
    <p:sldId id="300" r:id="rId19"/>
    <p:sldId id="283" r:id="rId20"/>
    <p:sldId id="288" r:id="rId21"/>
    <p:sldId id="289" r:id="rId22"/>
    <p:sldId id="304" r:id="rId23"/>
    <p:sldId id="297" r:id="rId24"/>
    <p:sldId id="277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6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8817-1ED6-2070-AAB3-4711E36A8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B9C7F-DC44-93F5-1DF8-93D8238D3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577B6-8AA3-91DD-7576-30521B5F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EB1E2-E6C1-EF11-A722-AFB95C7E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1BD38-E0F6-B28E-04DA-15E9415B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09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98E4-94F8-EFCC-B883-BB935F53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1F76E-A660-2365-08A8-0E942513C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1BACB-5E2D-A5C4-31AA-892FA876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B71AC-04E4-422C-421A-454FB67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3B5-D6BF-81E6-243F-2DBCE64A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28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230E13-D45C-FCD2-4B3D-E4762B578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7D5B3-008F-3064-B69F-58A4F3E7F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913FF-5719-2A52-1692-A79F3D34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6FEA4-F98D-03FA-D58D-B52A70DE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3FCE-B2B3-395B-2B13-27F41A47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8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77F7-C68E-BDC4-761E-60344ED2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81FD7-DFFB-7767-5905-00EAECDE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695C9-801B-3C0A-A141-908B59AA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0F0-2ABA-A0F7-9AC7-A7AAEAEC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30046-F157-B6B3-56B1-AA1A3C36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45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8CD7-5068-AB0B-012C-F38F2339D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055B-3AA6-4F12-D447-591600CE6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211A-C35B-30AD-0DFC-41544B97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B346D-95A0-3C8B-B89E-22C241A9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1CCBE-C2A0-0BBB-9A53-015AD719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67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EEEE-920C-E1DE-A865-11516351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774C5-2F6A-0CB6-4F3C-E0691AC93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3C3F8-C334-3EC9-4B57-216E033CE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8BFFB-DE58-C513-A2E1-C9C161638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BD726-7ADC-4701-AF96-BFED91F2C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2CDFE-0091-96E3-EEF8-7C0D9772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ED4D-6AD8-5BCD-9CFD-C92E365C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8F7AE-59B1-4425-06BE-45EBD404F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4F11B-7620-8276-BA5A-2C3E72232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DE167-ECCC-CEE2-E976-7F1CC90E8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5316E-814E-F98D-413C-35BE5DCF2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5A25A-FF54-F6E5-0811-89940A2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4623BF-C9CD-B2AA-DBF3-60E2F798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328AC-8A36-D223-3408-356E7736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D260-4AB5-6376-DF47-446F5D6B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450FB-F1AB-BE8F-F2C2-CA11CB32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84A60-AFF6-FE22-FE9C-73054AA2B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5CC5A-0ECA-A7DF-DB91-0CB02FCA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8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8F33B-A634-53B7-91D2-E179B09D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D28A3-A18F-DAA3-791D-31D7ED70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202F-5754-233A-3194-1AC2A1DD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9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6495-6A5E-B8A5-3DBD-E088342E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75E6F-8070-CAD0-FAA4-376C38940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02ADB-A61E-A2D4-89C4-4A3A7280A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A8A40-4672-1163-4C0D-041C2EE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95B12-E873-6301-BB12-6B883E8C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C6C51-A32E-4C8C-0ACC-BB1B7A1E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1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2FA9-FE57-35BF-A1D6-F95EFDBA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CB586-7A41-3DE4-B870-8A197CFF6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37C7D-9D65-B53D-755C-00658FC3C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4D4A9-5A29-3870-3355-DF071F5D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B8A2E-66FB-8B57-CEC4-FB0D2B86D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65A75-C53F-7392-8D93-2DCBF211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73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E201D-D24D-AE81-E624-FF96968A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BA41B-7F3A-B9D9-D074-D9EF1C3EB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7C836-4926-B9E3-1E82-C3EE6203B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9359-A21F-4882-9BF3-50B636A9F982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087FA-B771-2D22-023A-7A2386AE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F7F62-8FB5-B15D-C07D-B10371820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76C7-06FD-42A1-AD29-9E056A4FC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6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893F8-3196-F79C-F1BA-6FD05F2E3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983" y="14633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Emerging tools and technologies for ecology and monitoring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A910CD80-DF53-88EB-EDE1-98BD63EA2974}"/>
              </a:ext>
            </a:extLst>
          </p:cNvPr>
          <p:cNvSpPr>
            <a:spLocks noGrp="1"/>
          </p:cNvSpPr>
          <p:nvPr/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486269F-0FBD-2B1E-204C-0A3AFA943003}"/>
              </a:ext>
            </a:extLst>
          </p:cNvPr>
          <p:cNvSpPr txBox="1">
            <a:spLocks/>
          </p:cNvSpPr>
          <p:nvPr/>
        </p:nvSpPr>
        <p:spPr>
          <a:xfrm>
            <a:off x="2135355" y="4818981"/>
            <a:ext cx="8258176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Diana Bowler, UK </a:t>
            </a:r>
            <a:r>
              <a:rPr lang="de-DE" sz="2800" dirty="0" err="1"/>
              <a:t>Centre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Ecology &amp; </a:t>
            </a:r>
            <a:r>
              <a:rPr lang="de-DE" sz="2800" dirty="0" err="1"/>
              <a:t>Hydrology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0556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07C3-0742-8947-8889-311E5100F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Acoustic</a:t>
            </a:r>
            <a:r>
              <a:rPr lang="de-DE" dirty="0"/>
              <a:t> </a:t>
            </a:r>
            <a:r>
              <a:rPr lang="de-DE" dirty="0" err="1"/>
              <a:t>sensors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66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88A0-51F0-4D41-AB45-15655718E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Acoustic</a:t>
            </a:r>
            <a:r>
              <a:rPr lang="de-DE" dirty="0"/>
              <a:t> </a:t>
            </a:r>
            <a:r>
              <a:rPr lang="de-DE" dirty="0" err="1"/>
              <a:t>sensors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C81B3-FA98-1E49-830A-7F3F3D7B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650" y="1958975"/>
            <a:ext cx="4933950" cy="3813175"/>
          </a:xfrm>
        </p:spPr>
        <p:txBody>
          <a:bodyPr>
            <a:normAutofit/>
          </a:bodyPr>
          <a:lstStyle/>
          <a:p>
            <a:r>
              <a:rPr lang="de-DE" dirty="0" err="1"/>
              <a:t>Acoustic</a:t>
            </a:r>
            <a:r>
              <a:rPr lang="de-DE" dirty="0"/>
              <a:t> </a:t>
            </a:r>
            <a:r>
              <a:rPr lang="de-DE" dirty="0" err="1"/>
              <a:t>recorders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Record</a:t>
            </a:r>
            <a:r>
              <a:rPr lang="de-DE" dirty="0"/>
              <a:t> </a:t>
            </a:r>
            <a:r>
              <a:rPr lang="de-DE" dirty="0" err="1"/>
              <a:t>sounds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(mix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sounds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Large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vision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40711-8D5B-284C-AFF4-DEA981AAB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8" t="3398" r="48891" b="66706"/>
          <a:stretch/>
        </p:blipFill>
        <p:spPr>
          <a:xfrm>
            <a:off x="685800" y="1847851"/>
            <a:ext cx="3826201" cy="3676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D40E6-28D2-8B45-9E89-949307E2A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8" t="3398" r="48891" b="67017"/>
          <a:stretch/>
        </p:blipFill>
        <p:spPr>
          <a:xfrm>
            <a:off x="685800" y="1866900"/>
            <a:ext cx="4206817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60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B952-A61B-124E-AAD7-CC62B18A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485" y="396122"/>
            <a:ext cx="6864458" cy="1325563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F58E-B630-3146-BF29-C0E3D29B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368" y="4909411"/>
            <a:ext cx="6152828" cy="1356990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endParaRPr lang="de-DE" dirty="0"/>
          </a:p>
          <a:p>
            <a:r>
              <a:rPr lang="de-DE" dirty="0" err="1"/>
              <a:t>Activity</a:t>
            </a:r>
            <a:r>
              <a:rPr lang="de-DE" dirty="0"/>
              <a:t> </a:t>
            </a:r>
            <a:r>
              <a:rPr lang="de-DE" dirty="0" err="1"/>
              <a:t>patttern</a:t>
            </a:r>
            <a:r>
              <a:rPr lang="de-DE" dirty="0"/>
              <a:t> </a:t>
            </a:r>
          </a:p>
          <a:p>
            <a:r>
              <a:rPr lang="de-DE" dirty="0"/>
              <a:t>Real-time </a:t>
            </a:r>
            <a:r>
              <a:rPr lang="de-DE" dirty="0" err="1"/>
              <a:t>tracking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threats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11EF7-7541-034F-B9AF-68DE385DA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76" y="1702983"/>
            <a:ext cx="7823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8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2F57-8AA5-8340-B091-9F9D595C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Taxonomic</a:t>
            </a:r>
            <a:r>
              <a:rPr lang="de-DE" dirty="0"/>
              <a:t> </a:t>
            </a:r>
            <a:r>
              <a:rPr lang="de-DE" dirty="0" err="1"/>
              <a:t>scope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4512-8624-0746-8A73-9B98FF0FA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0" y="1730374"/>
            <a:ext cx="5238750" cy="4975225"/>
          </a:xfrm>
        </p:spPr>
        <p:txBody>
          <a:bodyPr>
            <a:normAutofit/>
          </a:bodyPr>
          <a:lstStyle/>
          <a:p>
            <a:r>
              <a:rPr lang="de-DE" dirty="0" err="1"/>
              <a:t>Bats</a:t>
            </a:r>
            <a:endParaRPr lang="de-DE" dirty="0"/>
          </a:p>
          <a:p>
            <a:r>
              <a:rPr lang="de-DE" dirty="0"/>
              <a:t>Birds</a:t>
            </a:r>
          </a:p>
          <a:p>
            <a:r>
              <a:rPr lang="de-DE" dirty="0"/>
              <a:t>Orthoptera</a:t>
            </a:r>
          </a:p>
          <a:p>
            <a:r>
              <a:rPr lang="de-DE" dirty="0" err="1"/>
              <a:t>Frogs</a:t>
            </a:r>
            <a:endParaRPr lang="de-DE" dirty="0"/>
          </a:p>
          <a:p>
            <a:r>
              <a:rPr lang="de-DE" dirty="0"/>
              <a:t>Small </a:t>
            </a:r>
            <a:r>
              <a:rPr lang="de-DE" dirty="0" err="1"/>
              <a:t>mammals</a:t>
            </a:r>
            <a:endParaRPr lang="de-DE" dirty="0"/>
          </a:p>
          <a:p>
            <a:r>
              <a:rPr lang="de-DE" dirty="0" err="1"/>
              <a:t>Freshwater</a:t>
            </a:r>
            <a:r>
              <a:rPr lang="de-DE" dirty="0"/>
              <a:t> </a:t>
            </a:r>
            <a:r>
              <a:rPr lang="de-DE" dirty="0" err="1"/>
              <a:t>insects</a:t>
            </a:r>
            <a:endParaRPr lang="de-DE" dirty="0"/>
          </a:p>
          <a:p>
            <a:r>
              <a:rPr lang="de-DE" dirty="0" err="1"/>
              <a:t>Mosquitoes</a:t>
            </a:r>
            <a:endParaRPr lang="de-DE" dirty="0"/>
          </a:p>
          <a:p>
            <a:r>
              <a:rPr lang="de-DE" dirty="0" err="1"/>
              <a:t>Hoverflies</a:t>
            </a:r>
            <a:r>
              <a:rPr lang="de-DE" dirty="0"/>
              <a:t>/</a:t>
            </a:r>
            <a:r>
              <a:rPr lang="de-DE" dirty="0" err="1"/>
              <a:t>bees</a:t>
            </a:r>
            <a:endParaRPr lang="de-DE" dirty="0"/>
          </a:p>
          <a:p>
            <a:r>
              <a:rPr lang="de-DE" dirty="0"/>
              <a:t>More!!</a:t>
            </a:r>
          </a:p>
        </p:txBody>
      </p:sp>
    </p:spTree>
    <p:extLst>
      <p:ext uri="{BB962C8B-B14F-4D97-AF65-F5344CB8AC3E}">
        <p14:creationId xmlns:p14="http://schemas.microsoft.com/office/powerpoint/2010/main" val="281651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AC1F-2A9A-FB45-B845-0F7C682D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Audio-</a:t>
            </a:r>
            <a:r>
              <a:rPr lang="de-DE" dirty="0" err="1"/>
              <a:t>moth</a:t>
            </a:r>
            <a:r>
              <a:rPr lang="de-DE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60A940-700C-5C42-8097-1A71414E4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1" y="2061273"/>
            <a:ext cx="7283415" cy="32322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5585D-C5CE-7746-A136-F96E7785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93" y="2150606"/>
            <a:ext cx="4143092" cy="31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3A92-CB9C-BC4B-B40C-45BB7788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Monitoring invasives in Puerto Rico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D4631-D842-1543-8D5B-040D11D72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9" y="1378320"/>
            <a:ext cx="5914691" cy="52304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8C28B-80E1-3B49-BAB1-D5A2929CC210}"/>
              </a:ext>
            </a:extLst>
          </p:cNvPr>
          <p:cNvSpPr txBox="1"/>
          <p:nvPr/>
        </p:nvSpPr>
        <p:spPr>
          <a:xfrm>
            <a:off x="6883400" y="1498600"/>
            <a:ext cx="485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Monitoring </a:t>
            </a:r>
            <a:r>
              <a:rPr lang="de-DE" sz="2800" dirty="0" err="1"/>
              <a:t>of</a:t>
            </a:r>
            <a:r>
              <a:rPr lang="de-DE" sz="2800" dirty="0"/>
              <a:t> invasive </a:t>
            </a:r>
            <a:r>
              <a:rPr lang="de-DE" sz="2800" dirty="0" err="1"/>
              <a:t>species</a:t>
            </a:r>
            <a:r>
              <a:rPr lang="de-DE" sz="2800" dirty="0"/>
              <a:t> </a:t>
            </a:r>
            <a:r>
              <a:rPr lang="de-DE" sz="2800" dirty="0" err="1"/>
              <a:t>including</a:t>
            </a:r>
            <a:r>
              <a:rPr lang="de-DE" sz="2800" dirty="0"/>
              <a:t>:</a:t>
            </a:r>
          </a:p>
          <a:p>
            <a:endParaRPr lang="de-DE" sz="2800" dirty="0"/>
          </a:p>
          <a:p>
            <a:r>
              <a:rPr lang="de-DE" sz="2800" dirty="0" err="1"/>
              <a:t>goat</a:t>
            </a:r>
            <a:r>
              <a:rPr lang="de-DE" sz="2800" dirty="0"/>
              <a:t>, </a:t>
            </a:r>
            <a:r>
              <a:rPr lang="de-DE" sz="2800" dirty="0" err="1"/>
              <a:t>horse</a:t>
            </a:r>
            <a:r>
              <a:rPr lang="de-DE" sz="2800" dirty="0"/>
              <a:t>, </a:t>
            </a:r>
            <a:r>
              <a:rPr lang="de-DE" sz="2800" dirty="0" err="1"/>
              <a:t>chickens</a:t>
            </a:r>
            <a:r>
              <a:rPr lang="de-DE" sz="2800" dirty="0"/>
              <a:t>, </a:t>
            </a:r>
            <a:r>
              <a:rPr lang="de-DE" sz="2800" dirty="0" err="1"/>
              <a:t>shiny</a:t>
            </a:r>
            <a:r>
              <a:rPr lang="de-DE" sz="2800" dirty="0"/>
              <a:t> </a:t>
            </a:r>
            <a:r>
              <a:rPr lang="de-DE" sz="2800" dirty="0" err="1"/>
              <a:t>cowbirds</a:t>
            </a:r>
            <a:r>
              <a:rPr lang="de-DE" sz="2800" dirty="0"/>
              <a:t>, </a:t>
            </a:r>
            <a:r>
              <a:rPr lang="de-DE" sz="2800" dirty="0" err="1"/>
              <a:t>cuban</a:t>
            </a:r>
            <a:r>
              <a:rPr lang="de-DE" sz="2800" dirty="0"/>
              <a:t> </a:t>
            </a:r>
            <a:r>
              <a:rPr lang="de-DE" sz="2800" dirty="0" err="1"/>
              <a:t>tree</a:t>
            </a:r>
            <a:r>
              <a:rPr lang="de-DE" sz="2800" dirty="0"/>
              <a:t> </a:t>
            </a:r>
            <a:r>
              <a:rPr lang="de-DE" sz="2800" dirty="0" err="1"/>
              <a:t>frog</a:t>
            </a:r>
            <a:r>
              <a:rPr lang="de-DE" sz="2800" dirty="0"/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422196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07C3-0742-8947-8889-311E5100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502" y="1695800"/>
            <a:ext cx="9144000" cy="2387600"/>
          </a:xfrm>
        </p:spPr>
        <p:txBody>
          <a:bodyPr/>
          <a:lstStyle/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85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F7EBC-38CB-8446-955C-F24ED78A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7CD1-642F-BE4C-A37D-4B67C523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8850" y="1825625"/>
            <a:ext cx="5314950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Samples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organisms</a:t>
            </a:r>
            <a:endParaRPr lang="de-DE" dirty="0"/>
          </a:p>
          <a:p>
            <a:pPr lvl="1"/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substrate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organism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found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Detect</a:t>
            </a:r>
            <a:r>
              <a:rPr lang="de-DE" dirty="0"/>
              <a:t> DNA in </a:t>
            </a:r>
            <a:r>
              <a:rPr lang="de-DE" dirty="0" err="1"/>
              <a:t>the</a:t>
            </a:r>
            <a:r>
              <a:rPr lang="de-DE" dirty="0"/>
              <a:t> sample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idenfity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that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Identifcation</a:t>
            </a:r>
            <a:r>
              <a:rPr lang="de-DE" dirty="0"/>
              <a:t> </a:t>
            </a:r>
            <a:r>
              <a:rPr lang="de-DE" dirty="0" err="1"/>
              <a:t>rates</a:t>
            </a:r>
            <a:r>
              <a:rPr lang="de-DE" dirty="0"/>
              <a:t> </a:t>
            </a:r>
            <a:r>
              <a:rPr lang="de-DE" dirty="0" err="1"/>
              <a:t>vary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taxa</a:t>
            </a:r>
            <a:r>
              <a:rPr lang="de-DE" dirty="0"/>
              <a:t>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libraries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developing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0F744-697B-0140-9300-ABC226D8B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35" t="3398" b="59992"/>
          <a:stretch/>
        </p:blipFill>
        <p:spPr>
          <a:xfrm>
            <a:off x="520644" y="1650603"/>
            <a:ext cx="3634034" cy="4219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9E812C-D55E-5A4D-8E75-352F892FF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35" t="39783"/>
          <a:stretch/>
        </p:blipFill>
        <p:spPr>
          <a:xfrm>
            <a:off x="3955047" y="1765635"/>
            <a:ext cx="2118716" cy="40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13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BB02-0B68-F642-859E-F5695A5D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1061"/>
            <a:ext cx="10515600" cy="1325563"/>
          </a:xfrm>
        </p:spPr>
        <p:txBody>
          <a:bodyPr/>
          <a:lstStyle/>
          <a:p>
            <a:r>
              <a:rPr lang="de-DE" dirty="0"/>
              <a:t>Environmental DNA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96CE2A-73FF-4C40-B008-B02315D9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62" y="1262606"/>
            <a:ext cx="8378670" cy="5595394"/>
          </a:xfrm>
        </p:spPr>
      </p:pic>
    </p:spTree>
    <p:extLst>
      <p:ext uri="{BB962C8B-B14F-4D97-AF65-F5344CB8AC3E}">
        <p14:creationId xmlns:p14="http://schemas.microsoft.com/office/powerpoint/2010/main" val="189221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6CAD-16F3-D14C-B056-BFAC7137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….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A6D92B-DD41-D84B-8128-34F6E2625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5" y="1693554"/>
            <a:ext cx="5724029" cy="220899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F4041-8938-B642-995A-5E00E5A77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08" y="2243942"/>
            <a:ext cx="4189493" cy="112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1B62D-3DF0-604D-B79E-F12506BEC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77408"/>
            <a:ext cx="5245100" cy="140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58F5C-F741-4C4D-B429-568B7207F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566936"/>
            <a:ext cx="5859658" cy="8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07C3-0742-8947-8889-311E5100F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Computer </a:t>
            </a:r>
            <a:r>
              <a:rPr lang="de-DE" dirty="0" err="1"/>
              <a:t>vision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61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07C3-0742-8947-8889-311E5100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9854"/>
            <a:ext cx="9144000" cy="2387600"/>
          </a:xfrm>
        </p:spPr>
        <p:txBody>
          <a:bodyPr/>
          <a:lstStyle/>
          <a:p>
            <a:r>
              <a:rPr lang="de-DE" dirty="0"/>
              <a:t>Remote </a:t>
            </a:r>
            <a:r>
              <a:rPr lang="de-DE" dirty="0" err="1"/>
              <a:t>sensing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089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A068-2F4A-C841-9510-1016268D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Drones</a:t>
            </a:r>
            <a:r>
              <a:rPr lang="de-DE" dirty="0"/>
              <a:t>/remote </a:t>
            </a:r>
            <a:r>
              <a:rPr lang="de-DE" dirty="0" err="1"/>
              <a:t>imagery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C9EC9-B4C9-7D4B-867C-B17D7387C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0411" y="1505757"/>
            <a:ext cx="3735091" cy="4351338"/>
          </a:xfrm>
        </p:spPr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habitat</a:t>
            </a:r>
            <a:r>
              <a:rPr lang="de-DE" dirty="0"/>
              <a:t> </a:t>
            </a:r>
            <a:r>
              <a:rPr lang="de-DE" dirty="0" err="1"/>
              <a:t>mapping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useful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large </a:t>
            </a:r>
            <a:r>
              <a:rPr lang="de-DE" dirty="0" err="1"/>
              <a:t>species</a:t>
            </a:r>
            <a:r>
              <a:rPr lang="de-DE" dirty="0"/>
              <a:t> e.g., </a:t>
            </a:r>
            <a:r>
              <a:rPr lang="de-DE" dirty="0" err="1"/>
              <a:t>counting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birds</a:t>
            </a:r>
            <a:r>
              <a:rPr lang="de-DE" dirty="0"/>
              <a:t> in a </a:t>
            </a:r>
            <a:r>
              <a:rPr lang="de-DE" dirty="0" err="1"/>
              <a:t>colony</a:t>
            </a:r>
            <a:r>
              <a:rPr lang="de-DE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26E43-6281-DB4D-8396-45E389C6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81" y="1537918"/>
            <a:ext cx="7213660" cy="48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71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C600A-685B-534B-BD8E-EEEBAFFC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Underwater</a:t>
            </a:r>
            <a:r>
              <a:rPr lang="de-DE" dirty="0"/>
              <a:t> </a:t>
            </a:r>
            <a:r>
              <a:rPr lang="de-DE" dirty="0" err="1"/>
              <a:t>drones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D5B45-6F97-B442-AF51-FF2B4536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49" y="1549400"/>
            <a:ext cx="7591425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4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0189-4B9F-E645-BD69-1ED2588D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vision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23B8B9-6198-E948-A792-17D7BF92C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51" y="1768475"/>
            <a:ext cx="5586398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6BA541-7046-034F-847D-BB0D22F32492}"/>
              </a:ext>
            </a:extLst>
          </p:cNvPr>
          <p:cNvSpPr txBox="1"/>
          <p:nvPr/>
        </p:nvSpPr>
        <p:spPr>
          <a:xfrm>
            <a:off x="8610600" y="33147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Image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a </a:t>
            </a:r>
            <a:r>
              <a:rPr lang="de-DE" dirty="0" err="1"/>
              <a:t>forest</a:t>
            </a:r>
            <a:r>
              <a:rPr lang="de-DE" dirty="0"/>
              <a:t> in Hawaii</a:t>
            </a:r>
          </a:p>
        </p:txBody>
      </p:sp>
    </p:spTree>
    <p:extLst>
      <p:ext uri="{BB962C8B-B14F-4D97-AF65-F5344CB8AC3E}">
        <p14:creationId xmlns:p14="http://schemas.microsoft.com/office/powerpoint/2010/main" val="2278419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616E-F061-464E-9764-144392C2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tech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F62A0-32CF-2344-8B77-0EC82C76C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77945" cy="4699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Pros:</a:t>
            </a:r>
          </a:p>
          <a:p>
            <a:r>
              <a:rPr lang="de-DE" dirty="0" err="1"/>
              <a:t>Reduces</a:t>
            </a:r>
            <a:r>
              <a:rPr lang="de-DE" dirty="0"/>
              <a:t> human </a:t>
            </a:r>
            <a:r>
              <a:rPr lang="de-DE" dirty="0" err="1"/>
              <a:t>effort</a:t>
            </a:r>
            <a:endParaRPr lang="de-DE" dirty="0"/>
          </a:p>
          <a:p>
            <a:r>
              <a:rPr lang="de-DE" dirty="0" err="1"/>
              <a:t>Removes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barriers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taxonomic</a:t>
            </a:r>
            <a:r>
              <a:rPr lang="de-DE" dirty="0"/>
              <a:t> ID </a:t>
            </a:r>
            <a:r>
              <a:rPr lang="de-DE" dirty="0" err="1"/>
              <a:t>skills</a:t>
            </a:r>
            <a:endParaRPr lang="de-DE" dirty="0"/>
          </a:p>
          <a:p>
            <a:r>
              <a:rPr lang="de-DE" dirty="0" err="1"/>
              <a:t>Creates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ways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involved</a:t>
            </a:r>
            <a:r>
              <a:rPr lang="de-DE" dirty="0"/>
              <a:t>, </a:t>
            </a:r>
            <a:r>
              <a:rPr lang="de-DE" dirty="0" err="1"/>
              <a:t>esp</a:t>
            </a:r>
            <a:r>
              <a:rPr lang="de-DE" dirty="0"/>
              <a:t> </a:t>
            </a:r>
            <a:r>
              <a:rPr lang="de-DE" dirty="0" err="1"/>
              <a:t>citizen</a:t>
            </a:r>
            <a:r>
              <a:rPr lang="de-DE" dirty="0"/>
              <a:t> </a:t>
            </a:r>
            <a:r>
              <a:rPr lang="de-DE" dirty="0" err="1"/>
              <a:t>scientists</a:t>
            </a:r>
            <a:endParaRPr lang="de-DE" dirty="0"/>
          </a:p>
          <a:p>
            <a:r>
              <a:rPr lang="de-DE" dirty="0"/>
              <a:t>THEY ARE FUTURE! In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traditional </a:t>
            </a:r>
            <a:r>
              <a:rPr lang="de-DE" dirty="0" err="1"/>
              <a:t>sampling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Cons</a:t>
            </a:r>
            <a:r>
              <a:rPr lang="de-DE" dirty="0"/>
              <a:t>:</a:t>
            </a:r>
          </a:p>
          <a:p>
            <a:r>
              <a:rPr lang="de-DE" dirty="0"/>
              <a:t>Still in </a:t>
            </a:r>
            <a:r>
              <a:rPr lang="de-DE" dirty="0" err="1"/>
              <a:t>development</a:t>
            </a:r>
            <a:endParaRPr lang="de-DE" dirty="0"/>
          </a:p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expensive but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time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642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B4E0-8871-4344-BD97-0FC8B377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opportunities</a:t>
            </a:r>
            <a:r>
              <a:rPr lang="de-DE" dirty="0"/>
              <a:t> </a:t>
            </a:r>
            <a:r>
              <a:rPr lang="de-DE" err="1"/>
              <a:t>for</a:t>
            </a:r>
            <a:r>
              <a:rPr lang="de-DE"/>
              <a:t> you?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CE6D-6D4D-9A4C-A53D-6229670E8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Promote </a:t>
            </a:r>
            <a:r>
              <a:rPr lang="en-GB" dirty="0" err="1"/>
              <a:t>iNaturalist</a:t>
            </a:r>
            <a:r>
              <a:rPr lang="en-GB" dirty="0"/>
              <a:t> of other Citizen Science ?</a:t>
            </a:r>
          </a:p>
          <a:p>
            <a:r>
              <a:rPr lang="en-GB" dirty="0"/>
              <a:t>Extend current professional monitoring schemes to include non-native species ?</a:t>
            </a:r>
          </a:p>
          <a:p>
            <a:r>
              <a:rPr lang="en-GB" dirty="0"/>
              <a:t>Develop new schemes with new technologies (e.g., eDNA) ?</a:t>
            </a:r>
          </a:p>
          <a:p>
            <a:r>
              <a:rPr lang="en-GB" dirty="0"/>
              <a:t>Improve mobilization of existing data of non-native species data e.g., using databases ?</a:t>
            </a:r>
          </a:p>
          <a:p>
            <a:r>
              <a:rPr lang="en-GB" dirty="0"/>
              <a:t>Improve documentation of species impacts, including their interactions with native species ?</a:t>
            </a:r>
          </a:p>
          <a:p>
            <a:r>
              <a:rPr lang="en-GB" dirty="0"/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302950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8A14-6681-9D4B-89E9-861EC0F8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Computer </a:t>
            </a:r>
            <a:r>
              <a:rPr lang="de-DE" dirty="0" err="1"/>
              <a:t>vision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DDB07-7925-1147-B359-8118694F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825625"/>
            <a:ext cx="6286500" cy="4351338"/>
          </a:xfrm>
        </p:spPr>
        <p:txBody>
          <a:bodyPr>
            <a:normAutofit/>
          </a:bodyPr>
          <a:lstStyle/>
          <a:p>
            <a:r>
              <a:rPr lang="de-DE" dirty="0"/>
              <a:t>Images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camera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video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counting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individuals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Real-time </a:t>
            </a:r>
            <a:r>
              <a:rPr lang="de-DE" dirty="0" err="1"/>
              <a:t>monitoring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C12F2-A4AB-A240-A265-15022E3B7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7" r="73389" b="62367"/>
          <a:stretch/>
        </p:blipFill>
        <p:spPr>
          <a:xfrm>
            <a:off x="353660" y="1866900"/>
            <a:ext cx="3574053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5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17" y="450995"/>
            <a:ext cx="10515600" cy="1325563"/>
          </a:xfrm>
        </p:spPr>
        <p:txBody>
          <a:bodyPr/>
          <a:lstStyle/>
          <a:p>
            <a:r>
              <a:rPr lang="en-GB" dirty="0"/>
              <a:t>AMI-trap in action</a:t>
            </a:r>
          </a:p>
        </p:txBody>
      </p:sp>
      <p:pic>
        <p:nvPicPr>
          <p:cNvPr id="3" name="A very busy moth trap - Credit Maxim Larriv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3212" y="1790189"/>
            <a:ext cx="6773019" cy="3810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0792" y="6298995"/>
            <a:ext cx="2113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Credit: Maxim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Larriveé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487045"/>
            <a:ext cx="10515600" cy="1325563"/>
          </a:xfrm>
        </p:spPr>
        <p:txBody>
          <a:bodyPr/>
          <a:lstStyle/>
          <a:p>
            <a:r>
              <a:rPr lang="en-GB" dirty="0"/>
              <a:t>AI workflow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42" y="1667437"/>
            <a:ext cx="9735716" cy="4207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67" y="5997233"/>
            <a:ext cx="1275591" cy="6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9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_video_tr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3490" y="1329473"/>
            <a:ext cx="7158814" cy="40268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39B7D6-40DC-834E-ADB7-ADACA3ABE2C2}"/>
              </a:ext>
            </a:extLst>
          </p:cNvPr>
          <p:cNvSpPr txBox="1">
            <a:spLocks/>
          </p:cNvSpPr>
          <p:nvPr/>
        </p:nvSpPr>
        <p:spPr>
          <a:xfrm>
            <a:off x="159626" y="2450485"/>
            <a:ext cx="45493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CV </a:t>
            </a:r>
            <a:r>
              <a:rPr lang="de-DE" dirty="0" err="1"/>
              <a:t>for</a:t>
            </a:r>
            <a:r>
              <a:rPr lang="de-DE" dirty="0"/>
              <a:t> real-time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sampling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493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150B-FC66-564F-97F0-7D25C0A0B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10" y="2232540"/>
            <a:ext cx="4549346" cy="1325563"/>
          </a:xfrm>
        </p:spPr>
        <p:txBody>
          <a:bodyPr/>
          <a:lstStyle/>
          <a:p>
            <a:r>
              <a:rPr lang="de-DE" dirty="0"/>
              <a:t>CV </a:t>
            </a:r>
            <a:r>
              <a:rPr lang="de-DE" dirty="0" err="1"/>
              <a:t>for</a:t>
            </a:r>
            <a:r>
              <a:rPr lang="de-DE" dirty="0"/>
              <a:t> sample </a:t>
            </a:r>
            <a:r>
              <a:rPr lang="de-DE" dirty="0" err="1"/>
              <a:t>sorting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AB6B5-A779-CE47-8B39-94CED48C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43" y="395416"/>
            <a:ext cx="5343643" cy="62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2A83-A086-D142-917D-7F67B4F7A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Using</a:t>
            </a:r>
            <a:r>
              <a:rPr lang="de-DE" dirty="0"/>
              <a:t> CV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interactions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5BEF0-DEBD-F548-A494-48B43453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4" y="2088094"/>
            <a:ext cx="11630679" cy="32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3A10-EEF7-984A-95E6-6BA6BFF7C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/>
          <a:lstStyle/>
          <a:p>
            <a:r>
              <a:rPr lang="de-DE" dirty="0"/>
              <a:t>CV </a:t>
            </a:r>
            <a:r>
              <a:rPr lang="de-DE" dirty="0" err="1"/>
              <a:t>embedded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Citizen</a:t>
            </a:r>
            <a:r>
              <a:rPr lang="de-DE" dirty="0"/>
              <a:t> Science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EC0BA-BA35-0648-B1A5-96636BAD1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endParaRPr lang="de-DE" dirty="0"/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E7440-18C5-0348-8375-CBE3CF6D9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2216149" y="2413000"/>
            <a:ext cx="6604001" cy="4179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D291C-95AE-9640-8732-65793B9CB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12636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6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34555FC5069488214DC184E1A40D0" ma:contentTypeVersion="15" ma:contentTypeDescription="Create a new document." ma:contentTypeScope="" ma:versionID="dfa2378ec4ce62403fda8fb09c0be5a6">
  <xsd:schema xmlns:xsd="http://www.w3.org/2001/XMLSchema" xmlns:xs="http://www.w3.org/2001/XMLSchema" xmlns:p="http://schemas.microsoft.com/office/2006/metadata/properties" xmlns:ns2="ac71f5af-45bf-417d-9b0c-31c0abc7775b" xmlns:ns3="8fe787a5-7476-4b36-a333-c20c98769fb2" xmlns:ns4="610e4e47-46e6-4f2b-9ca4-abb19d7f29fa" targetNamespace="http://schemas.microsoft.com/office/2006/metadata/properties" ma:root="true" ma:fieldsID="cd7d4bfbbf70d90cb15bea8fe0015021" ns2:_="" ns3:_="" ns4:_="">
    <xsd:import namespace="ac71f5af-45bf-417d-9b0c-31c0abc7775b"/>
    <xsd:import namespace="8fe787a5-7476-4b36-a333-c20c98769fb2"/>
    <xsd:import namespace="610e4e47-46e6-4f2b-9ca4-abb19d7f2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1f5af-45bf-417d-9b0c-31c0abc77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3ea2160-29c6-45a3-9bc6-8bc28cb089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787a5-7476-4b36-a333-c20c98769f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cc71db-2776-4bf0-a4f0-7cf64b08be44}" ma:internalName="TaxCatchAll" ma:showField="CatchAllData" ma:web="610e4e47-46e6-4f2b-9ca4-abb19d7f29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e4e47-46e6-4f2b-9ca4-abb19d7f2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E6B214-4153-4E4A-8F8F-95EFA37AF636}"/>
</file>

<file path=customXml/itemProps2.xml><?xml version="1.0" encoding="utf-8"?>
<ds:datastoreItem xmlns:ds="http://schemas.openxmlformats.org/officeDocument/2006/customXml" ds:itemID="{D76AF1AA-5772-4264-897F-DF2961154C3A}"/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364</Words>
  <Application>Microsoft Office PowerPoint</Application>
  <PresentationFormat>Widescreen</PresentationFormat>
  <Paragraphs>81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Gill Sans MT</vt:lpstr>
      <vt:lpstr>Office Theme</vt:lpstr>
      <vt:lpstr>Emerging tools and technologies for ecology and monitoring</vt:lpstr>
      <vt:lpstr>Computer vision</vt:lpstr>
      <vt:lpstr>Computer vision</vt:lpstr>
      <vt:lpstr>AMI-trap in action</vt:lpstr>
      <vt:lpstr>AI workflow</vt:lpstr>
      <vt:lpstr>PowerPoint Presentation</vt:lpstr>
      <vt:lpstr>CV for sample sorting in the lab</vt:lpstr>
      <vt:lpstr>Using CV to study interactions</vt:lpstr>
      <vt:lpstr>CV embedded within some Citizen Science App</vt:lpstr>
      <vt:lpstr>Acoustic sensors</vt:lpstr>
      <vt:lpstr>Acoustic sensors</vt:lpstr>
      <vt:lpstr>What can these data tell us?</vt:lpstr>
      <vt:lpstr>Taxonomic scope</vt:lpstr>
      <vt:lpstr>Audio-moth </vt:lpstr>
      <vt:lpstr>Monitoring invasives in Puerto Rico</vt:lpstr>
      <vt:lpstr>Molecular methods</vt:lpstr>
      <vt:lpstr>Molecular methods</vt:lpstr>
      <vt:lpstr>Environmental DNA</vt:lpstr>
      <vt:lpstr>Already being testing….</vt:lpstr>
      <vt:lpstr>Remote sensing methods</vt:lpstr>
      <vt:lpstr>Drones/remote imagery</vt:lpstr>
      <vt:lpstr>Underwater drones</vt:lpstr>
      <vt:lpstr>In combination with computer vision</vt:lpstr>
      <vt:lpstr>Pros and cons of new tech</vt:lpstr>
      <vt:lpstr>What are the monitoring opportunities for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technologies revolutionise insect ecology and monitoring</dc:title>
  <dc:creator>Diana Bowler</dc:creator>
  <cp:lastModifiedBy>Diana Bowler</cp:lastModifiedBy>
  <cp:revision>39</cp:revision>
  <dcterms:created xsi:type="dcterms:W3CDTF">2023-03-15T15:03:39Z</dcterms:created>
  <dcterms:modified xsi:type="dcterms:W3CDTF">2024-04-22T14:09:07Z</dcterms:modified>
</cp:coreProperties>
</file>