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27" r:id="rId3"/>
    <p:sldId id="329" r:id="rId4"/>
    <p:sldId id="330" r:id="rId5"/>
    <p:sldId id="315" r:id="rId6"/>
    <p:sldId id="331" r:id="rId7"/>
    <p:sldId id="317" r:id="rId8"/>
    <p:sldId id="346" r:id="rId9"/>
    <p:sldId id="320" r:id="rId10"/>
    <p:sldId id="344" r:id="rId11"/>
    <p:sldId id="307" r:id="rId12"/>
    <p:sldId id="333" r:id="rId13"/>
    <p:sldId id="334" r:id="rId14"/>
    <p:sldId id="337" r:id="rId15"/>
    <p:sldId id="345" r:id="rId16"/>
    <p:sldId id="318" r:id="rId17"/>
    <p:sldId id="306" r:id="rId18"/>
    <p:sldId id="353" r:id="rId19"/>
    <p:sldId id="281" r:id="rId20"/>
    <p:sldId id="33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3"/>
    <p:restoredTop sz="95263"/>
  </p:normalViewPr>
  <p:slideViewPr>
    <p:cSldViewPr snapToGrid="0" snapToObjects="1">
      <p:cViewPr varScale="1">
        <p:scale>
          <a:sx n="58" d="100"/>
          <a:sy n="58" d="100"/>
        </p:scale>
        <p:origin x="103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93603-B4D6-1B43-959C-835D73C3D43F}" type="doc">
      <dgm:prSet loTypeId="urn:microsoft.com/office/officeart/2005/8/layout/chevron1" loCatId="" qsTypeId="urn:microsoft.com/office/officeart/2005/8/quickstyle/simple1" qsCatId="simple" csTypeId="urn:microsoft.com/office/officeart/2005/8/colors/accent2_5" csCatId="accent2" phldr="1"/>
      <dgm:spPr/>
    </dgm:pt>
    <dgm:pt modelId="{E839C5A4-9CD7-E04C-95C1-F43DF77A6B35}">
      <dgm:prSet phldrT="[Text]"/>
      <dgm:spPr/>
      <dgm:t>
        <a:bodyPr/>
        <a:lstStyle/>
        <a:p>
          <a:r>
            <a:rPr lang="en-US" dirty="0"/>
            <a:t>Raw data</a:t>
          </a:r>
        </a:p>
      </dgm:t>
    </dgm:pt>
    <dgm:pt modelId="{4747D041-4538-B046-BB30-5C1A583F5B8A}" type="parTrans" cxnId="{292F4D62-C67E-5747-97EE-0840D986F39A}">
      <dgm:prSet/>
      <dgm:spPr/>
      <dgm:t>
        <a:bodyPr/>
        <a:lstStyle/>
        <a:p>
          <a:endParaRPr lang="en-US"/>
        </a:p>
      </dgm:t>
    </dgm:pt>
    <dgm:pt modelId="{479E8613-42D0-F947-AF94-7E2BE80494B9}" type="sibTrans" cxnId="{292F4D62-C67E-5747-97EE-0840D986F39A}">
      <dgm:prSet/>
      <dgm:spPr/>
      <dgm:t>
        <a:bodyPr/>
        <a:lstStyle/>
        <a:p>
          <a:endParaRPr lang="en-US"/>
        </a:p>
      </dgm:t>
    </dgm:pt>
    <dgm:pt modelId="{81106981-5672-C247-9207-26EDF70D2266}">
      <dgm:prSet phldrT="[Text]"/>
      <dgm:spPr/>
      <dgm:t>
        <a:bodyPr/>
        <a:lstStyle/>
        <a:p>
          <a:r>
            <a:rPr lang="en-US" dirty="0"/>
            <a:t>Standardized workflow</a:t>
          </a:r>
        </a:p>
      </dgm:t>
    </dgm:pt>
    <dgm:pt modelId="{DC8D7F5F-1FAB-0A47-A27D-E27B11A93381}" type="parTrans" cxnId="{B2A6D20B-6268-FD46-B2CA-D31695C0DAA1}">
      <dgm:prSet/>
      <dgm:spPr/>
      <dgm:t>
        <a:bodyPr/>
        <a:lstStyle/>
        <a:p>
          <a:endParaRPr lang="en-US"/>
        </a:p>
      </dgm:t>
    </dgm:pt>
    <dgm:pt modelId="{98E35A54-92B4-7E47-9681-E9F38718BBB9}" type="sibTrans" cxnId="{B2A6D20B-6268-FD46-B2CA-D31695C0DAA1}">
      <dgm:prSet/>
      <dgm:spPr/>
      <dgm:t>
        <a:bodyPr/>
        <a:lstStyle/>
        <a:p>
          <a:endParaRPr lang="en-US"/>
        </a:p>
      </dgm:t>
    </dgm:pt>
    <dgm:pt modelId="{B207CB77-A211-B545-A1AC-2CC9B3A995B6}">
      <dgm:prSet phldrT="[Text]"/>
      <dgm:spPr/>
      <dgm:t>
        <a:bodyPr/>
        <a:lstStyle/>
        <a:p>
          <a:r>
            <a:rPr lang="en-US" dirty="0"/>
            <a:t>Data-based outputs and indicators</a:t>
          </a:r>
        </a:p>
      </dgm:t>
    </dgm:pt>
    <dgm:pt modelId="{B28486CF-4EC8-B34B-A9AB-92AA442D458F}" type="parTrans" cxnId="{8252C732-5712-1440-AD57-AE23DBE7F9BC}">
      <dgm:prSet/>
      <dgm:spPr/>
      <dgm:t>
        <a:bodyPr/>
        <a:lstStyle/>
        <a:p>
          <a:endParaRPr lang="en-US"/>
        </a:p>
      </dgm:t>
    </dgm:pt>
    <dgm:pt modelId="{70ED55EA-7640-A640-84C5-4FDECDCCD5A7}" type="sibTrans" cxnId="{8252C732-5712-1440-AD57-AE23DBE7F9BC}">
      <dgm:prSet/>
      <dgm:spPr/>
      <dgm:t>
        <a:bodyPr/>
        <a:lstStyle/>
        <a:p>
          <a:endParaRPr lang="en-US"/>
        </a:p>
      </dgm:t>
    </dgm:pt>
    <dgm:pt modelId="{BAE8560D-50A1-5F41-B0A6-3174DB0C355E}" type="pres">
      <dgm:prSet presAssocID="{B1A93603-B4D6-1B43-959C-835D73C3D43F}" presName="Name0" presStyleCnt="0">
        <dgm:presLayoutVars>
          <dgm:dir/>
          <dgm:animLvl val="lvl"/>
          <dgm:resizeHandles val="exact"/>
        </dgm:presLayoutVars>
      </dgm:prSet>
      <dgm:spPr/>
    </dgm:pt>
    <dgm:pt modelId="{C8E7AC65-9BF1-7844-89F5-45B07CE6887A}" type="pres">
      <dgm:prSet presAssocID="{E839C5A4-9CD7-E04C-95C1-F43DF77A6B3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1F494C-D0FF-D34F-BAF4-5C935B53DB21}" type="pres">
      <dgm:prSet presAssocID="{479E8613-42D0-F947-AF94-7E2BE80494B9}" presName="parTxOnlySpace" presStyleCnt="0"/>
      <dgm:spPr/>
    </dgm:pt>
    <dgm:pt modelId="{AAE573D8-76F5-934D-8EE7-DBB15D3D0187}" type="pres">
      <dgm:prSet presAssocID="{81106981-5672-C247-9207-26EDF70D22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FAF0D2B-0BEF-7249-87B6-16A13C7A7DB9}" type="pres">
      <dgm:prSet presAssocID="{98E35A54-92B4-7E47-9681-E9F38718BBB9}" presName="parTxOnlySpace" presStyleCnt="0"/>
      <dgm:spPr/>
    </dgm:pt>
    <dgm:pt modelId="{70FC836D-4153-3B4B-9EEF-8647179BE91D}" type="pres">
      <dgm:prSet presAssocID="{B207CB77-A211-B545-A1AC-2CC9B3A995B6}" presName="parTxOnly" presStyleLbl="node1" presStyleIdx="2" presStyleCnt="3" custLinFactNeighborX="14331" custLinFactNeighborY="-3583">
        <dgm:presLayoutVars>
          <dgm:chMax val="0"/>
          <dgm:chPref val="0"/>
          <dgm:bulletEnabled val="1"/>
        </dgm:presLayoutVars>
      </dgm:prSet>
      <dgm:spPr/>
    </dgm:pt>
  </dgm:ptLst>
  <dgm:cxnLst>
    <dgm:cxn modelId="{B2A6D20B-6268-FD46-B2CA-D31695C0DAA1}" srcId="{B1A93603-B4D6-1B43-959C-835D73C3D43F}" destId="{81106981-5672-C247-9207-26EDF70D2266}" srcOrd="1" destOrd="0" parTransId="{DC8D7F5F-1FAB-0A47-A27D-E27B11A93381}" sibTransId="{98E35A54-92B4-7E47-9681-E9F38718BBB9}"/>
    <dgm:cxn modelId="{1A800B10-828F-0E47-8E8F-5E14D86549E0}" type="presOf" srcId="{B207CB77-A211-B545-A1AC-2CC9B3A995B6}" destId="{70FC836D-4153-3B4B-9EEF-8647179BE91D}" srcOrd="0" destOrd="0" presId="urn:microsoft.com/office/officeart/2005/8/layout/chevron1"/>
    <dgm:cxn modelId="{8252C732-5712-1440-AD57-AE23DBE7F9BC}" srcId="{B1A93603-B4D6-1B43-959C-835D73C3D43F}" destId="{B207CB77-A211-B545-A1AC-2CC9B3A995B6}" srcOrd="2" destOrd="0" parTransId="{B28486CF-4EC8-B34B-A9AB-92AA442D458F}" sibTransId="{70ED55EA-7640-A640-84C5-4FDECDCCD5A7}"/>
    <dgm:cxn modelId="{78572B3A-C9CD-6748-B7E3-D0DDA5FA63C0}" type="presOf" srcId="{E839C5A4-9CD7-E04C-95C1-F43DF77A6B35}" destId="{C8E7AC65-9BF1-7844-89F5-45B07CE6887A}" srcOrd="0" destOrd="0" presId="urn:microsoft.com/office/officeart/2005/8/layout/chevron1"/>
    <dgm:cxn modelId="{292F4D62-C67E-5747-97EE-0840D986F39A}" srcId="{B1A93603-B4D6-1B43-959C-835D73C3D43F}" destId="{E839C5A4-9CD7-E04C-95C1-F43DF77A6B35}" srcOrd="0" destOrd="0" parTransId="{4747D041-4538-B046-BB30-5C1A583F5B8A}" sibTransId="{479E8613-42D0-F947-AF94-7E2BE80494B9}"/>
    <dgm:cxn modelId="{7F4238CD-8062-8F47-9FEA-A638ED75DC9E}" type="presOf" srcId="{B1A93603-B4D6-1B43-959C-835D73C3D43F}" destId="{BAE8560D-50A1-5F41-B0A6-3174DB0C355E}" srcOrd="0" destOrd="0" presId="urn:microsoft.com/office/officeart/2005/8/layout/chevron1"/>
    <dgm:cxn modelId="{225D1FEE-C1FE-9B4D-B66C-326F2DB11237}" type="presOf" srcId="{81106981-5672-C247-9207-26EDF70D2266}" destId="{AAE573D8-76F5-934D-8EE7-DBB15D3D0187}" srcOrd="0" destOrd="0" presId="urn:microsoft.com/office/officeart/2005/8/layout/chevron1"/>
    <dgm:cxn modelId="{4B79DC48-7342-E749-B20A-93EA57BF40D7}" type="presParOf" srcId="{BAE8560D-50A1-5F41-B0A6-3174DB0C355E}" destId="{C8E7AC65-9BF1-7844-89F5-45B07CE6887A}" srcOrd="0" destOrd="0" presId="urn:microsoft.com/office/officeart/2005/8/layout/chevron1"/>
    <dgm:cxn modelId="{8288FC41-2AF7-0140-B0E2-A995AF6E2812}" type="presParOf" srcId="{BAE8560D-50A1-5F41-B0A6-3174DB0C355E}" destId="{551F494C-D0FF-D34F-BAF4-5C935B53DB21}" srcOrd="1" destOrd="0" presId="urn:microsoft.com/office/officeart/2005/8/layout/chevron1"/>
    <dgm:cxn modelId="{FE92DED2-D3B8-0D40-BFF8-57A0A39641EC}" type="presParOf" srcId="{BAE8560D-50A1-5F41-B0A6-3174DB0C355E}" destId="{AAE573D8-76F5-934D-8EE7-DBB15D3D0187}" srcOrd="2" destOrd="0" presId="urn:microsoft.com/office/officeart/2005/8/layout/chevron1"/>
    <dgm:cxn modelId="{2715E9D2-A4CC-204F-A067-0EB542BFD320}" type="presParOf" srcId="{BAE8560D-50A1-5F41-B0A6-3174DB0C355E}" destId="{6FAF0D2B-0BEF-7249-87B6-16A13C7A7DB9}" srcOrd="3" destOrd="0" presId="urn:microsoft.com/office/officeart/2005/8/layout/chevron1"/>
    <dgm:cxn modelId="{28F9B802-A1C2-FC40-9B99-CAE10C1F3256}" type="presParOf" srcId="{BAE8560D-50A1-5F41-B0A6-3174DB0C355E}" destId="{70FC836D-4153-3B4B-9EEF-8647179BE9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93603-B4D6-1B43-959C-835D73C3D43F}" type="doc">
      <dgm:prSet loTypeId="urn:microsoft.com/office/officeart/2005/8/layout/chevron1" loCatId="" qsTypeId="urn:microsoft.com/office/officeart/2005/8/quickstyle/simple1" qsCatId="simple" csTypeId="urn:microsoft.com/office/officeart/2005/8/colors/accent2_5" csCatId="accent2" phldr="1"/>
      <dgm:spPr/>
    </dgm:pt>
    <dgm:pt modelId="{E839C5A4-9CD7-E04C-95C1-F43DF77A6B35}">
      <dgm:prSet phldrT="[Text]"/>
      <dgm:spPr/>
      <dgm:t>
        <a:bodyPr/>
        <a:lstStyle/>
        <a:p>
          <a:r>
            <a:rPr lang="en-US" dirty="0"/>
            <a:t>Raw data</a:t>
          </a:r>
        </a:p>
      </dgm:t>
    </dgm:pt>
    <dgm:pt modelId="{4747D041-4538-B046-BB30-5C1A583F5B8A}" type="parTrans" cxnId="{292F4D62-C67E-5747-97EE-0840D986F39A}">
      <dgm:prSet/>
      <dgm:spPr/>
      <dgm:t>
        <a:bodyPr/>
        <a:lstStyle/>
        <a:p>
          <a:endParaRPr lang="en-US"/>
        </a:p>
      </dgm:t>
    </dgm:pt>
    <dgm:pt modelId="{479E8613-42D0-F947-AF94-7E2BE80494B9}" type="sibTrans" cxnId="{292F4D62-C67E-5747-97EE-0840D986F39A}">
      <dgm:prSet/>
      <dgm:spPr/>
      <dgm:t>
        <a:bodyPr/>
        <a:lstStyle/>
        <a:p>
          <a:endParaRPr lang="en-US"/>
        </a:p>
      </dgm:t>
    </dgm:pt>
    <dgm:pt modelId="{81106981-5672-C247-9207-26EDF70D2266}">
      <dgm:prSet phldrT="[Text]"/>
      <dgm:spPr/>
      <dgm:t>
        <a:bodyPr/>
        <a:lstStyle/>
        <a:p>
          <a:r>
            <a:rPr lang="en-US" dirty="0"/>
            <a:t>Standardized workflow</a:t>
          </a:r>
        </a:p>
      </dgm:t>
    </dgm:pt>
    <dgm:pt modelId="{DC8D7F5F-1FAB-0A47-A27D-E27B11A93381}" type="parTrans" cxnId="{B2A6D20B-6268-FD46-B2CA-D31695C0DAA1}">
      <dgm:prSet/>
      <dgm:spPr/>
      <dgm:t>
        <a:bodyPr/>
        <a:lstStyle/>
        <a:p>
          <a:endParaRPr lang="en-US"/>
        </a:p>
      </dgm:t>
    </dgm:pt>
    <dgm:pt modelId="{98E35A54-92B4-7E47-9681-E9F38718BBB9}" type="sibTrans" cxnId="{B2A6D20B-6268-FD46-B2CA-D31695C0DAA1}">
      <dgm:prSet/>
      <dgm:spPr/>
      <dgm:t>
        <a:bodyPr/>
        <a:lstStyle/>
        <a:p>
          <a:endParaRPr lang="en-US"/>
        </a:p>
      </dgm:t>
    </dgm:pt>
    <dgm:pt modelId="{B207CB77-A211-B545-A1AC-2CC9B3A995B6}">
      <dgm:prSet phldrT="[Text]"/>
      <dgm:spPr/>
      <dgm:t>
        <a:bodyPr/>
        <a:lstStyle/>
        <a:p>
          <a:r>
            <a:rPr lang="en-US" dirty="0"/>
            <a:t>Data-based outputs and indicators</a:t>
          </a:r>
        </a:p>
      </dgm:t>
    </dgm:pt>
    <dgm:pt modelId="{B28486CF-4EC8-B34B-A9AB-92AA442D458F}" type="parTrans" cxnId="{8252C732-5712-1440-AD57-AE23DBE7F9BC}">
      <dgm:prSet/>
      <dgm:spPr/>
      <dgm:t>
        <a:bodyPr/>
        <a:lstStyle/>
        <a:p>
          <a:endParaRPr lang="en-US"/>
        </a:p>
      </dgm:t>
    </dgm:pt>
    <dgm:pt modelId="{70ED55EA-7640-A640-84C5-4FDECDCCD5A7}" type="sibTrans" cxnId="{8252C732-5712-1440-AD57-AE23DBE7F9BC}">
      <dgm:prSet/>
      <dgm:spPr/>
      <dgm:t>
        <a:bodyPr/>
        <a:lstStyle/>
        <a:p>
          <a:endParaRPr lang="en-US"/>
        </a:p>
      </dgm:t>
    </dgm:pt>
    <dgm:pt modelId="{BAE8560D-50A1-5F41-B0A6-3174DB0C355E}" type="pres">
      <dgm:prSet presAssocID="{B1A93603-B4D6-1B43-959C-835D73C3D43F}" presName="Name0" presStyleCnt="0">
        <dgm:presLayoutVars>
          <dgm:dir/>
          <dgm:animLvl val="lvl"/>
          <dgm:resizeHandles val="exact"/>
        </dgm:presLayoutVars>
      </dgm:prSet>
      <dgm:spPr/>
    </dgm:pt>
    <dgm:pt modelId="{C8E7AC65-9BF1-7844-89F5-45B07CE6887A}" type="pres">
      <dgm:prSet presAssocID="{E839C5A4-9CD7-E04C-95C1-F43DF77A6B3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1F494C-D0FF-D34F-BAF4-5C935B53DB21}" type="pres">
      <dgm:prSet presAssocID="{479E8613-42D0-F947-AF94-7E2BE80494B9}" presName="parTxOnlySpace" presStyleCnt="0"/>
      <dgm:spPr/>
    </dgm:pt>
    <dgm:pt modelId="{AAE573D8-76F5-934D-8EE7-DBB15D3D0187}" type="pres">
      <dgm:prSet presAssocID="{81106981-5672-C247-9207-26EDF70D22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FAF0D2B-0BEF-7249-87B6-16A13C7A7DB9}" type="pres">
      <dgm:prSet presAssocID="{98E35A54-92B4-7E47-9681-E9F38718BBB9}" presName="parTxOnlySpace" presStyleCnt="0"/>
      <dgm:spPr/>
    </dgm:pt>
    <dgm:pt modelId="{70FC836D-4153-3B4B-9EEF-8647179BE91D}" type="pres">
      <dgm:prSet presAssocID="{B207CB77-A211-B545-A1AC-2CC9B3A995B6}" presName="parTxOnly" presStyleLbl="node1" presStyleIdx="2" presStyleCnt="3" custLinFactNeighborX="14331" custLinFactNeighborY="-3583">
        <dgm:presLayoutVars>
          <dgm:chMax val="0"/>
          <dgm:chPref val="0"/>
          <dgm:bulletEnabled val="1"/>
        </dgm:presLayoutVars>
      </dgm:prSet>
      <dgm:spPr/>
    </dgm:pt>
  </dgm:ptLst>
  <dgm:cxnLst>
    <dgm:cxn modelId="{B2A6D20B-6268-FD46-B2CA-D31695C0DAA1}" srcId="{B1A93603-B4D6-1B43-959C-835D73C3D43F}" destId="{81106981-5672-C247-9207-26EDF70D2266}" srcOrd="1" destOrd="0" parTransId="{DC8D7F5F-1FAB-0A47-A27D-E27B11A93381}" sibTransId="{98E35A54-92B4-7E47-9681-E9F38718BBB9}"/>
    <dgm:cxn modelId="{1A800B10-828F-0E47-8E8F-5E14D86549E0}" type="presOf" srcId="{B207CB77-A211-B545-A1AC-2CC9B3A995B6}" destId="{70FC836D-4153-3B4B-9EEF-8647179BE91D}" srcOrd="0" destOrd="0" presId="urn:microsoft.com/office/officeart/2005/8/layout/chevron1"/>
    <dgm:cxn modelId="{8252C732-5712-1440-AD57-AE23DBE7F9BC}" srcId="{B1A93603-B4D6-1B43-959C-835D73C3D43F}" destId="{B207CB77-A211-B545-A1AC-2CC9B3A995B6}" srcOrd="2" destOrd="0" parTransId="{B28486CF-4EC8-B34B-A9AB-92AA442D458F}" sibTransId="{70ED55EA-7640-A640-84C5-4FDECDCCD5A7}"/>
    <dgm:cxn modelId="{78572B3A-C9CD-6748-B7E3-D0DDA5FA63C0}" type="presOf" srcId="{E839C5A4-9CD7-E04C-95C1-F43DF77A6B35}" destId="{C8E7AC65-9BF1-7844-89F5-45B07CE6887A}" srcOrd="0" destOrd="0" presId="urn:microsoft.com/office/officeart/2005/8/layout/chevron1"/>
    <dgm:cxn modelId="{292F4D62-C67E-5747-97EE-0840D986F39A}" srcId="{B1A93603-B4D6-1B43-959C-835D73C3D43F}" destId="{E839C5A4-9CD7-E04C-95C1-F43DF77A6B35}" srcOrd="0" destOrd="0" parTransId="{4747D041-4538-B046-BB30-5C1A583F5B8A}" sibTransId="{479E8613-42D0-F947-AF94-7E2BE80494B9}"/>
    <dgm:cxn modelId="{7F4238CD-8062-8F47-9FEA-A638ED75DC9E}" type="presOf" srcId="{B1A93603-B4D6-1B43-959C-835D73C3D43F}" destId="{BAE8560D-50A1-5F41-B0A6-3174DB0C355E}" srcOrd="0" destOrd="0" presId="urn:microsoft.com/office/officeart/2005/8/layout/chevron1"/>
    <dgm:cxn modelId="{225D1FEE-C1FE-9B4D-B66C-326F2DB11237}" type="presOf" srcId="{81106981-5672-C247-9207-26EDF70D2266}" destId="{AAE573D8-76F5-934D-8EE7-DBB15D3D0187}" srcOrd="0" destOrd="0" presId="urn:microsoft.com/office/officeart/2005/8/layout/chevron1"/>
    <dgm:cxn modelId="{4B79DC48-7342-E749-B20A-93EA57BF40D7}" type="presParOf" srcId="{BAE8560D-50A1-5F41-B0A6-3174DB0C355E}" destId="{C8E7AC65-9BF1-7844-89F5-45B07CE6887A}" srcOrd="0" destOrd="0" presId="urn:microsoft.com/office/officeart/2005/8/layout/chevron1"/>
    <dgm:cxn modelId="{8288FC41-2AF7-0140-B0E2-A995AF6E2812}" type="presParOf" srcId="{BAE8560D-50A1-5F41-B0A6-3174DB0C355E}" destId="{551F494C-D0FF-D34F-BAF4-5C935B53DB21}" srcOrd="1" destOrd="0" presId="urn:microsoft.com/office/officeart/2005/8/layout/chevron1"/>
    <dgm:cxn modelId="{FE92DED2-D3B8-0D40-BFF8-57A0A39641EC}" type="presParOf" srcId="{BAE8560D-50A1-5F41-B0A6-3174DB0C355E}" destId="{AAE573D8-76F5-934D-8EE7-DBB15D3D0187}" srcOrd="2" destOrd="0" presId="urn:microsoft.com/office/officeart/2005/8/layout/chevron1"/>
    <dgm:cxn modelId="{2715E9D2-A4CC-204F-A067-0EB542BFD320}" type="presParOf" srcId="{BAE8560D-50A1-5F41-B0A6-3174DB0C355E}" destId="{6FAF0D2B-0BEF-7249-87B6-16A13C7A7DB9}" srcOrd="3" destOrd="0" presId="urn:microsoft.com/office/officeart/2005/8/layout/chevron1"/>
    <dgm:cxn modelId="{28F9B802-A1C2-FC40-9B99-CAE10C1F3256}" type="presParOf" srcId="{BAE8560D-50A1-5F41-B0A6-3174DB0C355E}" destId="{70FC836D-4153-3B4B-9EEF-8647179BE9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A93603-B4D6-1B43-959C-835D73C3D43F}" type="doc">
      <dgm:prSet loTypeId="urn:microsoft.com/office/officeart/2005/8/layout/chevron1" loCatId="" qsTypeId="urn:microsoft.com/office/officeart/2005/8/quickstyle/simple1" qsCatId="simple" csTypeId="urn:microsoft.com/office/officeart/2005/8/colors/accent2_5" csCatId="accent2" phldr="1"/>
      <dgm:spPr/>
    </dgm:pt>
    <dgm:pt modelId="{E839C5A4-9CD7-E04C-95C1-F43DF77A6B35}">
      <dgm:prSet phldrT="[Text]"/>
      <dgm:spPr/>
      <dgm:t>
        <a:bodyPr/>
        <a:lstStyle/>
        <a:p>
          <a:r>
            <a:rPr lang="en-US" dirty="0"/>
            <a:t>Raw data</a:t>
          </a:r>
        </a:p>
      </dgm:t>
    </dgm:pt>
    <dgm:pt modelId="{4747D041-4538-B046-BB30-5C1A583F5B8A}" type="parTrans" cxnId="{292F4D62-C67E-5747-97EE-0840D986F39A}">
      <dgm:prSet/>
      <dgm:spPr/>
      <dgm:t>
        <a:bodyPr/>
        <a:lstStyle/>
        <a:p>
          <a:endParaRPr lang="en-US"/>
        </a:p>
      </dgm:t>
    </dgm:pt>
    <dgm:pt modelId="{479E8613-42D0-F947-AF94-7E2BE80494B9}" type="sibTrans" cxnId="{292F4D62-C67E-5747-97EE-0840D986F39A}">
      <dgm:prSet/>
      <dgm:spPr/>
      <dgm:t>
        <a:bodyPr/>
        <a:lstStyle/>
        <a:p>
          <a:endParaRPr lang="en-US"/>
        </a:p>
      </dgm:t>
    </dgm:pt>
    <dgm:pt modelId="{81106981-5672-C247-9207-26EDF70D2266}">
      <dgm:prSet phldrT="[Text]"/>
      <dgm:spPr/>
      <dgm:t>
        <a:bodyPr/>
        <a:lstStyle/>
        <a:p>
          <a:r>
            <a:rPr lang="en-US" dirty="0"/>
            <a:t>Standardized workflow</a:t>
          </a:r>
        </a:p>
      </dgm:t>
    </dgm:pt>
    <dgm:pt modelId="{DC8D7F5F-1FAB-0A47-A27D-E27B11A93381}" type="parTrans" cxnId="{B2A6D20B-6268-FD46-B2CA-D31695C0DAA1}">
      <dgm:prSet/>
      <dgm:spPr/>
      <dgm:t>
        <a:bodyPr/>
        <a:lstStyle/>
        <a:p>
          <a:endParaRPr lang="en-US"/>
        </a:p>
      </dgm:t>
    </dgm:pt>
    <dgm:pt modelId="{98E35A54-92B4-7E47-9681-E9F38718BBB9}" type="sibTrans" cxnId="{B2A6D20B-6268-FD46-B2CA-D31695C0DAA1}">
      <dgm:prSet/>
      <dgm:spPr/>
      <dgm:t>
        <a:bodyPr/>
        <a:lstStyle/>
        <a:p>
          <a:endParaRPr lang="en-US"/>
        </a:p>
      </dgm:t>
    </dgm:pt>
    <dgm:pt modelId="{B207CB77-A211-B545-A1AC-2CC9B3A995B6}">
      <dgm:prSet phldrT="[Text]"/>
      <dgm:spPr/>
      <dgm:t>
        <a:bodyPr/>
        <a:lstStyle/>
        <a:p>
          <a:r>
            <a:rPr lang="en-US" dirty="0"/>
            <a:t>Data-based outputs and indicators</a:t>
          </a:r>
        </a:p>
      </dgm:t>
    </dgm:pt>
    <dgm:pt modelId="{B28486CF-4EC8-B34B-A9AB-92AA442D458F}" type="parTrans" cxnId="{8252C732-5712-1440-AD57-AE23DBE7F9BC}">
      <dgm:prSet/>
      <dgm:spPr/>
      <dgm:t>
        <a:bodyPr/>
        <a:lstStyle/>
        <a:p>
          <a:endParaRPr lang="en-US"/>
        </a:p>
      </dgm:t>
    </dgm:pt>
    <dgm:pt modelId="{70ED55EA-7640-A640-84C5-4FDECDCCD5A7}" type="sibTrans" cxnId="{8252C732-5712-1440-AD57-AE23DBE7F9BC}">
      <dgm:prSet/>
      <dgm:spPr/>
      <dgm:t>
        <a:bodyPr/>
        <a:lstStyle/>
        <a:p>
          <a:endParaRPr lang="en-US"/>
        </a:p>
      </dgm:t>
    </dgm:pt>
    <dgm:pt modelId="{BAE8560D-50A1-5F41-B0A6-3174DB0C355E}" type="pres">
      <dgm:prSet presAssocID="{B1A93603-B4D6-1B43-959C-835D73C3D43F}" presName="Name0" presStyleCnt="0">
        <dgm:presLayoutVars>
          <dgm:dir/>
          <dgm:animLvl val="lvl"/>
          <dgm:resizeHandles val="exact"/>
        </dgm:presLayoutVars>
      </dgm:prSet>
      <dgm:spPr/>
    </dgm:pt>
    <dgm:pt modelId="{C8E7AC65-9BF1-7844-89F5-45B07CE6887A}" type="pres">
      <dgm:prSet presAssocID="{E839C5A4-9CD7-E04C-95C1-F43DF77A6B3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51F494C-D0FF-D34F-BAF4-5C935B53DB21}" type="pres">
      <dgm:prSet presAssocID="{479E8613-42D0-F947-AF94-7E2BE80494B9}" presName="parTxOnlySpace" presStyleCnt="0"/>
      <dgm:spPr/>
    </dgm:pt>
    <dgm:pt modelId="{AAE573D8-76F5-934D-8EE7-DBB15D3D0187}" type="pres">
      <dgm:prSet presAssocID="{81106981-5672-C247-9207-26EDF70D22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FAF0D2B-0BEF-7249-87B6-16A13C7A7DB9}" type="pres">
      <dgm:prSet presAssocID="{98E35A54-92B4-7E47-9681-E9F38718BBB9}" presName="parTxOnlySpace" presStyleCnt="0"/>
      <dgm:spPr/>
    </dgm:pt>
    <dgm:pt modelId="{70FC836D-4153-3B4B-9EEF-8647179BE91D}" type="pres">
      <dgm:prSet presAssocID="{B207CB77-A211-B545-A1AC-2CC9B3A995B6}" presName="parTxOnly" presStyleLbl="node1" presStyleIdx="2" presStyleCnt="3" custLinFactNeighborX="14331" custLinFactNeighborY="-3583">
        <dgm:presLayoutVars>
          <dgm:chMax val="0"/>
          <dgm:chPref val="0"/>
          <dgm:bulletEnabled val="1"/>
        </dgm:presLayoutVars>
      </dgm:prSet>
      <dgm:spPr/>
    </dgm:pt>
  </dgm:ptLst>
  <dgm:cxnLst>
    <dgm:cxn modelId="{B2A6D20B-6268-FD46-B2CA-D31695C0DAA1}" srcId="{B1A93603-B4D6-1B43-959C-835D73C3D43F}" destId="{81106981-5672-C247-9207-26EDF70D2266}" srcOrd="1" destOrd="0" parTransId="{DC8D7F5F-1FAB-0A47-A27D-E27B11A93381}" sibTransId="{98E35A54-92B4-7E47-9681-E9F38718BBB9}"/>
    <dgm:cxn modelId="{1A800B10-828F-0E47-8E8F-5E14D86549E0}" type="presOf" srcId="{B207CB77-A211-B545-A1AC-2CC9B3A995B6}" destId="{70FC836D-4153-3B4B-9EEF-8647179BE91D}" srcOrd="0" destOrd="0" presId="urn:microsoft.com/office/officeart/2005/8/layout/chevron1"/>
    <dgm:cxn modelId="{8252C732-5712-1440-AD57-AE23DBE7F9BC}" srcId="{B1A93603-B4D6-1B43-959C-835D73C3D43F}" destId="{B207CB77-A211-B545-A1AC-2CC9B3A995B6}" srcOrd="2" destOrd="0" parTransId="{B28486CF-4EC8-B34B-A9AB-92AA442D458F}" sibTransId="{70ED55EA-7640-A640-84C5-4FDECDCCD5A7}"/>
    <dgm:cxn modelId="{78572B3A-C9CD-6748-B7E3-D0DDA5FA63C0}" type="presOf" srcId="{E839C5A4-9CD7-E04C-95C1-F43DF77A6B35}" destId="{C8E7AC65-9BF1-7844-89F5-45B07CE6887A}" srcOrd="0" destOrd="0" presId="urn:microsoft.com/office/officeart/2005/8/layout/chevron1"/>
    <dgm:cxn modelId="{292F4D62-C67E-5747-97EE-0840D986F39A}" srcId="{B1A93603-B4D6-1B43-959C-835D73C3D43F}" destId="{E839C5A4-9CD7-E04C-95C1-F43DF77A6B35}" srcOrd="0" destOrd="0" parTransId="{4747D041-4538-B046-BB30-5C1A583F5B8A}" sibTransId="{479E8613-42D0-F947-AF94-7E2BE80494B9}"/>
    <dgm:cxn modelId="{7F4238CD-8062-8F47-9FEA-A638ED75DC9E}" type="presOf" srcId="{B1A93603-B4D6-1B43-959C-835D73C3D43F}" destId="{BAE8560D-50A1-5F41-B0A6-3174DB0C355E}" srcOrd="0" destOrd="0" presId="urn:microsoft.com/office/officeart/2005/8/layout/chevron1"/>
    <dgm:cxn modelId="{225D1FEE-C1FE-9B4D-B66C-326F2DB11237}" type="presOf" srcId="{81106981-5672-C247-9207-26EDF70D2266}" destId="{AAE573D8-76F5-934D-8EE7-DBB15D3D0187}" srcOrd="0" destOrd="0" presId="urn:microsoft.com/office/officeart/2005/8/layout/chevron1"/>
    <dgm:cxn modelId="{4B79DC48-7342-E749-B20A-93EA57BF40D7}" type="presParOf" srcId="{BAE8560D-50A1-5F41-B0A6-3174DB0C355E}" destId="{C8E7AC65-9BF1-7844-89F5-45B07CE6887A}" srcOrd="0" destOrd="0" presId="urn:microsoft.com/office/officeart/2005/8/layout/chevron1"/>
    <dgm:cxn modelId="{8288FC41-2AF7-0140-B0E2-A995AF6E2812}" type="presParOf" srcId="{BAE8560D-50A1-5F41-B0A6-3174DB0C355E}" destId="{551F494C-D0FF-D34F-BAF4-5C935B53DB21}" srcOrd="1" destOrd="0" presId="urn:microsoft.com/office/officeart/2005/8/layout/chevron1"/>
    <dgm:cxn modelId="{FE92DED2-D3B8-0D40-BFF8-57A0A39641EC}" type="presParOf" srcId="{BAE8560D-50A1-5F41-B0A6-3174DB0C355E}" destId="{AAE573D8-76F5-934D-8EE7-DBB15D3D0187}" srcOrd="2" destOrd="0" presId="urn:microsoft.com/office/officeart/2005/8/layout/chevron1"/>
    <dgm:cxn modelId="{2715E9D2-A4CC-204F-A067-0EB542BFD320}" type="presParOf" srcId="{BAE8560D-50A1-5F41-B0A6-3174DB0C355E}" destId="{6FAF0D2B-0BEF-7249-87B6-16A13C7A7DB9}" srcOrd="3" destOrd="0" presId="urn:microsoft.com/office/officeart/2005/8/layout/chevron1"/>
    <dgm:cxn modelId="{28F9B802-A1C2-FC40-9B99-CAE10C1F3256}" type="presParOf" srcId="{BAE8560D-50A1-5F41-B0A6-3174DB0C355E}" destId="{70FC836D-4153-3B4B-9EEF-8647179BE9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AC65-9BF1-7844-89F5-45B07CE6887A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Raw data</a:t>
          </a:r>
        </a:p>
      </dsp:txBody>
      <dsp:txXfrm>
        <a:off x="753754" y="1424994"/>
        <a:ext cx="2252022" cy="1501348"/>
      </dsp:txXfrm>
    </dsp:sp>
    <dsp:sp modelId="{AAE573D8-76F5-934D-8EE7-DBB15D3D0187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Standardized workflow</a:t>
          </a:r>
        </a:p>
      </dsp:txBody>
      <dsp:txXfrm>
        <a:off x="4131788" y="1424994"/>
        <a:ext cx="2252022" cy="1501348"/>
      </dsp:txXfrm>
    </dsp:sp>
    <dsp:sp modelId="{70FC836D-4153-3B4B-9EEF-8647179BE91D}">
      <dsp:nvSpPr>
        <dsp:cNvPr id="0" name=""/>
        <dsp:cNvSpPr/>
      </dsp:nvSpPr>
      <dsp:spPr>
        <a:xfrm>
          <a:off x="6762229" y="1371201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Data-based outputs and indicators</a:t>
          </a:r>
        </a:p>
      </dsp:txBody>
      <dsp:txXfrm>
        <a:off x="7512903" y="1371201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AC65-9BF1-7844-89F5-45B07CE6887A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Raw data</a:t>
          </a:r>
        </a:p>
      </dsp:txBody>
      <dsp:txXfrm>
        <a:off x="753754" y="1424994"/>
        <a:ext cx="2252022" cy="1501348"/>
      </dsp:txXfrm>
    </dsp:sp>
    <dsp:sp modelId="{AAE573D8-76F5-934D-8EE7-DBB15D3D0187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Standardized workflow</a:t>
          </a:r>
        </a:p>
      </dsp:txBody>
      <dsp:txXfrm>
        <a:off x="4131788" y="1424994"/>
        <a:ext cx="2252022" cy="1501348"/>
      </dsp:txXfrm>
    </dsp:sp>
    <dsp:sp modelId="{70FC836D-4153-3B4B-9EEF-8647179BE91D}">
      <dsp:nvSpPr>
        <dsp:cNvPr id="0" name=""/>
        <dsp:cNvSpPr/>
      </dsp:nvSpPr>
      <dsp:spPr>
        <a:xfrm>
          <a:off x="6762229" y="1371201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Data-based outputs and indicators</a:t>
          </a:r>
        </a:p>
      </dsp:txBody>
      <dsp:txXfrm>
        <a:off x="7512903" y="1371201"/>
        <a:ext cx="2252022" cy="1501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AC65-9BF1-7844-89F5-45B07CE6887A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Raw data</a:t>
          </a:r>
        </a:p>
      </dsp:txBody>
      <dsp:txXfrm>
        <a:off x="753754" y="1424994"/>
        <a:ext cx="2252022" cy="1501348"/>
      </dsp:txXfrm>
    </dsp:sp>
    <dsp:sp modelId="{AAE573D8-76F5-934D-8EE7-DBB15D3D0187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Standardized workflow</a:t>
          </a:r>
        </a:p>
      </dsp:txBody>
      <dsp:txXfrm>
        <a:off x="4131788" y="1424994"/>
        <a:ext cx="2252022" cy="1501348"/>
      </dsp:txXfrm>
    </dsp:sp>
    <dsp:sp modelId="{70FC836D-4153-3B4B-9EEF-8647179BE91D}">
      <dsp:nvSpPr>
        <dsp:cNvPr id="0" name=""/>
        <dsp:cNvSpPr/>
      </dsp:nvSpPr>
      <dsp:spPr>
        <a:xfrm>
          <a:off x="6762229" y="1371201"/>
          <a:ext cx="3753370" cy="150134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Data-based outputs and indicators</a:t>
          </a:r>
        </a:p>
      </dsp:txBody>
      <dsp:txXfrm>
        <a:off x="7512903" y="1371201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14995-B682-0A4D-846B-D0EDFD0414AD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FC44-0086-7D4C-80F5-F7C20D0CD5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5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95E1-50C3-0949-A20D-E57959DC9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BAE0F-E538-AA4C-917F-642857BE8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6AC4E-EF2C-7148-B2AD-9DF212FD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EAA7-17B2-B349-9B44-4F5B26F9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AFCE-B81A-FE49-A6EF-CAFA01FC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83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C72F-5DF6-D34E-AC4F-9F9B71FA6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7AA6C-6080-8540-956F-31AAC147B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D1B44-B36B-AA44-A73F-BFCD10C1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E0F7-4437-2248-B4B0-36EB571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EA45-C110-B142-87D5-82161DAE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41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E1457-50D9-5A4B-9165-F518943AE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9E7CC-68CB-A04E-B579-CF04FB6DE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931E5-D764-C948-B6F0-530872E2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4065-65E5-2D4B-86FF-072A8F16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AEB5B-E376-1A40-8836-BA1CFFB6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6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AA3-6888-B54E-96FF-58170F56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CE67-0697-0A4B-BE1E-B946D95AA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51E6A-9C14-B541-A9E4-B4AF53F9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0B19-EC1E-F348-98CF-6762728C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ECB4E-0F6C-BA41-975E-0481B9E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5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76BD2-4CC1-8D4E-A4A2-96AB2550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CB7A-305D-654D-8D0C-D37A2D00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6D65-AA01-8A45-8616-E5E2B80D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6321-9AAC-A740-A806-6066C3E2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FB75-21F8-E44B-B72B-48FE7E9A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8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83A5-FD7F-A340-B49D-C377739B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EB57-BB1F-4640-8FB2-241A5B455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A8ECB-8E8B-CE4E-86D7-1698E3C4A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106FF-97F4-A344-BF5C-5E0BE16B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F1B1-0527-0441-A4D8-843397B3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F1004-634F-AB46-9842-5C5AADEB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8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C642-74A9-664A-8753-E2AF3D8A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B212A-0A6B-0B42-A5FD-9F5828530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F31E5-AB69-D646-98F9-7164CB6F5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F676F-1B30-E445-A45E-B31BD7652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CCA61-E8AC-BD45-AB9F-E72F4750D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AEA55-C40D-CB46-944F-20911C18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E5B05-D246-0340-AE34-EA945894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073A8-8259-4D43-83B8-C5A710C5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BC85-8164-4544-8397-C7A47007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2759E-E084-7945-83DB-51E9DDD9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50EDE-0514-8C48-A8E6-0D0CA347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01C35-CB05-9B44-8D15-4403A37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75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220E5-1D8B-B043-8904-8ADC264B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4CF88-E496-E040-B1EC-0B1D2AB1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D5FD-985E-284B-89AF-094B6966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B5F7-330B-AA4F-A193-0B3A4BFC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BCA6-0581-2B47-8C37-F499E35C4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AF25A-8F21-5C48-BF32-7F2F876D0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6E09A-4B6D-1C4B-9330-A9CBFC29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BC2D1-D3FE-6C48-820E-BBF7E3C9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9A09F-8185-7A47-8A92-4341BAB4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09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A0DD-C1AA-1545-8236-14124153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8E9C5-2EF1-7D40-BD50-D89BE510C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CFC52-8D3D-6549-A4E4-DD2100586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C6344-6158-CE4D-8557-840A30A6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670FF-05C5-6347-A5B8-58AF26B87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F7E58-FF08-434C-AF07-7E979D0C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03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EA6A0B-FB46-5B4B-9A9F-524BEDF3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DED2E-3E4F-574B-9F08-0DB07A067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4F4C-0822-7341-AF17-A96D2EAD6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50CE-7D3F-134C-BFC6-5BAB58FD9071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7F0AC-E890-5143-AA46-4E85AC30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CB36-FAF2-9C40-913C-6986C0AA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C8751-9060-E74F-95AC-8BE0DBFA2EB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96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1C577-CDB4-4C47-9D6D-8CFCA3E89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975" y="1719116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GB" dirty="0"/>
              <a:t>Overview of approaches to reporting and summarising invasive non-native species data </a:t>
            </a:r>
            <a:endParaRPr lang="de-DE" sz="6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D6B8D0-F6EE-414C-9269-4794AA9DB614}"/>
              </a:ext>
            </a:extLst>
          </p:cNvPr>
          <p:cNvSpPr txBox="1">
            <a:spLocks/>
          </p:cNvSpPr>
          <p:nvPr/>
        </p:nvSpPr>
        <p:spPr>
          <a:xfrm>
            <a:off x="2135355" y="4818981"/>
            <a:ext cx="8258176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Diana Bowler, UK </a:t>
            </a:r>
            <a:r>
              <a:rPr lang="de-DE" sz="2800" dirty="0" err="1"/>
              <a:t>Centre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Ecology &amp; </a:t>
            </a:r>
            <a:r>
              <a:rPr lang="de-DE" sz="2800" dirty="0" err="1"/>
              <a:t>Hydrology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9638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7E5D-E793-BA0E-C8FE-7FA636CE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81" y="152474"/>
            <a:ext cx="7859233" cy="1325563"/>
          </a:xfrm>
        </p:spPr>
        <p:txBody>
          <a:bodyPr/>
          <a:lstStyle/>
          <a:p>
            <a:r>
              <a:rPr lang="en-GB" dirty="0"/>
              <a:t>Geographic occurrence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54C89-2349-9245-8C90-A0D950BC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1326916"/>
            <a:ext cx="4181021" cy="51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3EDBB-8FB5-BB4F-BC8F-A7692A6C8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702"/>
          <a:stretch/>
        </p:blipFill>
        <p:spPr>
          <a:xfrm>
            <a:off x="879138" y="1243983"/>
            <a:ext cx="3939605" cy="5614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BB9C66-C295-B24C-AF96-878FD47FEA4B}"/>
              </a:ext>
            </a:extLst>
          </p:cNvPr>
          <p:cNvSpPr txBox="1"/>
          <p:nvPr/>
        </p:nvSpPr>
        <p:spPr>
          <a:xfrm>
            <a:off x="6388090" y="5046317"/>
            <a:ext cx="481330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err="1"/>
              <a:t>Predict</a:t>
            </a:r>
            <a:r>
              <a:rPr lang="de-DE" sz="2800" dirty="0"/>
              <a:t> 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monitoring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action</a:t>
            </a:r>
            <a:r>
              <a:rPr lang="de-DE" sz="2800" dirty="0"/>
              <a:t> </a:t>
            </a:r>
            <a:r>
              <a:rPr lang="de-DE" sz="2800" dirty="0" err="1"/>
              <a:t>should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targeted</a:t>
            </a:r>
            <a:r>
              <a:rPr lang="de-DE" sz="2800" dirty="0"/>
              <a:t>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2E4A67-7530-334A-BDC4-82157B2A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178" y="1646405"/>
            <a:ext cx="5604882" cy="2882052"/>
          </a:xfrm>
        </p:spPr>
        <p:txBody>
          <a:bodyPr>
            <a:normAutofit/>
          </a:bodyPr>
          <a:lstStyle/>
          <a:p>
            <a:r>
              <a:rPr lang="de-DE" dirty="0" err="1"/>
              <a:t>Maps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a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present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OR</a:t>
            </a:r>
          </a:p>
          <a:p>
            <a:r>
              <a:rPr lang="de-DE" dirty="0" err="1"/>
              <a:t>Maps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a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(i.e.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habitat</a:t>
            </a:r>
            <a:r>
              <a:rPr lang="de-DE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66705-E483-1A47-B5CF-EB887703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Output: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predicting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38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97A0-085A-0747-A49D-E6FCCFFB9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Making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trait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37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C8CD-2313-964A-9B5A-480EAEBF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Trait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2459-558A-9A40-A354-2F2DD8EB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6" y="1573834"/>
            <a:ext cx="10381317" cy="4943698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„</a:t>
            </a:r>
            <a:r>
              <a:rPr lang="de-DE" sz="3600" dirty="0" err="1"/>
              <a:t>Trait</a:t>
            </a:r>
            <a:r>
              <a:rPr lang="de-DE" sz="3600" dirty="0"/>
              <a:t>“ – </a:t>
            </a:r>
            <a:r>
              <a:rPr lang="de-DE" sz="3600" dirty="0" err="1"/>
              <a:t>characteristics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a </a:t>
            </a:r>
            <a:r>
              <a:rPr lang="de-DE" sz="3600" dirty="0" err="1"/>
              <a:t>species</a:t>
            </a:r>
            <a:endParaRPr lang="de-DE" sz="3600" dirty="0"/>
          </a:p>
          <a:p>
            <a:pPr marL="0" indent="0">
              <a:buNone/>
            </a:pPr>
            <a:endParaRPr lang="de-DE" sz="3600" dirty="0"/>
          </a:p>
          <a:p>
            <a:pPr marL="0" indent="0">
              <a:buNone/>
            </a:pPr>
            <a:r>
              <a:rPr lang="de-DE" sz="3600" dirty="0" err="1"/>
              <a:t>Useful</a:t>
            </a:r>
            <a:r>
              <a:rPr lang="de-DE" sz="3600" dirty="0"/>
              <a:t> </a:t>
            </a:r>
            <a:r>
              <a:rPr lang="de-DE" sz="3600" dirty="0" err="1"/>
              <a:t>traits</a:t>
            </a:r>
            <a:r>
              <a:rPr lang="de-DE" sz="3600" dirty="0"/>
              <a:t> 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context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invasive non-native </a:t>
            </a:r>
            <a:r>
              <a:rPr lang="de-DE" sz="3600" dirty="0" err="1"/>
              <a:t>species</a:t>
            </a:r>
            <a:r>
              <a:rPr lang="de-DE" sz="3600" dirty="0"/>
              <a:t>:</a:t>
            </a:r>
          </a:p>
          <a:p>
            <a:r>
              <a:rPr lang="de-DE" sz="3600" dirty="0"/>
              <a:t>Habitat </a:t>
            </a:r>
            <a:r>
              <a:rPr lang="de-DE" sz="3600" dirty="0" err="1"/>
              <a:t>preference</a:t>
            </a:r>
            <a:r>
              <a:rPr lang="de-DE" sz="3600" dirty="0"/>
              <a:t> </a:t>
            </a:r>
          </a:p>
          <a:p>
            <a:r>
              <a:rPr lang="de-DE" sz="3600" dirty="0"/>
              <a:t>Life </a:t>
            </a:r>
            <a:r>
              <a:rPr lang="de-DE" sz="3600" dirty="0" err="1"/>
              <a:t>history</a:t>
            </a:r>
            <a:endParaRPr lang="de-DE" sz="3600" dirty="0"/>
          </a:p>
          <a:p>
            <a:r>
              <a:rPr lang="de-DE" sz="3600" dirty="0" err="1"/>
              <a:t>Species</a:t>
            </a:r>
            <a:r>
              <a:rPr lang="de-DE" sz="3600" dirty="0"/>
              <a:t> </a:t>
            </a:r>
            <a:r>
              <a:rPr lang="de-DE" sz="3600" dirty="0" err="1"/>
              <a:t>interactions</a:t>
            </a:r>
            <a:endParaRPr lang="de-DE" sz="3600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19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C8CD-2313-964A-9B5A-480EAEBF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Trait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2459-558A-9A40-A354-2F2DD8EB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38" y="1510038"/>
            <a:ext cx="11231062" cy="442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„</a:t>
            </a:r>
            <a:r>
              <a:rPr lang="de-DE" dirty="0" err="1"/>
              <a:t>Trait</a:t>
            </a:r>
            <a:r>
              <a:rPr lang="de-DE" dirty="0"/>
              <a:t>“ – </a:t>
            </a:r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species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i="1" dirty="0"/>
              <a:t>Acacia </a:t>
            </a:r>
            <a:r>
              <a:rPr lang="de-DE" i="1" dirty="0" err="1"/>
              <a:t>saligna</a:t>
            </a:r>
            <a:endParaRPr lang="de-DE" i="1" dirty="0"/>
          </a:p>
          <a:p>
            <a:r>
              <a:rPr lang="de-DE" dirty="0"/>
              <a:t>Habitat </a:t>
            </a:r>
            <a:r>
              <a:rPr lang="de-DE" dirty="0" err="1"/>
              <a:t>preference</a:t>
            </a:r>
            <a:r>
              <a:rPr lang="de-DE" dirty="0"/>
              <a:t>: </a:t>
            </a:r>
            <a:r>
              <a:rPr lang="de-DE" dirty="0" err="1"/>
              <a:t>Spiny</a:t>
            </a:r>
            <a:r>
              <a:rPr lang="de-DE" dirty="0"/>
              <a:t> </a:t>
            </a:r>
            <a:r>
              <a:rPr lang="de-DE" dirty="0" err="1"/>
              <a:t>Mediterranean</a:t>
            </a:r>
            <a:r>
              <a:rPr lang="de-DE" dirty="0"/>
              <a:t>; </a:t>
            </a:r>
            <a:r>
              <a:rPr lang="de-DE" dirty="0" err="1"/>
              <a:t>Shrub</a:t>
            </a:r>
            <a:r>
              <a:rPr lang="de-DE" dirty="0"/>
              <a:t> </a:t>
            </a:r>
            <a:r>
              <a:rPr lang="de-DE" dirty="0" err="1"/>
              <a:t>plantations</a:t>
            </a:r>
            <a:r>
              <a:rPr lang="de-DE" dirty="0"/>
              <a:t> </a:t>
            </a:r>
          </a:p>
          <a:p>
            <a:r>
              <a:rPr lang="de-DE" dirty="0"/>
              <a:t>Life </a:t>
            </a:r>
            <a:r>
              <a:rPr lang="de-DE" dirty="0" err="1"/>
              <a:t>history</a:t>
            </a:r>
            <a:r>
              <a:rPr lang="de-DE" dirty="0"/>
              <a:t>: 10-20 </a:t>
            </a:r>
            <a:r>
              <a:rPr lang="de-DE" dirty="0" err="1"/>
              <a:t>years</a:t>
            </a:r>
            <a:endParaRPr lang="de-DE" dirty="0"/>
          </a:p>
          <a:p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interactions</a:t>
            </a:r>
            <a:r>
              <a:rPr lang="de-DE" dirty="0"/>
              <a:t>: </a:t>
            </a:r>
            <a:r>
              <a:rPr lang="de-DE" dirty="0" err="1"/>
              <a:t>Competes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native </a:t>
            </a:r>
            <a:r>
              <a:rPr lang="de-DE" dirty="0" err="1"/>
              <a:t>flora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8D31B37-CF1E-2D45-8CEE-74FFDCFC9140}"/>
              </a:ext>
            </a:extLst>
          </p:cNvPr>
          <p:cNvSpPr/>
          <p:nvPr/>
        </p:nvSpPr>
        <p:spPr>
          <a:xfrm>
            <a:off x="1485371" y="5109420"/>
            <a:ext cx="2266122" cy="715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44936-4E10-6E40-8EA7-CDA5C41B4AA1}"/>
              </a:ext>
            </a:extLst>
          </p:cNvPr>
          <p:cNvSpPr txBox="1"/>
          <p:nvPr/>
        </p:nvSpPr>
        <p:spPr>
          <a:xfrm>
            <a:off x="4021047" y="5033289"/>
            <a:ext cx="720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these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refine</a:t>
            </a:r>
            <a:r>
              <a:rPr lang="de-DE" sz="2400" dirty="0"/>
              <a:t> </a:t>
            </a:r>
            <a:r>
              <a:rPr lang="de-DE" sz="2400" dirty="0" err="1"/>
              <a:t>pressure</a:t>
            </a:r>
            <a:r>
              <a:rPr lang="de-DE" sz="2400" dirty="0"/>
              <a:t> </a:t>
            </a:r>
            <a:r>
              <a:rPr lang="de-DE" sz="2400" dirty="0" err="1"/>
              <a:t>indicators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inform</a:t>
            </a:r>
            <a:r>
              <a:rPr lang="de-DE" sz="2400" dirty="0"/>
              <a:t> </a:t>
            </a:r>
            <a:r>
              <a:rPr lang="de-DE" sz="2400" dirty="0" err="1"/>
              <a:t>conservation</a:t>
            </a:r>
            <a:r>
              <a:rPr lang="de-DE" sz="2400" dirty="0"/>
              <a:t> </a:t>
            </a:r>
            <a:r>
              <a:rPr lang="de-DE" sz="2400" dirty="0" err="1"/>
              <a:t>action</a:t>
            </a:r>
            <a:endParaRPr lang="de-D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34DDF-D035-7544-87A2-F5BE62F0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657" y="642327"/>
            <a:ext cx="3695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6E6-6607-D045-B5A4-4CDEE651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6" y="0"/>
            <a:ext cx="11210365" cy="1325563"/>
          </a:xfrm>
        </p:spPr>
        <p:txBody>
          <a:bodyPr/>
          <a:lstStyle/>
          <a:p>
            <a:r>
              <a:rPr lang="de-DE" dirty="0"/>
              <a:t>Output: </a:t>
            </a:r>
            <a:r>
              <a:rPr lang="de-DE" dirty="0" err="1"/>
              <a:t>number</a:t>
            </a:r>
            <a:r>
              <a:rPr lang="de-DE" dirty="0"/>
              <a:t> of invasive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habitat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56F7F-9AD7-CBC1-6848-2A48E28E4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0"/>
          <a:stretch/>
        </p:blipFill>
        <p:spPr>
          <a:xfrm>
            <a:off x="1236778" y="1053132"/>
            <a:ext cx="8821622" cy="5637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3FDBD-EB41-EF42-89C2-D6F7906C8B3C}"/>
              </a:ext>
            </a:extLst>
          </p:cNvPr>
          <p:cNvSpPr txBox="1"/>
          <p:nvPr/>
        </p:nvSpPr>
        <p:spPr>
          <a:xfrm>
            <a:off x="160817" y="6315755"/>
            <a:ext cx="72003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Data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Cyprus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CYDAS </a:t>
            </a:r>
            <a:r>
              <a:rPr lang="de-DE" sz="2400" dirty="0" err="1"/>
              <a:t>database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1300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C92C-8703-3842-BAE3-BDE66E6A7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673" y="1833121"/>
            <a:ext cx="9144000" cy="2387600"/>
          </a:xfrm>
        </p:spPr>
        <p:txBody>
          <a:bodyPr>
            <a:normAutofit/>
          </a:bodyPr>
          <a:lstStyle/>
          <a:p>
            <a:r>
              <a:rPr lang="de-DE" dirty="0"/>
              <a:t>Outputs </a:t>
            </a:r>
            <a:r>
              <a:rPr lang="de-DE" dirty="0" err="1"/>
              <a:t>combining</a:t>
            </a:r>
            <a:r>
              <a:rPr lang="de-DE" dirty="0"/>
              <a:t> all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19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78E1-2469-A747-89DE-DA45AD29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833" y="0"/>
            <a:ext cx="8723233" cy="1325563"/>
          </a:xfrm>
        </p:spPr>
        <p:txBody>
          <a:bodyPr/>
          <a:lstStyle/>
          <a:p>
            <a:r>
              <a:rPr lang="de-DE" dirty="0"/>
              <a:t>Output: </a:t>
            </a:r>
            <a:r>
              <a:rPr lang="de-DE" dirty="0" err="1"/>
              <a:t>Species</a:t>
            </a:r>
            <a:r>
              <a:rPr lang="de-DE" dirty="0"/>
              <a:t>-level </a:t>
            </a:r>
            <a:r>
              <a:rPr lang="de-DE" dirty="0" err="1"/>
              <a:t>factsheets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492D5-4E52-044E-A3A1-86A391321808}"/>
              </a:ext>
            </a:extLst>
          </p:cNvPr>
          <p:cNvSpPr txBox="1"/>
          <p:nvPr/>
        </p:nvSpPr>
        <p:spPr>
          <a:xfrm>
            <a:off x="8913018" y="3774924"/>
            <a:ext cx="2378760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Tool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raising</a:t>
            </a:r>
            <a:r>
              <a:rPr lang="de-DE" sz="2400" dirty="0"/>
              <a:t> </a:t>
            </a:r>
            <a:r>
              <a:rPr lang="de-DE" sz="2400" dirty="0" err="1"/>
              <a:t>awareness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communication</a:t>
            </a:r>
            <a:r>
              <a:rPr lang="de-DE" sz="2400" dirty="0"/>
              <a:t>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FDDAB7-38C1-304D-854B-0B9FE7563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022" y="1014384"/>
            <a:ext cx="5434305" cy="5649063"/>
          </a:xfrm>
        </p:spPr>
      </p:pic>
    </p:spTree>
    <p:extLst>
      <p:ext uri="{BB962C8B-B14F-4D97-AF65-F5344CB8AC3E}">
        <p14:creationId xmlns:p14="http://schemas.microsoft.com/office/powerpoint/2010/main" val="18140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7AC6-22C6-C04B-AE59-8F69B0E3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16569" cy="3573829"/>
          </a:xfrm>
        </p:spPr>
        <p:txBody>
          <a:bodyPr/>
          <a:lstStyle/>
          <a:p>
            <a:r>
              <a:rPr lang="de-DE" dirty="0" err="1"/>
              <a:t>Miniguides</a:t>
            </a:r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37991-B0CD-8B4C-A2BC-5C926A2EF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570" y="0"/>
            <a:ext cx="4921661" cy="6928820"/>
          </a:xfrm>
        </p:spPr>
      </p:pic>
    </p:spTree>
    <p:extLst>
      <p:ext uri="{BB962C8B-B14F-4D97-AF65-F5344CB8AC3E}">
        <p14:creationId xmlns:p14="http://schemas.microsoft.com/office/powerpoint/2010/main" val="177914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CEB3-2F54-3141-B493-93FF39CC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71" y="163408"/>
            <a:ext cx="8796815" cy="59133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1EFD09-E13A-8340-81DE-98A564D919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943" y="1029567"/>
          <a:ext cx="5406901" cy="560491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406901">
                  <a:extLst>
                    <a:ext uri="{9D8B030D-6E8A-4147-A177-3AD203B41FA5}">
                      <a16:colId xmlns:a16="http://schemas.microsoft.com/office/drawing/2014/main" val="2154588686"/>
                    </a:ext>
                  </a:extLst>
                </a:gridCol>
              </a:tblGrid>
              <a:tr h="1020964">
                <a:tc>
                  <a:txBody>
                    <a:bodyPr/>
                    <a:lstStyle/>
                    <a:p>
                      <a:pPr fontAlgn="t"/>
                      <a:endParaRPr lang="de-DE" sz="2200" dirty="0"/>
                    </a:p>
                    <a:p>
                      <a:pPr algn="l" rtl="0" fontAlgn="base"/>
                      <a:r>
                        <a:rPr lang="de-DE" sz="2200" dirty="0"/>
                        <a:t>Raise awareness of the impact of non-native </a:t>
                      </a:r>
                      <a:r>
                        <a:rPr lang="de-DE" sz="2200" dirty="0" err="1"/>
                        <a:t>species</a:t>
                      </a:r>
                      <a:r>
                        <a:rPr lang="de-DE" sz="2200" dirty="0"/>
                        <a:t>?</a:t>
                      </a:r>
                      <a:endParaRPr lang="de-DE" sz="2200" b="1" dirty="0"/>
                    </a:p>
                  </a:txBody>
                  <a:tcPr marL="60435" marR="60435" marT="30218" marB="30218"/>
                </a:tc>
                <a:extLst>
                  <a:ext uri="{0D108BD9-81ED-4DB2-BD59-A6C34878D82A}">
                    <a16:rowId xmlns:a16="http://schemas.microsoft.com/office/drawing/2014/main" val="271825876"/>
                  </a:ext>
                </a:extLst>
              </a:tr>
              <a:tr h="764806">
                <a:tc>
                  <a:txBody>
                    <a:bodyPr/>
                    <a:lstStyle/>
                    <a:p>
                      <a:pPr fontAlgn="t"/>
                      <a:endParaRPr lang="de-DE" sz="2200" dirty="0"/>
                    </a:p>
                    <a:p>
                      <a:pPr algn="l" rtl="0" fontAlgn="base"/>
                      <a:r>
                        <a:rPr lang="de-DE" sz="2200" dirty="0"/>
                        <a:t>Official </a:t>
                      </a:r>
                      <a:r>
                        <a:rPr lang="de-DE" sz="2200" dirty="0" err="1"/>
                        <a:t>reporting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towards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targets</a:t>
                      </a:r>
                      <a:r>
                        <a:rPr lang="de-DE" sz="2200" dirty="0"/>
                        <a:t> ?</a:t>
                      </a:r>
                      <a:endParaRPr lang="de-DE" sz="2200" b="1" dirty="0"/>
                    </a:p>
                  </a:txBody>
                  <a:tcPr marL="60435" marR="60435" marT="30218" marB="302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93160"/>
                  </a:ext>
                </a:extLst>
              </a:tr>
              <a:tr h="764806">
                <a:tc>
                  <a:txBody>
                    <a:bodyPr/>
                    <a:lstStyle/>
                    <a:p>
                      <a:pPr fontAlgn="t"/>
                      <a:endParaRPr lang="de-DE" sz="2200" dirty="0"/>
                    </a:p>
                    <a:p>
                      <a:pPr algn="l" rtl="0" fontAlgn="base"/>
                      <a:r>
                        <a:rPr lang="de-DE" sz="2200" dirty="0"/>
                        <a:t>Research on </a:t>
                      </a:r>
                      <a:r>
                        <a:rPr lang="de-DE" sz="2200" dirty="0" err="1"/>
                        <a:t>trends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and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state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of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nature</a:t>
                      </a:r>
                      <a:r>
                        <a:rPr lang="de-DE" sz="2200" dirty="0"/>
                        <a:t>? </a:t>
                      </a:r>
                      <a:endParaRPr lang="de-DE" sz="2200" b="1" dirty="0"/>
                    </a:p>
                  </a:txBody>
                  <a:tcPr marL="60435" marR="60435" marT="30218" marB="30218"/>
                </a:tc>
                <a:extLst>
                  <a:ext uri="{0D108BD9-81ED-4DB2-BD59-A6C34878D82A}">
                    <a16:rowId xmlns:a16="http://schemas.microsoft.com/office/drawing/2014/main" val="3541174601"/>
                  </a:ext>
                </a:extLst>
              </a:tr>
              <a:tr h="764806">
                <a:tc>
                  <a:txBody>
                    <a:bodyPr/>
                    <a:lstStyle/>
                    <a:p>
                      <a:pPr fontAlgn="t"/>
                      <a:endParaRPr lang="de-DE" sz="2200" dirty="0"/>
                    </a:p>
                    <a:p>
                      <a:pPr algn="l" rtl="0" fontAlgn="base"/>
                      <a:r>
                        <a:rPr lang="de-DE" sz="2200" dirty="0"/>
                        <a:t>Land </a:t>
                      </a:r>
                      <a:r>
                        <a:rPr lang="de-DE" sz="2200" dirty="0" err="1"/>
                        <a:t>use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decisions</a:t>
                      </a:r>
                      <a:r>
                        <a:rPr lang="de-DE" sz="2200" dirty="0"/>
                        <a:t>? </a:t>
                      </a:r>
                      <a:endParaRPr lang="de-DE" sz="2200" b="1" dirty="0"/>
                    </a:p>
                  </a:txBody>
                  <a:tcPr marL="60435" marR="60435" marT="30218" marB="302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13538"/>
                  </a:ext>
                </a:extLst>
              </a:tr>
              <a:tr h="1080638">
                <a:tc>
                  <a:txBody>
                    <a:bodyPr/>
                    <a:lstStyle/>
                    <a:p>
                      <a:pPr fontAlgn="t"/>
                      <a:endParaRPr lang="de-DE" sz="2200" dirty="0"/>
                    </a:p>
                    <a:p>
                      <a:pPr algn="l" rtl="0" fontAlgn="base"/>
                      <a:r>
                        <a:rPr lang="de-DE" sz="2200" dirty="0" err="1"/>
                        <a:t>Inform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conservation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action</a:t>
                      </a:r>
                      <a:r>
                        <a:rPr lang="de-DE" sz="2200" dirty="0"/>
                        <a:t>, </a:t>
                      </a:r>
                      <a:r>
                        <a:rPr lang="de-DE" sz="2200" dirty="0" err="1"/>
                        <a:t>including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control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of</a:t>
                      </a:r>
                      <a:r>
                        <a:rPr lang="de-DE" sz="2200" dirty="0"/>
                        <a:t> invasive </a:t>
                      </a:r>
                      <a:r>
                        <a:rPr lang="de-DE" sz="2200" dirty="0" err="1"/>
                        <a:t>species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or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habitat</a:t>
                      </a:r>
                      <a:r>
                        <a:rPr lang="de-DE" sz="2200" dirty="0"/>
                        <a:t> </a:t>
                      </a:r>
                      <a:r>
                        <a:rPr lang="de-DE" sz="2200" dirty="0" err="1"/>
                        <a:t>restoration</a:t>
                      </a:r>
                      <a:r>
                        <a:rPr lang="de-DE" sz="2200" dirty="0"/>
                        <a:t>? </a:t>
                      </a:r>
                      <a:endParaRPr lang="de-DE" sz="2200" b="1" dirty="0"/>
                    </a:p>
                  </a:txBody>
                  <a:tcPr marL="60435" marR="60435" marT="30218" marB="30218"/>
                </a:tc>
                <a:extLst>
                  <a:ext uri="{0D108BD9-81ED-4DB2-BD59-A6C34878D82A}">
                    <a16:rowId xmlns:a16="http://schemas.microsoft.com/office/drawing/2014/main" val="1904052101"/>
                  </a:ext>
                </a:extLst>
              </a:tr>
              <a:tr h="1163581">
                <a:tc>
                  <a:txBody>
                    <a:bodyPr/>
                    <a:lstStyle/>
                    <a:p>
                      <a:pPr fontAlgn="t"/>
                      <a:endParaRPr lang="de-DE" sz="2200" b="0" dirty="0"/>
                    </a:p>
                    <a:p>
                      <a:pPr fontAlgn="t"/>
                      <a:r>
                        <a:rPr lang="de-DE" sz="2200" b="0" dirty="0" err="1"/>
                        <a:t>What</a:t>
                      </a:r>
                      <a:r>
                        <a:rPr lang="de-DE" sz="2200" b="0" dirty="0"/>
                        <a:t> </a:t>
                      </a:r>
                      <a:r>
                        <a:rPr lang="de-DE" sz="2200" b="0" dirty="0" err="1"/>
                        <a:t>else</a:t>
                      </a:r>
                      <a:r>
                        <a:rPr lang="de-DE" sz="2200" b="0" dirty="0"/>
                        <a:t>….?</a:t>
                      </a:r>
                    </a:p>
                  </a:txBody>
                  <a:tcPr marL="60435" marR="60435" marT="30218" marB="302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2914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45AF853-7B46-8B4E-B515-2A410E48A058}"/>
              </a:ext>
            </a:extLst>
          </p:cNvPr>
          <p:cNvSpPr txBox="1">
            <a:spLocks/>
          </p:cNvSpPr>
          <p:nvPr/>
        </p:nvSpPr>
        <p:spPr>
          <a:xfrm>
            <a:off x="108856" y="243236"/>
            <a:ext cx="5232402" cy="59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?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7A7C25D0-9BBF-4045-A09E-F4266EF5411E}"/>
              </a:ext>
            </a:extLst>
          </p:cNvPr>
          <p:cNvGraphicFramePr>
            <a:graphicFrameLocks/>
          </p:cNvGraphicFramePr>
          <p:nvPr/>
        </p:nvGraphicFramePr>
        <p:xfrm>
          <a:off x="6535782" y="1051656"/>
          <a:ext cx="5203702" cy="55388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03702">
                  <a:extLst>
                    <a:ext uri="{9D8B030D-6E8A-4147-A177-3AD203B41FA5}">
                      <a16:colId xmlns:a16="http://schemas.microsoft.com/office/drawing/2014/main" val="2154588686"/>
                    </a:ext>
                  </a:extLst>
                </a:gridCol>
              </a:tblGrid>
              <a:tr h="798749">
                <a:tc>
                  <a:txBody>
                    <a:bodyPr/>
                    <a:lstStyle/>
                    <a:p>
                      <a:pPr fontAlgn="t"/>
                      <a:endParaRPr lang="de-DE" sz="2200" b="0" dirty="0"/>
                    </a:p>
                    <a:p>
                      <a:pPr algn="l" rtl="0" fontAlgn="base"/>
                      <a:r>
                        <a:rPr lang="de-DE" sz="2200" b="0" dirty="0" err="1"/>
                        <a:t>Local</a:t>
                      </a:r>
                      <a:r>
                        <a:rPr lang="de-DE" sz="2200" b="0" dirty="0"/>
                        <a:t> </a:t>
                      </a:r>
                      <a:r>
                        <a:rPr lang="de-DE" sz="2200" b="0" dirty="0" err="1"/>
                        <a:t>community</a:t>
                      </a:r>
                      <a:r>
                        <a:rPr lang="de-DE" sz="2200" b="0" dirty="0"/>
                        <a:t>?</a:t>
                      </a:r>
                    </a:p>
                  </a:txBody>
                  <a:tcPr marL="60435" marR="60435" marT="30218" marB="302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5876"/>
                  </a:ext>
                </a:extLst>
              </a:tr>
              <a:tr h="798749">
                <a:tc>
                  <a:txBody>
                    <a:bodyPr/>
                    <a:lstStyle/>
                    <a:p>
                      <a:pPr fontAlgn="t"/>
                      <a:endParaRPr lang="de-DE" sz="2200" b="0" dirty="0"/>
                    </a:p>
                    <a:p>
                      <a:pPr algn="l" rtl="0" fontAlgn="base"/>
                      <a:r>
                        <a:rPr lang="de-DE" sz="2200" b="0" dirty="0"/>
                        <a:t>Community </a:t>
                      </a:r>
                      <a:r>
                        <a:rPr lang="de-DE" sz="2200" b="0" dirty="0" err="1"/>
                        <a:t>groups</a:t>
                      </a:r>
                      <a:r>
                        <a:rPr lang="de-DE" sz="2200" b="0" dirty="0"/>
                        <a:t>?</a:t>
                      </a:r>
                    </a:p>
                  </a:txBody>
                  <a:tcPr marL="60435" marR="60435" marT="30218" marB="302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93160"/>
                  </a:ext>
                </a:extLst>
              </a:tr>
              <a:tr h="798749">
                <a:tc>
                  <a:txBody>
                    <a:bodyPr/>
                    <a:lstStyle/>
                    <a:p>
                      <a:pPr fontAlgn="t"/>
                      <a:endParaRPr lang="de-DE" sz="2200" b="0" dirty="0"/>
                    </a:p>
                    <a:p>
                      <a:pPr algn="l" rtl="0" fontAlgn="base"/>
                      <a:r>
                        <a:rPr lang="de-DE" sz="2200" b="0" dirty="0"/>
                        <a:t>Schools? </a:t>
                      </a:r>
                    </a:p>
                  </a:txBody>
                  <a:tcPr marL="60435" marR="60435" marT="30218" marB="302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74601"/>
                  </a:ext>
                </a:extLst>
              </a:tr>
              <a:tr h="798749">
                <a:tc>
                  <a:txBody>
                    <a:bodyPr/>
                    <a:lstStyle/>
                    <a:p>
                      <a:pPr fontAlgn="t"/>
                      <a:endParaRPr lang="de-DE" sz="2200" b="0" dirty="0"/>
                    </a:p>
                    <a:p>
                      <a:pPr algn="l" rtl="0" fontAlgn="base"/>
                      <a:r>
                        <a:rPr lang="de-DE" sz="2200" b="0" dirty="0" err="1"/>
                        <a:t>Government</a:t>
                      </a:r>
                      <a:r>
                        <a:rPr lang="de-DE" sz="2200" b="0" dirty="0"/>
                        <a:t> </a:t>
                      </a:r>
                      <a:r>
                        <a:rPr lang="de-DE" sz="2200" b="0" dirty="0" err="1"/>
                        <a:t>agencies</a:t>
                      </a:r>
                      <a:r>
                        <a:rPr lang="de-DE" sz="2200" b="0" dirty="0"/>
                        <a:t>?</a:t>
                      </a:r>
                    </a:p>
                  </a:txBody>
                  <a:tcPr marL="60435" marR="60435" marT="30218" marB="302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13538"/>
                  </a:ext>
                </a:extLst>
              </a:tr>
              <a:tr h="1128598">
                <a:tc>
                  <a:txBody>
                    <a:bodyPr/>
                    <a:lstStyle/>
                    <a:p>
                      <a:pPr fontAlgn="t"/>
                      <a:endParaRPr lang="de-DE" sz="2200" b="0" dirty="0"/>
                    </a:p>
                    <a:p>
                      <a:pPr fontAlgn="t"/>
                      <a:r>
                        <a:rPr lang="de-DE" sz="2200" b="0" dirty="0"/>
                        <a:t>Non-</a:t>
                      </a:r>
                      <a:r>
                        <a:rPr lang="de-DE" sz="2200" b="0" dirty="0" err="1"/>
                        <a:t>governmental</a:t>
                      </a:r>
                      <a:r>
                        <a:rPr lang="de-DE" sz="2200" b="0" dirty="0"/>
                        <a:t> </a:t>
                      </a:r>
                      <a:r>
                        <a:rPr lang="de-DE" sz="2200" b="0" dirty="0" err="1"/>
                        <a:t>agencies</a:t>
                      </a:r>
                      <a:r>
                        <a:rPr lang="de-DE" sz="2200" b="0" dirty="0"/>
                        <a:t>?</a:t>
                      </a:r>
                    </a:p>
                  </a:txBody>
                  <a:tcPr marL="60435" marR="60435" marT="30218" marB="302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52101"/>
                  </a:ext>
                </a:extLst>
              </a:tr>
              <a:tr h="1215223">
                <a:tc>
                  <a:txBody>
                    <a:bodyPr/>
                    <a:lstStyle/>
                    <a:p>
                      <a:pPr fontAlgn="t"/>
                      <a:endParaRPr lang="de-DE" sz="2200" dirty="0"/>
                    </a:p>
                    <a:p>
                      <a:pPr algn="l" rtl="0" fontAlgn="base"/>
                      <a:r>
                        <a:rPr lang="de-DE" sz="2200" dirty="0"/>
                        <a:t> Who </a:t>
                      </a:r>
                      <a:r>
                        <a:rPr lang="de-DE" sz="2200" dirty="0" err="1"/>
                        <a:t>else</a:t>
                      </a:r>
                      <a:r>
                        <a:rPr lang="de-DE" sz="2200" dirty="0"/>
                        <a:t>….?</a:t>
                      </a:r>
                      <a:endParaRPr lang="de-DE" sz="2200" b="1" dirty="0"/>
                    </a:p>
                  </a:txBody>
                  <a:tcPr marL="60435" marR="60435" marT="30218" marB="302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2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7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8F3D-14CE-D14B-99AC-0EB4BFE3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5" y="701301"/>
            <a:ext cx="9533965" cy="1325563"/>
          </a:xfrm>
        </p:spPr>
        <p:txBody>
          <a:bodyPr/>
          <a:lstStyle/>
          <a:p>
            <a:r>
              <a:rPr lang="de-DE" dirty="0" err="1"/>
              <a:t>Summarising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conservation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environmental </a:t>
            </a:r>
            <a:r>
              <a:rPr lang="de-DE" dirty="0" err="1"/>
              <a:t>planning</a:t>
            </a:r>
            <a:r>
              <a:rPr lang="de-DE" dirty="0"/>
              <a:t>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6998B7-C453-2448-B611-BC360ECDA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080629"/>
              </p:ext>
            </p:extLst>
          </p:nvPr>
        </p:nvGraphicFramePr>
        <p:xfrm>
          <a:off x="703730" y="9919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2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B502-23AF-C44C-967F-71249F1C9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01" y="29636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reports, visualisations or other outputs would be useful for you? 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77A24-8B3D-7D47-B310-CD8DD645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093" y="433900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Who are the audiences?</a:t>
            </a:r>
          </a:p>
          <a:p>
            <a:br>
              <a:rPr lang="de-DE" sz="3600" dirty="0"/>
            </a:br>
            <a:r>
              <a:rPr lang="en-GB" sz="3600" dirty="0"/>
              <a:t>What do they need?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703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8F3D-14CE-D14B-99AC-0EB4BFE3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5" y="701301"/>
            <a:ext cx="9533965" cy="1325563"/>
          </a:xfrm>
        </p:spPr>
        <p:txBody>
          <a:bodyPr/>
          <a:lstStyle/>
          <a:p>
            <a:r>
              <a:rPr lang="de-DE" dirty="0" err="1"/>
              <a:t>Summarising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conservation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environmental </a:t>
            </a:r>
            <a:r>
              <a:rPr lang="de-DE" dirty="0" err="1"/>
              <a:t>planning</a:t>
            </a:r>
            <a:r>
              <a:rPr lang="de-DE" dirty="0"/>
              <a:t>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6998B7-C453-2448-B611-BC360ECDA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716037"/>
              </p:ext>
            </p:extLst>
          </p:nvPr>
        </p:nvGraphicFramePr>
        <p:xfrm>
          <a:off x="770965" y="93811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6500041-C841-654E-897A-027A3F0C3393}"/>
              </a:ext>
            </a:extLst>
          </p:cNvPr>
          <p:cNvSpPr txBox="1"/>
          <p:nvPr/>
        </p:nvSpPr>
        <p:spPr>
          <a:xfrm>
            <a:off x="793377" y="4186605"/>
            <a:ext cx="455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/>
              <a:t>Checklist </a:t>
            </a:r>
            <a:r>
              <a:rPr lang="de-DE" sz="2400" dirty="0" err="1"/>
              <a:t>data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err="1"/>
              <a:t>Geographic</a:t>
            </a:r>
            <a:r>
              <a:rPr lang="de-DE" sz="2400" dirty="0"/>
              <a:t> </a:t>
            </a:r>
            <a:r>
              <a:rPr lang="de-DE" sz="2400" dirty="0" err="1"/>
              <a:t>occurrence</a:t>
            </a:r>
            <a:r>
              <a:rPr lang="de-DE" sz="2400" dirty="0"/>
              <a:t> </a:t>
            </a:r>
            <a:r>
              <a:rPr lang="de-DE" sz="2400" dirty="0" err="1"/>
              <a:t>records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err="1"/>
              <a:t>Trait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1457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8F3D-14CE-D14B-99AC-0EB4BFE3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35" y="701301"/>
            <a:ext cx="9533965" cy="1325563"/>
          </a:xfrm>
        </p:spPr>
        <p:txBody>
          <a:bodyPr/>
          <a:lstStyle/>
          <a:p>
            <a:r>
              <a:rPr lang="de-DE" dirty="0" err="1"/>
              <a:t>Summarising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conservation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environmental </a:t>
            </a:r>
            <a:r>
              <a:rPr lang="de-DE" dirty="0" err="1"/>
              <a:t>planning</a:t>
            </a:r>
            <a:r>
              <a:rPr lang="de-DE" dirty="0"/>
              <a:t>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6998B7-C453-2448-B611-BC360ECDA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654523"/>
              </p:ext>
            </p:extLst>
          </p:nvPr>
        </p:nvGraphicFramePr>
        <p:xfrm>
          <a:off x="703730" y="884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90440C-3A9E-AC4E-A71E-F765A16E3BCA}"/>
              </a:ext>
            </a:extLst>
          </p:cNvPr>
          <p:cNvSpPr txBox="1"/>
          <p:nvPr/>
        </p:nvSpPr>
        <p:spPr>
          <a:xfrm>
            <a:off x="7673166" y="3989943"/>
            <a:ext cx="4056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 err="1"/>
              <a:t>Raising-awareness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Official </a:t>
            </a:r>
            <a:r>
              <a:rPr lang="de-DE" sz="2400" dirty="0" err="1"/>
              <a:t>reporting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Scientific </a:t>
            </a:r>
            <a:r>
              <a:rPr lang="de-DE" sz="2400" dirty="0" err="1"/>
              <a:t>research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err="1"/>
              <a:t>Inform</a:t>
            </a:r>
            <a:r>
              <a:rPr lang="de-DE" sz="2400" dirty="0"/>
              <a:t> </a:t>
            </a:r>
            <a:r>
              <a:rPr lang="de-DE" sz="2400" dirty="0" err="1"/>
              <a:t>conservation</a:t>
            </a:r>
            <a:r>
              <a:rPr lang="de-DE" sz="2400" dirty="0"/>
              <a:t> </a:t>
            </a:r>
            <a:r>
              <a:rPr lang="de-DE" sz="2400" dirty="0" err="1"/>
              <a:t>action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err="1"/>
              <a:t>Inform</a:t>
            </a:r>
            <a:r>
              <a:rPr lang="de-DE" sz="2400" dirty="0"/>
              <a:t> land-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decisions</a:t>
            </a:r>
            <a:r>
              <a:rPr lang="de-DE" sz="2400" dirty="0"/>
              <a:t> 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9251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C92C-8703-3842-BAE3-BDE66E6A7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1975803"/>
            <a:ext cx="9144000" cy="2387600"/>
          </a:xfrm>
        </p:spPr>
        <p:txBody>
          <a:bodyPr/>
          <a:lstStyle/>
          <a:p>
            <a:r>
              <a:rPr lang="de-DE" dirty="0"/>
              <a:t>Outputs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checklist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75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8953-F192-4D4C-A595-FD0EC302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1" y="499595"/>
            <a:ext cx="11465859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Checklist </a:t>
            </a:r>
            <a:r>
              <a:rPr lang="de-DE" dirty="0" err="1"/>
              <a:t>data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invasive non-native </a:t>
            </a:r>
            <a:r>
              <a:rPr lang="de-DE" dirty="0" err="1"/>
              <a:t>species</a:t>
            </a:r>
            <a:r>
              <a:rPr lang="de-DE" dirty="0"/>
              <a:t> in a </a:t>
            </a:r>
            <a:r>
              <a:rPr lang="de-DE" dirty="0" err="1"/>
              <a:t>country</a:t>
            </a:r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67AE5-14E0-EA47-B945-3EBDC31F8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79114"/>
              </p:ext>
            </p:extLst>
          </p:nvPr>
        </p:nvGraphicFramePr>
        <p:xfrm>
          <a:off x="806823" y="2299447"/>
          <a:ext cx="6212542" cy="366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6271">
                  <a:extLst>
                    <a:ext uri="{9D8B030D-6E8A-4147-A177-3AD203B41FA5}">
                      <a16:colId xmlns:a16="http://schemas.microsoft.com/office/drawing/2014/main" val="3933559746"/>
                    </a:ext>
                  </a:extLst>
                </a:gridCol>
                <a:gridCol w="3106271">
                  <a:extLst>
                    <a:ext uri="{9D8B030D-6E8A-4147-A177-3AD203B41FA5}">
                      <a16:colId xmlns:a16="http://schemas.microsoft.com/office/drawing/2014/main" val="1729173752"/>
                    </a:ext>
                  </a:extLst>
                </a:gridCol>
              </a:tblGrid>
              <a:tr h="10331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Scientific </a:t>
                      </a:r>
                      <a:r>
                        <a:rPr lang="de-DE" sz="1600" b="1" u="none" strike="noStrike" dirty="0" err="1">
                          <a:effectLst/>
                        </a:rPr>
                        <a:t>name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err="1">
                          <a:effectLst/>
                        </a:rPr>
                        <a:t>Author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9226833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Abelmoschus </a:t>
                      </a:r>
                      <a:r>
                        <a:rPr lang="de-DE" sz="1600" u="none" strike="noStrike" dirty="0" err="1">
                          <a:effectLst/>
                        </a:rPr>
                        <a:t>esculentus</a:t>
                      </a:r>
                      <a:endParaRPr lang="de-D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Moench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06211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Abutilon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hirtum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 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340379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Abutilon indicum</a:t>
                      </a:r>
                      <a:endParaRPr lang="de-DE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Sweet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592294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Acacia </a:t>
                      </a:r>
                      <a:r>
                        <a:rPr lang="de-DE" sz="1600" u="none" strike="noStrike" dirty="0" err="1">
                          <a:effectLst/>
                        </a:rPr>
                        <a:t>farnesiana</a:t>
                      </a:r>
                      <a:endParaRPr lang="de-D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(L.) Willd.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0316957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Acacia </a:t>
                      </a:r>
                      <a:r>
                        <a:rPr lang="de-DE" sz="1600" u="none" strike="noStrike" dirty="0" err="1">
                          <a:effectLst/>
                        </a:rPr>
                        <a:t>macracantha</a:t>
                      </a:r>
                      <a:endParaRPr lang="de-D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Humb. &amp; Bonpl. ex Willd.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8216854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Acacia </a:t>
                      </a:r>
                      <a:r>
                        <a:rPr lang="de-DE" sz="1600" u="none" strike="noStrike" dirty="0" err="1">
                          <a:effectLst/>
                        </a:rPr>
                        <a:t>nilotica</a:t>
                      </a:r>
                      <a:endParaRPr lang="de-D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Schumach</a:t>
                      </a:r>
                      <a:r>
                        <a:rPr lang="de-DE" sz="1600" u="none" strike="noStrike" dirty="0">
                          <a:effectLst/>
                        </a:rPr>
                        <a:t>. &amp; </a:t>
                      </a:r>
                      <a:r>
                        <a:rPr lang="de-DE" sz="1600" u="none" strike="noStrike" dirty="0" err="1">
                          <a:effectLst/>
                        </a:rPr>
                        <a:t>Thonn</a:t>
                      </a:r>
                      <a:r>
                        <a:rPr lang="de-DE" sz="1600" u="none" strike="noStrike" dirty="0">
                          <a:effectLst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1600512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Acalypha alnifolia</a:t>
                      </a:r>
                      <a:endParaRPr lang="de-DE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J.G.Klein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66682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Achyranthes aspera</a:t>
                      </a:r>
                      <a:endParaRPr lang="de-DE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L.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5539660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Adonidia merrillii</a:t>
                      </a:r>
                      <a:endParaRPr lang="de-DE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Becc</a:t>
                      </a:r>
                      <a:r>
                        <a:rPr lang="de-DE" sz="1600" u="none" strike="noStrike" dirty="0">
                          <a:effectLst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6065742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Aedes aegypti</a:t>
                      </a:r>
                      <a:endParaRPr lang="de-DE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Linnaeus, 1762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6230845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Agave beauleriana</a:t>
                      </a:r>
                      <a:endParaRPr lang="de-DE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Jacobi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2253586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Agave sisalana</a:t>
                      </a:r>
                      <a:endParaRPr lang="de-DE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Perrine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4401278"/>
                  </a:ext>
                </a:extLst>
              </a:tr>
              <a:tr h="2239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Albizia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lebbeck</a:t>
                      </a:r>
                      <a:endParaRPr lang="de-DE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(L.) </a:t>
                      </a:r>
                      <a:r>
                        <a:rPr lang="de-DE" sz="1600" u="none" strike="noStrike" dirty="0" err="1">
                          <a:effectLst/>
                        </a:rPr>
                        <a:t>Benth</a:t>
                      </a:r>
                      <a:r>
                        <a:rPr lang="de-DE" sz="1600" u="none" strike="noStrike" dirty="0">
                          <a:effectLst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8835699"/>
                  </a:ext>
                </a:extLst>
              </a:tr>
              <a:tr h="22396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etc….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791479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77914B0-B64E-7C44-ACCF-2A6E63E3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58" y="2269001"/>
            <a:ext cx="5043019" cy="15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7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6E6-6607-D045-B5A4-4CDEE651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52" y="231508"/>
            <a:ext cx="11682934" cy="1325563"/>
          </a:xfrm>
        </p:spPr>
        <p:txBody>
          <a:bodyPr/>
          <a:lstStyle/>
          <a:p>
            <a:r>
              <a:rPr lang="de-DE" dirty="0"/>
              <a:t>Output: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invasive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taxon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3FDBD-EB41-EF42-89C2-D6F7906C8B3C}"/>
              </a:ext>
            </a:extLst>
          </p:cNvPr>
          <p:cNvSpPr txBox="1"/>
          <p:nvPr/>
        </p:nvSpPr>
        <p:spPr>
          <a:xfrm>
            <a:off x="182082" y="6273225"/>
            <a:ext cx="72003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Data </a:t>
            </a:r>
            <a:r>
              <a:rPr lang="de-DE" sz="2400" dirty="0" err="1"/>
              <a:t>for</a:t>
            </a:r>
            <a:r>
              <a:rPr lang="de-DE" sz="2400" dirty="0"/>
              <a:t> St Helena taken from GRIIS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AD749-7DFC-694B-AD51-E6AFCDF1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073"/>
            <a:ext cx="6311900" cy="4965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12DCC-526D-F74B-BBF2-C492B786A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59" t="9357" b="9115"/>
          <a:stretch/>
        </p:blipFill>
        <p:spPr>
          <a:xfrm>
            <a:off x="7033846" y="1101969"/>
            <a:ext cx="3650873" cy="2836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88BE78-C8BD-3747-82E9-389AF00BDD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70" t="8812" b="8290"/>
          <a:stretch/>
        </p:blipFill>
        <p:spPr>
          <a:xfrm>
            <a:off x="6940062" y="3923555"/>
            <a:ext cx="3774830" cy="295789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6CD85A-06C6-2549-A439-A96B37D1A809}"/>
              </a:ext>
            </a:extLst>
          </p:cNvPr>
          <p:cNvCxnSpPr/>
          <p:nvPr/>
        </p:nvCxnSpPr>
        <p:spPr>
          <a:xfrm>
            <a:off x="5111262" y="4572000"/>
            <a:ext cx="1735015" cy="539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9B5373-1BF2-9144-A65E-26D3A523DBA1}"/>
              </a:ext>
            </a:extLst>
          </p:cNvPr>
          <p:cNvCxnSpPr>
            <a:cxnSpLocks/>
          </p:cNvCxnSpPr>
          <p:nvPr/>
        </p:nvCxnSpPr>
        <p:spPr>
          <a:xfrm flipV="1">
            <a:off x="4232030" y="1852246"/>
            <a:ext cx="2731476" cy="1992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84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1A79-2034-7E31-40FF-0A44D996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6592" cy="1325563"/>
          </a:xfrm>
        </p:spPr>
        <p:txBody>
          <a:bodyPr/>
          <a:lstStyle/>
          <a:p>
            <a:r>
              <a:rPr lang="en-GB" dirty="0"/>
              <a:t>Output: change in number of new species through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FE9B3-2859-F098-EBAC-D4DA1D23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49" y="1634338"/>
            <a:ext cx="6893815" cy="49826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A0B5CC-7348-9447-9B79-051697157FC5}"/>
              </a:ext>
            </a:extLst>
          </p:cNvPr>
          <p:cNvSpPr/>
          <p:nvPr/>
        </p:nvSpPr>
        <p:spPr>
          <a:xfrm>
            <a:off x="8197309" y="2765253"/>
            <a:ext cx="3149600" cy="1228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 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(s) 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arrival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establishment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each</a:t>
            </a:r>
            <a:r>
              <a:rPr lang="de-D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species</a:t>
            </a:r>
            <a:endParaRPr lang="de-D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3A6D9-3207-CA45-A64A-D70BA0F59EAD}"/>
              </a:ext>
            </a:extLst>
          </p:cNvPr>
          <p:cNvSpPr txBox="1"/>
          <p:nvPr/>
        </p:nvSpPr>
        <p:spPr>
          <a:xfrm>
            <a:off x="0" y="6396335"/>
            <a:ext cx="66420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Data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Cyprus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CYDAS </a:t>
            </a:r>
            <a:r>
              <a:rPr lang="de-DE" sz="2400" dirty="0" err="1"/>
              <a:t>database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8979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C92C-8703-3842-BAE3-BDE66E6A7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593" y="16820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Outputs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geographic</a:t>
            </a:r>
            <a:r>
              <a:rPr lang="de-DE" dirty="0"/>
              <a:t> </a:t>
            </a:r>
            <a:r>
              <a:rPr lang="de-DE" dirty="0" err="1"/>
              <a:t>occurrence</a:t>
            </a:r>
            <a:r>
              <a:rPr lang="de-DE" dirty="0"/>
              <a:t> </a:t>
            </a:r>
            <a:r>
              <a:rPr lang="de-DE" dirty="0" err="1"/>
              <a:t>records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73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34555FC5069488214DC184E1A40D0" ma:contentTypeVersion="15" ma:contentTypeDescription="Create a new document." ma:contentTypeScope="" ma:versionID="dfa2378ec4ce62403fda8fb09c0be5a6">
  <xsd:schema xmlns:xsd="http://www.w3.org/2001/XMLSchema" xmlns:xs="http://www.w3.org/2001/XMLSchema" xmlns:p="http://schemas.microsoft.com/office/2006/metadata/properties" xmlns:ns2="ac71f5af-45bf-417d-9b0c-31c0abc7775b" xmlns:ns3="8fe787a5-7476-4b36-a333-c20c98769fb2" xmlns:ns4="610e4e47-46e6-4f2b-9ca4-abb19d7f29fa" targetNamespace="http://schemas.microsoft.com/office/2006/metadata/properties" ma:root="true" ma:fieldsID="cd7d4bfbbf70d90cb15bea8fe0015021" ns2:_="" ns3:_="" ns4:_="">
    <xsd:import namespace="ac71f5af-45bf-417d-9b0c-31c0abc7775b"/>
    <xsd:import namespace="8fe787a5-7476-4b36-a333-c20c98769fb2"/>
    <xsd:import namespace="610e4e47-46e6-4f2b-9ca4-abb19d7f2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1f5af-45bf-417d-9b0c-31c0abc77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3ea2160-29c6-45a3-9bc6-8bc28cb089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787a5-7476-4b36-a333-c20c98769f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cc71db-2776-4bf0-a4f0-7cf64b08be44}" ma:internalName="TaxCatchAll" ma:showField="CatchAllData" ma:web="610e4e47-46e6-4f2b-9ca4-abb19d7f29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e4e47-46e6-4f2b-9ca4-abb19d7f2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e787a5-7476-4b36-a333-c20c98769fb2" xsi:nil="true"/>
    <lcf76f155ced4ddcb4097134ff3c332f xmlns="ac71f5af-45bf-417d-9b0c-31c0abc777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AE4B21-B917-48DC-B89E-2A0BB9103A4E}"/>
</file>

<file path=customXml/itemProps2.xml><?xml version="1.0" encoding="utf-8"?>
<ds:datastoreItem xmlns:ds="http://schemas.openxmlformats.org/officeDocument/2006/customXml" ds:itemID="{FCA8860D-E02B-40E4-ADE2-FB3C8F654844}"/>
</file>

<file path=customXml/itemProps3.xml><?xml version="1.0" encoding="utf-8"?>
<ds:datastoreItem xmlns:ds="http://schemas.openxmlformats.org/officeDocument/2006/customXml" ds:itemID="{E79A8933-5FDF-4037-B598-AE194BAF9F8E}"/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473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Overview of approaches to reporting and summarising invasive non-native species data </vt:lpstr>
      <vt:lpstr>Summarising data for conservation and environmental planning  </vt:lpstr>
      <vt:lpstr>Summarising data for conservation and environmental planning  </vt:lpstr>
      <vt:lpstr>Summarising data for conservation and environmental planning  </vt:lpstr>
      <vt:lpstr>Outputs based on checklist data</vt:lpstr>
      <vt:lpstr>Checklist data:  list of known invasive non-native species in a country</vt:lpstr>
      <vt:lpstr>Output: number of invasive species by taxon group</vt:lpstr>
      <vt:lpstr>Output: change in number of new species through time</vt:lpstr>
      <vt:lpstr>Outputs based on geographic occurrence records</vt:lpstr>
      <vt:lpstr>Geographic occurrence records</vt:lpstr>
      <vt:lpstr>Output: mapping and predicting distributions</vt:lpstr>
      <vt:lpstr>Making use of trait data</vt:lpstr>
      <vt:lpstr>Trait data</vt:lpstr>
      <vt:lpstr>Trait data</vt:lpstr>
      <vt:lpstr>Output: number of invasive species by habitat</vt:lpstr>
      <vt:lpstr>Outputs combining all these data sources</vt:lpstr>
      <vt:lpstr>Output: Species-level factsheets</vt:lpstr>
      <vt:lpstr>Miniguides</vt:lpstr>
      <vt:lpstr>Possible users?</vt:lpstr>
      <vt:lpstr>What reports, visualisations or other outputs would be useful for you?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Bowler</dc:creator>
  <cp:lastModifiedBy>Diana Bowler</cp:lastModifiedBy>
  <cp:revision>134</cp:revision>
  <dcterms:created xsi:type="dcterms:W3CDTF">2023-04-11T17:38:08Z</dcterms:created>
  <dcterms:modified xsi:type="dcterms:W3CDTF">2024-04-22T14:09:04Z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0x010100A2434555FC5069488214DC184E1A40D0</vt:lpwstr>
  </property>
</Properties>
</file>