
<file path=[Content_Types].xml><?xml version="1.0" encoding="utf-8"?>
<Types xmlns="http://schemas.openxmlformats.org/package/2006/content-types">
  <Default Extension="tmp" ContentType="image/pn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10" saveSubsetFonts="1" autoCompressPictures="0">
  <p:sldMasterIdLst>
    <p:sldMasterId id="2147483648" r:id="rId4"/>
  </p:sldMasterIdLst>
  <p:notesMasterIdLst>
    <p:notesMasterId r:id="rId16"/>
  </p:notesMasterIdLst>
  <p:sldIdLst>
    <p:sldId id="256" r:id="rId5"/>
    <p:sldId id="310" r:id="rId6"/>
    <p:sldId id="327" r:id="rId7"/>
    <p:sldId id="353" r:id="rId8"/>
    <p:sldId id="354" r:id="rId9"/>
    <p:sldId id="347" r:id="rId10"/>
    <p:sldId id="346" r:id="rId11"/>
    <p:sldId id="299" r:id="rId12"/>
    <p:sldId id="351" r:id="rId13"/>
    <p:sldId id="344" r:id="rId14"/>
    <p:sldId id="352" r:id="rId15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499"/>
    <p:restoredTop sz="92701"/>
  </p:normalViewPr>
  <p:slideViewPr>
    <p:cSldViewPr snapToGrid="0" snapToObjects="1">
      <p:cViewPr varScale="1">
        <p:scale>
          <a:sx n="64" d="100"/>
          <a:sy n="64" d="100"/>
        </p:scale>
        <p:origin x="920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1A93603-B4D6-1B43-959C-835D73C3D43F}" type="doc">
      <dgm:prSet loTypeId="urn:microsoft.com/office/officeart/2005/8/layout/chevron1" loCatId="" qsTypeId="urn:microsoft.com/office/officeart/2005/8/quickstyle/simple1" qsCatId="simple" csTypeId="urn:microsoft.com/office/officeart/2005/8/colors/accent2_5" csCatId="accent2" phldr="1"/>
      <dgm:spPr/>
    </dgm:pt>
    <dgm:pt modelId="{E839C5A4-9CD7-E04C-95C1-F43DF77A6B35}">
      <dgm:prSet phldrT="[Text]"/>
      <dgm:spPr/>
      <dgm:t>
        <a:bodyPr/>
        <a:lstStyle/>
        <a:p>
          <a:r>
            <a:rPr lang="en-US" dirty="0"/>
            <a:t>Raw data</a:t>
          </a:r>
        </a:p>
      </dgm:t>
    </dgm:pt>
    <dgm:pt modelId="{4747D041-4538-B046-BB30-5C1A583F5B8A}" type="parTrans" cxnId="{292F4D62-C67E-5747-97EE-0840D986F39A}">
      <dgm:prSet/>
      <dgm:spPr/>
      <dgm:t>
        <a:bodyPr/>
        <a:lstStyle/>
        <a:p>
          <a:endParaRPr lang="en-US"/>
        </a:p>
      </dgm:t>
    </dgm:pt>
    <dgm:pt modelId="{479E8613-42D0-F947-AF94-7E2BE80494B9}" type="sibTrans" cxnId="{292F4D62-C67E-5747-97EE-0840D986F39A}">
      <dgm:prSet/>
      <dgm:spPr/>
      <dgm:t>
        <a:bodyPr/>
        <a:lstStyle/>
        <a:p>
          <a:endParaRPr lang="en-US"/>
        </a:p>
      </dgm:t>
    </dgm:pt>
    <dgm:pt modelId="{81106981-5672-C247-9207-26EDF70D2266}">
      <dgm:prSet phldrT="[Text]"/>
      <dgm:spPr/>
      <dgm:t>
        <a:bodyPr/>
        <a:lstStyle/>
        <a:p>
          <a:r>
            <a:rPr lang="en-US" dirty="0"/>
            <a:t>Standardized workflow</a:t>
          </a:r>
        </a:p>
      </dgm:t>
    </dgm:pt>
    <dgm:pt modelId="{DC8D7F5F-1FAB-0A47-A27D-E27B11A93381}" type="parTrans" cxnId="{B2A6D20B-6268-FD46-B2CA-D31695C0DAA1}">
      <dgm:prSet/>
      <dgm:spPr/>
      <dgm:t>
        <a:bodyPr/>
        <a:lstStyle/>
        <a:p>
          <a:endParaRPr lang="en-US"/>
        </a:p>
      </dgm:t>
    </dgm:pt>
    <dgm:pt modelId="{98E35A54-92B4-7E47-9681-E9F38718BBB9}" type="sibTrans" cxnId="{B2A6D20B-6268-FD46-B2CA-D31695C0DAA1}">
      <dgm:prSet/>
      <dgm:spPr/>
      <dgm:t>
        <a:bodyPr/>
        <a:lstStyle/>
        <a:p>
          <a:endParaRPr lang="en-US"/>
        </a:p>
      </dgm:t>
    </dgm:pt>
    <dgm:pt modelId="{B207CB77-A211-B545-A1AC-2CC9B3A995B6}">
      <dgm:prSet phldrT="[Text]"/>
      <dgm:spPr/>
      <dgm:t>
        <a:bodyPr/>
        <a:lstStyle/>
        <a:p>
          <a:r>
            <a:rPr lang="en-US" dirty="0"/>
            <a:t>Data-based outputs</a:t>
          </a:r>
        </a:p>
      </dgm:t>
    </dgm:pt>
    <dgm:pt modelId="{B28486CF-4EC8-B34B-A9AB-92AA442D458F}" type="parTrans" cxnId="{8252C732-5712-1440-AD57-AE23DBE7F9BC}">
      <dgm:prSet/>
      <dgm:spPr/>
      <dgm:t>
        <a:bodyPr/>
        <a:lstStyle/>
        <a:p>
          <a:endParaRPr lang="en-US"/>
        </a:p>
      </dgm:t>
    </dgm:pt>
    <dgm:pt modelId="{70ED55EA-7640-A640-84C5-4FDECDCCD5A7}" type="sibTrans" cxnId="{8252C732-5712-1440-AD57-AE23DBE7F9BC}">
      <dgm:prSet/>
      <dgm:spPr/>
      <dgm:t>
        <a:bodyPr/>
        <a:lstStyle/>
        <a:p>
          <a:endParaRPr lang="en-US"/>
        </a:p>
      </dgm:t>
    </dgm:pt>
    <dgm:pt modelId="{BAE8560D-50A1-5F41-B0A6-3174DB0C355E}" type="pres">
      <dgm:prSet presAssocID="{B1A93603-B4D6-1B43-959C-835D73C3D43F}" presName="Name0" presStyleCnt="0">
        <dgm:presLayoutVars>
          <dgm:dir/>
          <dgm:animLvl val="lvl"/>
          <dgm:resizeHandles val="exact"/>
        </dgm:presLayoutVars>
      </dgm:prSet>
      <dgm:spPr/>
    </dgm:pt>
    <dgm:pt modelId="{C8E7AC65-9BF1-7844-89F5-45B07CE6887A}" type="pres">
      <dgm:prSet presAssocID="{E839C5A4-9CD7-E04C-95C1-F43DF77A6B35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51F494C-D0FF-D34F-BAF4-5C935B53DB21}" type="pres">
      <dgm:prSet presAssocID="{479E8613-42D0-F947-AF94-7E2BE80494B9}" presName="parTxOnlySpace" presStyleCnt="0"/>
      <dgm:spPr/>
    </dgm:pt>
    <dgm:pt modelId="{AAE573D8-76F5-934D-8EE7-DBB15D3D0187}" type="pres">
      <dgm:prSet presAssocID="{81106981-5672-C247-9207-26EDF70D2266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FAF0D2B-0BEF-7249-87B6-16A13C7A7DB9}" type="pres">
      <dgm:prSet presAssocID="{98E35A54-92B4-7E47-9681-E9F38718BBB9}" presName="parTxOnlySpace" presStyleCnt="0"/>
      <dgm:spPr/>
    </dgm:pt>
    <dgm:pt modelId="{70FC836D-4153-3B4B-9EEF-8647179BE91D}" type="pres">
      <dgm:prSet presAssocID="{B207CB77-A211-B545-A1AC-2CC9B3A995B6}" presName="parTxOnly" presStyleLbl="node1" presStyleIdx="2" presStyleCnt="3" custLinFactNeighborX="14331" custLinFactNeighborY="-358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2A6D20B-6268-FD46-B2CA-D31695C0DAA1}" srcId="{B1A93603-B4D6-1B43-959C-835D73C3D43F}" destId="{81106981-5672-C247-9207-26EDF70D2266}" srcOrd="1" destOrd="0" parTransId="{DC8D7F5F-1FAB-0A47-A27D-E27B11A93381}" sibTransId="{98E35A54-92B4-7E47-9681-E9F38718BBB9}"/>
    <dgm:cxn modelId="{78572B3A-C9CD-6748-B7E3-D0DDA5FA63C0}" type="presOf" srcId="{E839C5A4-9CD7-E04C-95C1-F43DF77A6B35}" destId="{C8E7AC65-9BF1-7844-89F5-45B07CE6887A}" srcOrd="0" destOrd="0" presId="urn:microsoft.com/office/officeart/2005/8/layout/chevron1"/>
    <dgm:cxn modelId="{225D1FEE-C1FE-9B4D-B66C-326F2DB11237}" type="presOf" srcId="{81106981-5672-C247-9207-26EDF70D2266}" destId="{AAE573D8-76F5-934D-8EE7-DBB15D3D0187}" srcOrd="0" destOrd="0" presId="urn:microsoft.com/office/officeart/2005/8/layout/chevron1"/>
    <dgm:cxn modelId="{8252C732-5712-1440-AD57-AE23DBE7F9BC}" srcId="{B1A93603-B4D6-1B43-959C-835D73C3D43F}" destId="{B207CB77-A211-B545-A1AC-2CC9B3A995B6}" srcOrd="2" destOrd="0" parTransId="{B28486CF-4EC8-B34B-A9AB-92AA442D458F}" sibTransId="{70ED55EA-7640-A640-84C5-4FDECDCCD5A7}"/>
    <dgm:cxn modelId="{292F4D62-C67E-5747-97EE-0840D986F39A}" srcId="{B1A93603-B4D6-1B43-959C-835D73C3D43F}" destId="{E839C5A4-9CD7-E04C-95C1-F43DF77A6B35}" srcOrd="0" destOrd="0" parTransId="{4747D041-4538-B046-BB30-5C1A583F5B8A}" sibTransId="{479E8613-42D0-F947-AF94-7E2BE80494B9}"/>
    <dgm:cxn modelId="{7F4238CD-8062-8F47-9FEA-A638ED75DC9E}" type="presOf" srcId="{B1A93603-B4D6-1B43-959C-835D73C3D43F}" destId="{BAE8560D-50A1-5F41-B0A6-3174DB0C355E}" srcOrd="0" destOrd="0" presId="urn:microsoft.com/office/officeart/2005/8/layout/chevron1"/>
    <dgm:cxn modelId="{1A800B10-828F-0E47-8E8F-5E14D86549E0}" type="presOf" srcId="{B207CB77-A211-B545-A1AC-2CC9B3A995B6}" destId="{70FC836D-4153-3B4B-9EEF-8647179BE91D}" srcOrd="0" destOrd="0" presId="urn:microsoft.com/office/officeart/2005/8/layout/chevron1"/>
    <dgm:cxn modelId="{4B79DC48-7342-E749-B20A-93EA57BF40D7}" type="presParOf" srcId="{BAE8560D-50A1-5F41-B0A6-3174DB0C355E}" destId="{C8E7AC65-9BF1-7844-89F5-45B07CE6887A}" srcOrd="0" destOrd="0" presId="urn:microsoft.com/office/officeart/2005/8/layout/chevron1"/>
    <dgm:cxn modelId="{8288FC41-2AF7-0140-B0E2-A995AF6E2812}" type="presParOf" srcId="{BAE8560D-50A1-5F41-B0A6-3174DB0C355E}" destId="{551F494C-D0FF-D34F-BAF4-5C935B53DB21}" srcOrd="1" destOrd="0" presId="urn:microsoft.com/office/officeart/2005/8/layout/chevron1"/>
    <dgm:cxn modelId="{FE92DED2-D3B8-0D40-BFF8-57A0A39641EC}" type="presParOf" srcId="{BAE8560D-50A1-5F41-B0A6-3174DB0C355E}" destId="{AAE573D8-76F5-934D-8EE7-DBB15D3D0187}" srcOrd="2" destOrd="0" presId="urn:microsoft.com/office/officeart/2005/8/layout/chevron1"/>
    <dgm:cxn modelId="{2715E9D2-A4CC-204F-A067-0EB542BFD320}" type="presParOf" srcId="{BAE8560D-50A1-5F41-B0A6-3174DB0C355E}" destId="{6FAF0D2B-0BEF-7249-87B6-16A13C7A7DB9}" srcOrd="3" destOrd="0" presId="urn:microsoft.com/office/officeart/2005/8/layout/chevron1"/>
    <dgm:cxn modelId="{28F9B802-A1C2-FC40-9B99-CAE10C1F3256}" type="presParOf" srcId="{BAE8560D-50A1-5F41-B0A6-3174DB0C355E}" destId="{70FC836D-4153-3B4B-9EEF-8647179BE91D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1A93603-B4D6-1B43-959C-835D73C3D43F}" type="doc">
      <dgm:prSet loTypeId="urn:microsoft.com/office/officeart/2005/8/layout/chevron1" loCatId="" qsTypeId="urn:microsoft.com/office/officeart/2005/8/quickstyle/simple1" qsCatId="simple" csTypeId="urn:microsoft.com/office/officeart/2005/8/colors/accent2_5" csCatId="accent2" phldr="1"/>
      <dgm:spPr/>
    </dgm:pt>
    <dgm:pt modelId="{E839C5A4-9CD7-E04C-95C1-F43DF77A6B35}">
      <dgm:prSet phldrT="[Text]"/>
      <dgm:spPr/>
      <dgm:t>
        <a:bodyPr/>
        <a:lstStyle/>
        <a:p>
          <a:r>
            <a:rPr lang="en-US" dirty="0"/>
            <a:t>Data outputs (indicators)</a:t>
          </a:r>
        </a:p>
      </dgm:t>
    </dgm:pt>
    <dgm:pt modelId="{4747D041-4538-B046-BB30-5C1A583F5B8A}" type="parTrans" cxnId="{292F4D62-C67E-5747-97EE-0840D986F39A}">
      <dgm:prSet/>
      <dgm:spPr/>
      <dgm:t>
        <a:bodyPr/>
        <a:lstStyle/>
        <a:p>
          <a:endParaRPr lang="en-US"/>
        </a:p>
      </dgm:t>
    </dgm:pt>
    <dgm:pt modelId="{479E8613-42D0-F947-AF94-7E2BE80494B9}" type="sibTrans" cxnId="{292F4D62-C67E-5747-97EE-0840D986F39A}">
      <dgm:prSet/>
      <dgm:spPr/>
      <dgm:t>
        <a:bodyPr/>
        <a:lstStyle/>
        <a:p>
          <a:endParaRPr lang="en-US"/>
        </a:p>
      </dgm:t>
    </dgm:pt>
    <dgm:pt modelId="{BAE8560D-50A1-5F41-B0A6-3174DB0C355E}" type="pres">
      <dgm:prSet presAssocID="{B1A93603-B4D6-1B43-959C-835D73C3D43F}" presName="Name0" presStyleCnt="0">
        <dgm:presLayoutVars>
          <dgm:dir/>
          <dgm:animLvl val="lvl"/>
          <dgm:resizeHandles val="exact"/>
        </dgm:presLayoutVars>
      </dgm:prSet>
      <dgm:spPr/>
    </dgm:pt>
    <dgm:pt modelId="{C8E7AC65-9BF1-7844-89F5-45B07CE6887A}" type="pres">
      <dgm:prSet presAssocID="{E839C5A4-9CD7-E04C-95C1-F43DF77A6B35}" presName="parTxOnly" presStyleLbl="node1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92F4D62-C67E-5747-97EE-0840D986F39A}" srcId="{B1A93603-B4D6-1B43-959C-835D73C3D43F}" destId="{E839C5A4-9CD7-E04C-95C1-F43DF77A6B35}" srcOrd="0" destOrd="0" parTransId="{4747D041-4538-B046-BB30-5C1A583F5B8A}" sibTransId="{479E8613-42D0-F947-AF94-7E2BE80494B9}"/>
    <dgm:cxn modelId="{7F4238CD-8062-8F47-9FEA-A638ED75DC9E}" type="presOf" srcId="{B1A93603-B4D6-1B43-959C-835D73C3D43F}" destId="{BAE8560D-50A1-5F41-B0A6-3174DB0C355E}" srcOrd="0" destOrd="0" presId="urn:microsoft.com/office/officeart/2005/8/layout/chevron1"/>
    <dgm:cxn modelId="{78572B3A-C9CD-6748-B7E3-D0DDA5FA63C0}" type="presOf" srcId="{E839C5A4-9CD7-E04C-95C1-F43DF77A6B35}" destId="{C8E7AC65-9BF1-7844-89F5-45B07CE6887A}" srcOrd="0" destOrd="0" presId="urn:microsoft.com/office/officeart/2005/8/layout/chevron1"/>
    <dgm:cxn modelId="{4B79DC48-7342-E749-B20A-93EA57BF40D7}" type="presParOf" srcId="{BAE8560D-50A1-5F41-B0A6-3174DB0C355E}" destId="{C8E7AC65-9BF1-7844-89F5-45B07CE6887A}" srcOrd="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1A93603-B4D6-1B43-959C-835D73C3D43F}" type="doc">
      <dgm:prSet loTypeId="urn:microsoft.com/office/officeart/2005/8/layout/chevron1" loCatId="" qsTypeId="urn:microsoft.com/office/officeart/2005/8/quickstyle/simple1" qsCatId="simple" csTypeId="urn:microsoft.com/office/officeart/2005/8/colors/accent2_5" csCatId="accent2" phldr="1"/>
      <dgm:spPr/>
    </dgm:pt>
    <dgm:pt modelId="{E839C5A4-9CD7-E04C-95C1-F43DF77A6B35}">
      <dgm:prSet phldrT="[Text]"/>
      <dgm:spPr/>
      <dgm:t>
        <a:bodyPr/>
        <a:lstStyle/>
        <a:p>
          <a:r>
            <a:rPr lang="en-US" dirty="0"/>
            <a:t>Data outputs (indicators)</a:t>
          </a:r>
        </a:p>
      </dgm:t>
    </dgm:pt>
    <dgm:pt modelId="{4747D041-4538-B046-BB30-5C1A583F5B8A}" type="parTrans" cxnId="{292F4D62-C67E-5747-97EE-0840D986F39A}">
      <dgm:prSet/>
      <dgm:spPr/>
      <dgm:t>
        <a:bodyPr/>
        <a:lstStyle/>
        <a:p>
          <a:endParaRPr lang="en-US"/>
        </a:p>
      </dgm:t>
    </dgm:pt>
    <dgm:pt modelId="{479E8613-42D0-F947-AF94-7E2BE80494B9}" type="sibTrans" cxnId="{292F4D62-C67E-5747-97EE-0840D986F39A}">
      <dgm:prSet/>
      <dgm:spPr/>
      <dgm:t>
        <a:bodyPr/>
        <a:lstStyle/>
        <a:p>
          <a:endParaRPr lang="en-US"/>
        </a:p>
      </dgm:t>
    </dgm:pt>
    <dgm:pt modelId="{BAE8560D-50A1-5F41-B0A6-3174DB0C355E}" type="pres">
      <dgm:prSet presAssocID="{B1A93603-B4D6-1B43-959C-835D73C3D43F}" presName="Name0" presStyleCnt="0">
        <dgm:presLayoutVars>
          <dgm:dir/>
          <dgm:animLvl val="lvl"/>
          <dgm:resizeHandles val="exact"/>
        </dgm:presLayoutVars>
      </dgm:prSet>
      <dgm:spPr/>
    </dgm:pt>
    <dgm:pt modelId="{C8E7AC65-9BF1-7844-89F5-45B07CE6887A}" type="pres">
      <dgm:prSet presAssocID="{E839C5A4-9CD7-E04C-95C1-F43DF77A6B35}" presName="parTxOnly" presStyleLbl="node1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92F4D62-C67E-5747-97EE-0840D986F39A}" srcId="{B1A93603-B4D6-1B43-959C-835D73C3D43F}" destId="{E839C5A4-9CD7-E04C-95C1-F43DF77A6B35}" srcOrd="0" destOrd="0" parTransId="{4747D041-4538-B046-BB30-5C1A583F5B8A}" sibTransId="{479E8613-42D0-F947-AF94-7E2BE80494B9}"/>
    <dgm:cxn modelId="{7F4238CD-8062-8F47-9FEA-A638ED75DC9E}" type="presOf" srcId="{B1A93603-B4D6-1B43-959C-835D73C3D43F}" destId="{BAE8560D-50A1-5F41-B0A6-3174DB0C355E}" srcOrd="0" destOrd="0" presId="urn:microsoft.com/office/officeart/2005/8/layout/chevron1"/>
    <dgm:cxn modelId="{78572B3A-C9CD-6748-B7E3-D0DDA5FA63C0}" type="presOf" srcId="{E839C5A4-9CD7-E04C-95C1-F43DF77A6B35}" destId="{C8E7AC65-9BF1-7844-89F5-45B07CE6887A}" srcOrd="0" destOrd="0" presId="urn:microsoft.com/office/officeart/2005/8/layout/chevron1"/>
    <dgm:cxn modelId="{4B79DC48-7342-E749-B20A-93EA57BF40D7}" type="presParOf" srcId="{BAE8560D-50A1-5F41-B0A6-3174DB0C355E}" destId="{C8E7AC65-9BF1-7844-89F5-45B07CE6887A}" srcOrd="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E7AC65-9BF1-7844-89F5-45B07CE6887A}">
      <dsp:nvSpPr>
        <dsp:cNvPr id="0" name=""/>
        <dsp:cNvSpPr/>
      </dsp:nvSpPr>
      <dsp:spPr>
        <a:xfrm>
          <a:off x="3080" y="1570298"/>
          <a:ext cx="3753370" cy="1501348"/>
        </a:xfrm>
        <a:prstGeom prst="chevron">
          <a:avLst/>
        </a:prstGeom>
        <a:solidFill>
          <a:schemeClr val="accen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4016" tIns="41339" rIns="41339" bIns="41339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/>
            <a:t>Raw data</a:t>
          </a:r>
        </a:p>
      </dsp:txBody>
      <dsp:txXfrm>
        <a:off x="753754" y="1570298"/>
        <a:ext cx="2252022" cy="1501348"/>
      </dsp:txXfrm>
    </dsp:sp>
    <dsp:sp modelId="{AAE573D8-76F5-934D-8EE7-DBB15D3D0187}">
      <dsp:nvSpPr>
        <dsp:cNvPr id="0" name=""/>
        <dsp:cNvSpPr/>
      </dsp:nvSpPr>
      <dsp:spPr>
        <a:xfrm>
          <a:off x="3381114" y="1570298"/>
          <a:ext cx="3753370" cy="1501348"/>
        </a:xfrm>
        <a:prstGeom prst="chevron">
          <a:avLst/>
        </a:prstGeom>
        <a:solidFill>
          <a:schemeClr val="accent2">
            <a:alpha val="90000"/>
            <a:hueOff val="0"/>
            <a:satOff val="0"/>
            <a:lumOff val="0"/>
            <a:alphaOff val="-2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4016" tIns="41339" rIns="41339" bIns="41339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/>
            <a:t>Standardized workflow</a:t>
          </a:r>
        </a:p>
      </dsp:txBody>
      <dsp:txXfrm>
        <a:off x="4131788" y="1570298"/>
        <a:ext cx="2252022" cy="1501348"/>
      </dsp:txXfrm>
    </dsp:sp>
    <dsp:sp modelId="{70FC836D-4153-3B4B-9EEF-8647179BE91D}">
      <dsp:nvSpPr>
        <dsp:cNvPr id="0" name=""/>
        <dsp:cNvSpPr/>
      </dsp:nvSpPr>
      <dsp:spPr>
        <a:xfrm>
          <a:off x="6762229" y="1516505"/>
          <a:ext cx="3753370" cy="1501348"/>
        </a:xfrm>
        <a:prstGeom prst="chevron">
          <a:avLst/>
        </a:prstGeom>
        <a:solidFill>
          <a:schemeClr val="accent2">
            <a:alpha val="90000"/>
            <a:hueOff val="0"/>
            <a:satOff val="0"/>
            <a:lumOff val="0"/>
            <a:alphaOff val="-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4016" tIns="41339" rIns="41339" bIns="41339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/>
            <a:t>Data-based outputs</a:t>
          </a:r>
        </a:p>
      </dsp:txBody>
      <dsp:txXfrm>
        <a:off x="7512903" y="1516505"/>
        <a:ext cx="2252022" cy="150134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E7AC65-9BF1-7844-89F5-45B07CE6887A}">
      <dsp:nvSpPr>
        <dsp:cNvPr id="0" name=""/>
        <dsp:cNvSpPr/>
      </dsp:nvSpPr>
      <dsp:spPr>
        <a:xfrm>
          <a:off x="5134" y="0"/>
          <a:ext cx="10505330" cy="1652703"/>
        </a:xfrm>
        <a:prstGeom prst="chevron">
          <a:avLst/>
        </a:prstGeom>
        <a:solidFill>
          <a:schemeClr val="accen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0033" tIns="86678" rIns="86678" bIns="86678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/>
            <a:t>Data outputs (indicators)</a:t>
          </a:r>
        </a:p>
      </dsp:txBody>
      <dsp:txXfrm>
        <a:off x="831486" y="0"/>
        <a:ext cx="8852627" cy="165270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E7AC65-9BF1-7844-89F5-45B07CE6887A}">
      <dsp:nvSpPr>
        <dsp:cNvPr id="0" name=""/>
        <dsp:cNvSpPr/>
      </dsp:nvSpPr>
      <dsp:spPr>
        <a:xfrm>
          <a:off x="5134" y="0"/>
          <a:ext cx="10505330" cy="1652703"/>
        </a:xfrm>
        <a:prstGeom prst="chevron">
          <a:avLst/>
        </a:prstGeom>
        <a:solidFill>
          <a:schemeClr val="accen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0033" tIns="86678" rIns="86678" bIns="86678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/>
            <a:t>Data outputs (indicators)</a:t>
          </a:r>
        </a:p>
      </dsp:txBody>
      <dsp:txXfrm>
        <a:off x="831486" y="0"/>
        <a:ext cx="8852627" cy="165270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96B967-AA6D-4D9B-A8C6-E5D0575DB461}" type="datetimeFigureOut">
              <a:rPr lang="en-GB" smtClean="0"/>
              <a:t>24/04/2024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3D3BCD-30AD-408E-A1AB-770C580FA0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47670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3D3BCD-30AD-408E-A1AB-770C580FA086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9477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3D3BCD-30AD-408E-A1AB-770C580FA086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46273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B395E1-50C3-0949-A20D-E57959DC97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4BAE0F-E538-AA4C-917F-642857BE8C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6" indent="0" algn="ctr">
              <a:buNone/>
              <a:defRPr sz="2000"/>
            </a:lvl2pPr>
            <a:lvl3pPr marL="914411" indent="0" algn="ctr">
              <a:buNone/>
              <a:defRPr sz="1801"/>
            </a:lvl3pPr>
            <a:lvl4pPr marL="1371617" indent="0" algn="ctr">
              <a:buNone/>
              <a:defRPr sz="1600"/>
            </a:lvl4pPr>
            <a:lvl5pPr marL="1828823" indent="0" algn="ctr">
              <a:buNone/>
              <a:defRPr sz="1600"/>
            </a:lvl5pPr>
            <a:lvl6pPr marL="2286029" indent="0" algn="ctr">
              <a:buNone/>
              <a:defRPr sz="1600"/>
            </a:lvl6pPr>
            <a:lvl7pPr marL="2743234" indent="0" algn="ctr">
              <a:buNone/>
              <a:defRPr sz="1600"/>
            </a:lvl7pPr>
            <a:lvl8pPr marL="3200440" indent="0" algn="ctr">
              <a:buNone/>
              <a:defRPr sz="1600"/>
            </a:lvl8pPr>
            <a:lvl9pPr marL="3657646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de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26AC4E-EF2C-7148-B2AD-9DF212FD80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C50CE-7D3F-134C-BFC6-5BAB58FD9071}" type="datetimeFigureOut">
              <a:rPr lang="de-DE" smtClean="0"/>
              <a:t>24.04.2024</a:t>
            </a:fld>
            <a:endParaRPr lang="de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1FEAA7-17B2-B349-9B44-4F5B26F942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17AFCE-B81A-FE49-A6EF-CAFA01FCB0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C8751-9060-E74F-95AC-8BE0DBFA2EB2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588310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43C72F-5DF6-D34E-AC4F-9F9B71FA65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277AA6C-6080-8540-956F-31AAC147BB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AD1B44-B36B-AA44-A73F-BFCD10C1A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C50CE-7D3F-134C-BFC6-5BAB58FD9071}" type="datetimeFigureOut">
              <a:rPr lang="de-DE" smtClean="0"/>
              <a:t>24.04.2024</a:t>
            </a:fld>
            <a:endParaRPr lang="de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CAE0F7-4437-2248-B4B0-36EB571FB7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71EA45-C110-B142-87D5-82161DAEEB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C8751-9060-E74F-95AC-8BE0DBFA2EB2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474154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5CE1457-50D9-5A4B-9165-F518943AEC6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899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A39E7CC-68CB-A04E-B579-CF04FB6DE3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199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9931E5-D764-C948-B6F0-530872E285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C50CE-7D3F-134C-BFC6-5BAB58FD9071}" type="datetimeFigureOut">
              <a:rPr lang="de-DE" smtClean="0"/>
              <a:t>24.04.2024</a:t>
            </a:fld>
            <a:endParaRPr lang="de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7A4065-65E5-2D4B-86FF-072A8F16E4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DAEB5B-E376-1A40-8836-BA1CFFB6D4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C8751-9060-E74F-95AC-8BE0DBFA2EB2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660602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D5DAA3-6888-B54E-96FF-58170F5624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B3CE67-0697-0A4B-BE1E-B946D95AA1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051E6A-9C14-B541-A9E4-B4AF53F95C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C50CE-7D3F-134C-BFC6-5BAB58FD9071}" type="datetimeFigureOut">
              <a:rPr lang="de-DE" smtClean="0"/>
              <a:t>24.04.2024</a:t>
            </a:fld>
            <a:endParaRPr lang="de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420B19-EC1E-F348-98CF-6762728C19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2ECB4E-0F6C-BA41-975E-0481B9E5CE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C8751-9060-E74F-95AC-8BE0DBFA2EB2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38585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676BD2-4CC1-8D4E-A4A2-96AB25506D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2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A5CB7A-305D-654D-8D0C-D37A2D00E3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2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11" indent="0">
              <a:buNone/>
              <a:defRPr sz="1801">
                <a:solidFill>
                  <a:schemeClr val="tx1">
                    <a:tint val="75000"/>
                  </a:schemeClr>
                </a:solidFill>
              </a:defRPr>
            </a:lvl3pPr>
            <a:lvl4pPr marL="137161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2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2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3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4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476D65-AA01-8A45-8616-E5E2B80D92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C50CE-7D3F-134C-BFC6-5BAB58FD9071}" type="datetimeFigureOut">
              <a:rPr lang="de-DE" smtClean="0"/>
              <a:t>24.04.2024</a:t>
            </a:fld>
            <a:endParaRPr lang="de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FA6321-9AAC-A740-A806-6066C3E23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BCFB75-21F8-E44B-B72B-48FE7E9A39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C8751-9060-E74F-95AC-8BE0DBFA2EB2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086872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A583A5-FD7F-A340-B49D-C377739B82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D6EB57-BB1F-4640-8FB2-241A5B4556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8A8ECB-8E8B-CE4E-86D7-1698E3C4AA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9E106FF-97F4-A344-BF5C-5E0BE16BEA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C50CE-7D3F-134C-BFC6-5BAB58FD9071}" type="datetimeFigureOut">
              <a:rPr lang="de-DE" smtClean="0"/>
              <a:t>24.04.2024</a:t>
            </a:fld>
            <a:endParaRPr lang="de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7FF1B1-0527-0441-A4D8-843397B37D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8F1004-634F-AB46-9842-5C5AADEBB2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C8751-9060-E74F-95AC-8BE0DBFA2EB2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585805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62C642-74A9-664A-8753-E2AF3D8A99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BB212A-0A6B-0B42-A5FD-9F5828530C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6" indent="0">
              <a:buNone/>
              <a:defRPr sz="2000" b="1"/>
            </a:lvl2pPr>
            <a:lvl3pPr marL="914411" indent="0">
              <a:buNone/>
              <a:defRPr sz="1801" b="1"/>
            </a:lvl3pPr>
            <a:lvl4pPr marL="1371617" indent="0">
              <a:buNone/>
              <a:defRPr sz="1600" b="1"/>
            </a:lvl4pPr>
            <a:lvl5pPr marL="1828823" indent="0">
              <a:buNone/>
              <a:defRPr sz="1600" b="1"/>
            </a:lvl5pPr>
            <a:lvl6pPr marL="2286029" indent="0">
              <a:buNone/>
              <a:defRPr sz="1600" b="1"/>
            </a:lvl6pPr>
            <a:lvl7pPr marL="2743234" indent="0">
              <a:buNone/>
              <a:defRPr sz="1600" b="1"/>
            </a:lvl7pPr>
            <a:lvl8pPr marL="3200440" indent="0">
              <a:buNone/>
              <a:defRPr sz="1600" b="1"/>
            </a:lvl8pPr>
            <a:lvl9pPr marL="3657646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CF31E5-AB69-D646-98F9-7164CB6F55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6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1AF676F-1B30-E445-A45E-B31BD76524F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6" indent="0">
              <a:buNone/>
              <a:defRPr sz="2000" b="1"/>
            </a:lvl2pPr>
            <a:lvl3pPr marL="914411" indent="0">
              <a:buNone/>
              <a:defRPr sz="1801" b="1"/>
            </a:lvl3pPr>
            <a:lvl4pPr marL="1371617" indent="0">
              <a:buNone/>
              <a:defRPr sz="1600" b="1"/>
            </a:lvl4pPr>
            <a:lvl5pPr marL="1828823" indent="0">
              <a:buNone/>
              <a:defRPr sz="1600" b="1"/>
            </a:lvl5pPr>
            <a:lvl6pPr marL="2286029" indent="0">
              <a:buNone/>
              <a:defRPr sz="1600" b="1"/>
            </a:lvl6pPr>
            <a:lvl7pPr marL="2743234" indent="0">
              <a:buNone/>
              <a:defRPr sz="1600" b="1"/>
            </a:lvl7pPr>
            <a:lvl8pPr marL="3200440" indent="0">
              <a:buNone/>
              <a:defRPr sz="1600" b="1"/>
            </a:lvl8pPr>
            <a:lvl9pPr marL="3657646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9CCCA61-E8AC-BD45-AB9F-E72F4750D53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2" y="2505076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91AEA55-C40D-CB46-944F-20911C1890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C50CE-7D3F-134C-BFC6-5BAB58FD9071}" type="datetimeFigureOut">
              <a:rPr lang="de-DE" smtClean="0"/>
              <a:t>24.04.2024</a:t>
            </a:fld>
            <a:endParaRPr lang="de-D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45E5B05-D246-0340-AE34-EA945894F7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E8073A8-8259-4D43-83B8-C5A710C5C0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C8751-9060-E74F-95AC-8BE0DBFA2EB2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292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4DBC85-8164-4544-8397-C7A4700757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DA2759E-E084-7945-83DB-51E9DDD9F1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C50CE-7D3F-134C-BFC6-5BAB58FD9071}" type="datetimeFigureOut">
              <a:rPr lang="de-DE" smtClean="0"/>
              <a:t>24.04.2024</a:t>
            </a:fld>
            <a:endParaRPr lang="de-D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F150EDE-0514-8C48-A8E6-0D0CA3474A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BD01C35-CB05-9B44-8D15-4403A37199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C8751-9060-E74F-95AC-8BE0DBFA2EB2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547515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47220E5-1D8B-B043-8904-8ADC264BB3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C50CE-7D3F-134C-BFC6-5BAB58FD9071}" type="datetimeFigureOut">
              <a:rPr lang="de-DE" smtClean="0"/>
              <a:t>24.04.2024</a:t>
            </a:fld>
            <a:endParaRPr lang="de-D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A4CF88-E496-E040-B1EC-0B1D2AB1B6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CED5FD-985E-284B-89AF-094B696644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C8751-9060-E74F-95AC-8BE0DBFA2EB2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068615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74B5F7-330B-AA4F-A193-0B3A4BFC61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C3BCA6-0581-2B47-8C37-F499E35C46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69AF25A-8F21-5C48-BF32-7F2F876D02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6" indent="0">
              <a:buNone/>
              <a:defRPr sz="1401"/>
            </a:lvl2pPr>
            <a:lvl3pPr marL="914411" indent="0">
              <a:buNone/>
              <a:defRPr sz="1200"/>
            </a:lvl3pPr>
            <a:lvl4pPr marL="1371617" indent="0">
              <a:buNone/>
              <a:defRPr sz="1001"/>
            </a:lvl4pPr>
            <a:lvl5pPr marL="1828823" indent="0">
              <a:buNone/>
              <a:defRPr sz="1001"/>
            </a:lvl5pPr>
            <a:lvl6pPr marL="2286029" indent="0">
              <a:buNone/>
              <a:defRPr sz="1001"/>
            </a:lvl6pPr>
            <a:lvl7pPr marL="2743234" indent="0">
              <a:buNone/>
              <a:defRPr sz="1001"/>
            </a:lvl7pPr>
            <a:lvl8pPr marL="3200440" indent="0">
              <a:buNone/>
              <a:defRPr sz="1001"/>
            </a:lvl8pPr>
            <a:lvl9pPr marL="3657646" indent="0">
              <a:buNone/>
              <a:defRPr sz="100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56E09A-4B6D-1C4B-9330-A9CBFC2912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C50CE-7D3F-134C-BFC6-5BAB58FD9071}" type="datetimeFigureOut">
              <a:rPr lang="de-DE" smtClean="0"/>
              <a:t>24.04.2024</a:t>
            </a:fld>
            <a:endParaRPr lang="de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CBC2D1-D3FE-6C48-820E-BBF7E3C906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D9A09F-8185-7A47-8A92-4341BAB4E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C8751-9060-E74F-95AC-8BE0DBFA2EB2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960987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E3A0DD-C1AA-1545-8236-1412415311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F78E9C5-2EF1-7D40-BD50-D89BE510CD1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1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6" indent="0">
              <a:buNone/>
              <a:defRPr sz="2800"/>
            </a:lvl2pPr>
            <a:lvl3pPr marL="914411" indent="0">
              <a:buNone/>
              <a:defRPr sz="2400"/>
            </a:lvl3pPr>
            <a:lvl4pPr marL="1371617" indent="0">
              <a:buNone/>
              <a:defRPr sz="2000"/>
            </a:lvl4pPr>
            <a:lvl5pPr marL="1828823" indent="0">
              <a:buNone/>
              <a:defRPr sz="2000"/>
            </a:lvl5pPr>
            <a:lvl6pPr marL="2286029" indent="0">
              <a:buNone/>
              <a:defRPr sz="2000"/>
            </a:lvl6pPr>
            <a:lvl7pPr marL="2743234" indent="0">
              <a:buNone/>
              <a:defRPr sz="2000"/>
            </a:lvl7pPr>
            <a:lvl8pPr marL="3200440" indent="0">
              <a:buNone/>
              <a:defRPr sz="2000"/>
            </a:lvl8pPr>
            <a:lvl9pPr marL="3657646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7BCFC52-8D3D-6549-A4E4-DD2100586A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6" indent="0">
              <a:buNone/>
              <a:defRPr sz="1401"/>
            </a:lvl2pPr>
            <a:lvl3pPr marL="914411" indent="0">
              <a:buNone/>
              <a:defRPr sz="1200"/>
            </a:lvl3pPr>
            <a:lvl4pPr marL="1371617" indent="0">
              <a:buNone/>
              <a:defRPr sz="1001"/>
            </a:lvl4pPr>
            <a:lvl5pPr marL="1828823" indent="0">
              <a:buNone/>
              <a:defRPr sz="1001"/>
            </a:lvl5pPr>
            <a:lvl6pPr marL="2286029" indent="0">
              <a:buNone/>
              <a:defRPr sz="1001"/>
            </a:lvl6pPr>
            <a:lvl7pPr marL="2743234" indent="0">
              <a:buNone/>
              <a:defRPr sz="1001"/>
            </a:lvl7pPr>
            <a:lvl8pPr marL="3200440" indent="0">
              <a:buNone/>
              <a:defRPr sz="1001"/>
            </a:lvl8pPr>
            <a:lvl9pPr marL="3657646" indent="0">
              <a:buNone/>
              <a:defRPr sz="100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DC6344-6158-CE4D-8557-840A30A622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C50CE-7D3F-134C-BFC6-5BAB58FD9071}" type="datetimeFigureOut">
              <a:rPr lang="de-DE" smtClean="0"/>
              <a:t>24.04.2024</a:t>
            </a:fld>
            <a:endParaRPr lang="de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1670FF-05C5-6347-A5B8-58AF26B876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05F7E58-FF08-434C-AF07-7E979D0CF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C8751-9060-E74F-95AC-8BE0DBFA2EB2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410340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7EA6A0B-FB46-5B4B-9A9F-524BEDF3E5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2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FDED2E-3E4F-574B-9F08-0DB07A067F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2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0F4F4C-0822-7341-AF17-A96D2EAD656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1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AC50CE-7D3F-134C-BFC6-5BAB58FD9071}" type="datetimeFigureOut">
              <a:rPr lang="de-DE" smtClean="0"/>
              <a:t>24.04.2024</a:t>
            </a:fld>
            <a:endParaRPr lang="de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97F0AC-E890-5143-AA46-4E85AC3045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2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D2CB36-FAF2-9C40-913C-6986C0AA18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6C8751-9060-E74F-95AC-8BE0DBFA2EB2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279685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11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4" indent="-228604" algn="l" defTabSz="914411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9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15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21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27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32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971838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429044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886249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6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411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17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823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6029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234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440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646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tiff"/><Relationship Id="rId3" Type="http://schemas.openxmlformats.org/officeDocument/2006/relationships/diagramLayout" Target="../diagrams/layout2.xml"/><Relationship Id="rId7" Type="http://schemas.openxmlformats.org/officeDocument/2006/relationships/image" Target="../media/image4.tiff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6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FFD48BC7-DC40-47DE-87EE-9F4B6ECB9AB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 useBgFill="1">
        <p:nvSpPr>
          <p:cNvPr id="10" name="Freeform: Shape 9">
            <a:extLst>
              <a:ext uri="{FF2B5EF4-FFF2-40B4-BE49-F238E27FC236}">
                <a16:creationId xmlns:a16="http://schemas.microsoft.com/office/drawing/2014/main" id="{E502BBC7-2C76-46F3-BC24-5985BC13DB8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4425" y="2"/>
            <a:ext cx="9963150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139700" sx="102000" sy="102000" algn="ctr" rotWithShape="0">
              <a:schemeClr val="bg1">
                <a:lumMod val="85000"/>
                <a:alpha val="3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914411">
              <a:defRPr/>
            </a:pPr>
            <a:endParaRPr lang="en-US" sz="1801">
              <a:solidFill>
                <a:prstClr val="white"/>
              </a:solidFill>
              <a:latin typeface="Calibri" panose="020F0502020204030204"/>
            </a:endParaRPr>
          </a:p>
        </p:txBody>
      </p:sp>
      <p:sp useBgFill="1">
        <p:nvSpPr>
          <p:cNvPr id="12" name="Freeform: Shape 11">
            <a:extLst>
              <a:ext uri="{FF2B5EF4-FFF2-40B4-BE49-F238E27FC236}">
                <a16:creationId xmlns:a16="http://schemas.microsoft.com/office/drawing/2014/main" id="{C7F28D52-2A5F-4D23-81AE-7CB8B591C7A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1664" y="2"/>
            <a:ext cx="9948672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914411">
              <a:defRPr/>
            </a:pPr>
            <a:endParaRPr lang="en-US" sz="1801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AF1C577-CDB4-4C47-9D6D-8CFCA3E890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851821"/>
            <a:ext cx="9144000" cy="3352818"/>
          </a:xfrm>
        </p:spPr>
        <p:txBody>
          <a:bodyPr anchor="ctr">
            <a:normAutofit fontScale="90000"/>
          </a:bodyPr>
          <a:lstStyle/>
          <a:p>
            <a:r>
              <a:rPr lang="de-DE" sz="6100" dirty="0"/>
              <a:t>The UK Overseas Territories Database of Non-native Species</a:t>
            </a:r>
            <a:br>
              <a:rPr lang="de-DE" sz="6100" dirty="0"/>
            </a:br>
            <a:r>
              <a:rPr lang="de-DE" sz="6100" dirty="0"/>
              <a:t/>
            </a:r>
            <a:br>
              <a:rPr lang="de-DE" sz="6100" dirty="0"/>
            </a:br>
            <a:r>
              <a:rPr lang="de-DE" sz="8900" dirty="0"/>
              <a:t>UKOT-NNS</a:t>
            </a:r>
            <a:endParaRPr lang="de-DE" sz="61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629484E-3792-4B3D-89AD-7C8A1ED0E0D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0" y="5524786"/>
            <a:ext cx="4754880" cy="2743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11">
              <a:defRPr/>
            </a:pPr>
            <a:endParaRPr lang="en-US" sz="1801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4" name="Picture 2" descr="Darwin Plus">
            <a:extLst>
              <a:ext uri="{FF2B5EF4-FFF2-40B4-BE49-F238E27FC236}">
                <a16:creationId xmlns:a16="http://schemas.microsoft.com/office/drawing/2014/main" id="{377AD17E-95A6-3395-53D7-A74268EF5C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6114" y="4596611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6386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Breakout group questions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7654" y="2074104"/>
            <a:ext cx="10515600" cy="4351338"/>
          </a:xfrm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n-GB" dirty="0" smtClean="0"/>
              <a:t> Check if there are any species that are missing from the dataset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GB" dirty="0"/>
              <a:t> </a:t>
            </a:r>
            <a:r>
              <a:rPr lang="en-GB" dirty="0" smtClean="0"/>
              <a:t>Enter any missing common names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GB" dirty="0" smtClean="0"/>
              <a:t> Enter where </a:t>
            </a:r>
            <a:r>
              <a:rPr lang="en-GB" dirty="0" smtClean="0"/>
              <a:t>species can be located on Montserrat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3919443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Breakout group questions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7654" y="2074104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Which columns do you think are most useful to populate </a:t>
            </a:r>
            <a:r>
              <a:rPr lang="en-GB" dirty="0" smtClean="0"/>
              <a:t>in the </a:t>
            </a:r>
            <a:r>
              <a:rPr lang="en-GB" dirty="0"/>
              <a:t>next breakout session?</a:t>
            </a:r>
          </a:p>
          <a:p>
            <a:pPr marL="0" indent="0">
              <a:buNone/>
            </a:pPr>
            <a:endParaRPr lang="en-GB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en-GB" dirty="0"/>
              <a:t> </a:t>
            </a:r>
            <a:r>
              <a:rPr lang="en-GB" dirty="0" smtClean="0"/>
              <a:t>Of the priority species review </a:t>
            </a:r>
            <a:r>
              <a:rPr lang="en-GB" dirty="0"/>
              <a:t>compiled information e.g. has non-native species status been appropriately attributed?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GB" dirty="0" smtClean="0"/>
              <a:t> Try to gap fill data in the selected columns.</a:t>
            </a:r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57380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89787A-61AB-6B44-83DE-778931FDD5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1600" y="1503364"/>
            <a:ext cx="9144000" cy="2387600"/>
          </a:xfrm>
        </p:spPr>
        <p:txBody>
          <a:bodyPr/>
          <a:lstStyle/>
          <a:p>
            <a:r>
              <a:rPr lang="de-DE" dirty="0"/>
              <a:t>What is it?….</a:t>
            </a:r>
          </a:p>
        </p:txBody>
      </p:sp>
    </p:spTree>
    <p:extLst>
      <p:ext uri="{BB962C8B-B14F-4D97-AF65-F5344CB8AC3E}">
        <p14:creationId xmlns:p14="http://schemas.microsoft.com/office/powerpoint/2010/main" val="3296144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378F3D-14CE-D14B-99AC-0EB4BFE328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0238" y="701303"/>
            <a:ext cx="9533964" cy="1325563"/>
          </a:xfrm>
        </p:spPr>
        <p:txBody>
          <a:bodyPr>
            <a:normAutofit/>
          </a:bodyPr>
          <a:lstStyle/>
          <a:p>
            <a:r>
              <a:rPr lang="de-DE" dirty="0"/>
              <a:t>An online tool for </a:t>
            </a:r>
            <a:r>
              <a:rPr lang="de-DE" u="sng" dirty="0"/>
              <a:t>summarising</a:t>
            </a:r>
            <a:r>
              <a:rPr lang="de-DE" dirty="0"/>
              <a:t> data on non-native species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086998B7-C453-2448-B611-BC360ECDA27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26427980"/>
              </p:ext>
            </p:extLst>
          </p:nvPr>
        </p:nvGraphicFramePr>
        <p:xfrm>
          <a:off x="703731" y="1108028"/>
          <a:ext cx="10515600" cy="46419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F638DDBD-6AB1-C2AD-4FE2-1ACB6F0CD54C}"/>
              </a:ext>
            </a:extLst>
          </p:cNvPr>
          <p:cNvSpPr txBox="1"/>
          <p:nvPr/>
        </p:nvSpPr>
        <p:spPr>
          <a:xfrm>
            <a:off x="972671" y="4513241"/>
            <a:ext cx="41013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Checklist data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D9DAA0F8-B501-8395-55F4-E77460F2D968}"/>
              </a:ext>
            </a:extLst>
          </p:cNvPr>
          <p:cNvCxnSpPr/>
          <p:nvPr/>
        </p:nvCxnSpPr>
        <p:spPr>
          <a:xfrm>
            <a:off x="3635830" y="4744006"/>
            <a:ext cx="4005941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86726E29-5426-F958-9E4B-7250B876CBA9}"/>
              </a:ext>
            </a:extLst>
          </p:cNvPr>
          <p:cNvSpPr txBox="1"/>
          <p:nvPr/>
        </p:nvSpPr>
        <p:spPr>
          <a:xfrm>
            <a:off x="8090647" y="4513172"/>
            <a:ext cx="31286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e.g. Indicators and other data summaries</a:t>
            </a:r>
          </a:p>
        </p:txBody>
      </p:sp>
    </p:spTree>
    <p:extLst>
      <p:ext uri="{BB962C8B-B14F-4D97-AF65-F5344CB8AC3E}">
        <p14:creationId xmlns:p14="http://schemas.microsoft.com/office/powerpoint/2010/main" val="273921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B07C3E-64D3-E113-5D09-081A9071EC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 development website</a:t>
            </a:r>
          </a:p>
        </p:txBody>
      </p:sp>
      <p:pic>
        <p:nvPicPr>
          <p:cNvPr id="6" name="Picture 5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F3CBC801-E869-66DA-E7F4-8FB77C49DA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6641" y="1477368"/>
            <a:ext cx="5890644" cy="5380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3867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B07C3E-64D3-E113-5D09-081A9071EC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7572" y="136524"/>
            <a:ext cx="10515600" cy="1325563"/>
          </a:xfrm>
        </p:spPr>
        <p:txBody>
          <a:bodyPr/>
          <a:lstStyle/>
          <a:p>
            <a:r>
              <a:rPr lang="en-GB" dirty="0"/>
              <a:t>Data populated for two territories: St Helena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4B03E41-0B1C-0CB3-D05E-C80E98BBAFB7}"/>
              </a:ext>
            </a:extLst>
          </p:cNvPr>
          <p:cNvCxnSpPr>
            <a:cxnSpLocks/>
          </p:cNvCxnSpPr>
          <p:nvPr/>
        </p:nvCxnSpPr>
        <p:spPr>
          <a:xfrm>
            <a:off x="0" y="1186543"/>
            <a:ext cx="1219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A screenshot of a computer&#10;&#10;Description automatically generated">
            <a:extLst>
              <a:ext uri="{FF2B5EF4-FFF2-40B4-BE49-F238E27FC236}">
                <a16:creationId xmlns:a16="http://schemas.microsoft.com/office/drawing/2014/main" id="{FCF70C12-53DE-8B71-59E4-9AE6D398F24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565"/>
          <a:stretch/>
        </p:blipFill>
        <p:spPr>
          <a:xfrm>
            <a:off x="1110342" y="1258662"/>
            <a:ext cx="8080594" cy="5462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9254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086998B7-C453-2448-B611-BC360ECDA27C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972671" y="1"/>
          <a:ext cx="10515600" cy="16527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68E5ED73-B6CB-FD73-9F56-A365D5DC0089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7674" t="7618" r="21220" b="7999"/>
          <a:stretch/>
        </p:blipFill>
        <p:spPr>
          <a:xfrm>
            <a:off x="6129795" y="1753730"/>
            <a:ext cx="4853746" cy="458544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B89AE89-8E2B-7E04-8425-1BD495FB8DB8}"/>
              </a:ext>
            </a:extLst>
          </p:cNvPr>
          <p:cNvSpPr txBox="1"/>
          <p:nvPr/>
        </p:nvSpPr>
        <p:spPr>
          <a:xfrm>
            <a:off x="182083" y="6273227"/>
            <a:ext cx="7200354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DE" sz="2400" dirty="0"/>
              <a:t>Data </a:t>
            </a:r>
            <a:r>
              <a:rPr lang="de-DE" sz="2400" dirty="0" err="1"/>
              <a:t>for</a:t>
            </a:r>
            <a:r>
              <a:rPr lang="de-DE" sz="2400" dirty="0"/>
              <a:t> Anguilla </a:t>
            </a:r>
            <a:r>
              <a:rPr lang="de-DE" sz="2400" dirty="0" err="1"/>
              <a:t>taken</a:t>
            </a:r>
            <a:r>
              <a:rPr lang="de-DE" sz="2400" dirty="0"/>
              <a:t> </a:t>
            </a:r>
            <a:r>
              <a:rPr lang="de-DE" sz="2400" dirty="0" err="1"/>
              <a:t>from</a:t>
            </a:r>
            <a:r>
              <a:rPr lang="de-DE" sz="2400" dirty="0"/>
              <a:t> GRIIS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FE2E243-89EF-162D-06A8-AA59C47D0111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16083" t="6501" r="16255" b="6838"/>
          <a:stretch/>
        </p:blipFill>
        <p:spPr>
          <a:xfrm>
            <a:off x="1156445" y="1753728"/>
            <a:ext cx="4674658" cy="4585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6417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086998B7-C453-2448-B611-BC360ECDA27C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972671" y="1"/>
          <a:ext cx="10515600" cy="16527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" name="Content Placeholder 9">
            <a:extLst>
              <a:ext uri="{FF2B5EF4-FFF2-40B4-BE49-F238E27FC236}">
                <a16:creationId xmlns:a16="http://schemas.microsoft.com/office/drawing/2014/main" id="{4330C091-1D20-FE1A-DECF-EC0C51FE594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86518" y="1858300"/>
            <a:ext cx="7009033" cy="4681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2270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89CD6F-676F-D44A-813C-D455E95D63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28915" y="1209449"/>
            <a:ext cx="10087429" cy="2387600"/>
          </a:xfrm>
        </p:spPr>
        <p:txBody>
          <a:bodyPr/>
          <a:lstStyle/>
          <a:p>
            <a:r>
              <a:rPr lang="de-DE" dirty="0"/>
              <a:t>Working with you to make it useful </a:t>
            </a:r>
            <a:r>
              <a:rPr lang="de-DE" dirty="0" smtClean="0"/>
              <a:t>for your needs...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68363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520" y="0"/>
            <a:ext cx="4967185" cy="698655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526530" y="2420179"/>
            <a:ext cx="500634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Please send any information/resources to inform database to megwil@ceh.ac.uk.</a:t>
            </a:r>
            <a:endParaRPr lang="en-GB" sz="2400" dirty="0"/>
          </a:p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308171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2434555FC5069488214DC184E1A40D0" ma:contentTypeVersion="15" ma:contentTypeDescription="Create a new document." ma:contentTypeScope="" ma:versionID="dfa2378ec4ce62403fda8fb09c0be5a6">
  <xsd:schema xmlns:xsd="http://www.w3.org/2001/XMLSchema" xmlns:xs="http://www.w3.org/2001/XMLSchema" xmlns:p="http://schemas.microsoft.com/office/2006/metadata/properties" xmlns:ns2="ac71f5af-45bf-417d-9b0c-31c0abc7775b" xmlns:ns3="8fe787a5-7476-4b36-a333-c20c98769fb2" xmlns:ns4="610e4e47-46e6-4f2b-9ca4-abb19d7f29fa" targetNamespace="http://schemas.microsoft.com/office/2006/metadata/properties" ma:root="true" ma:fieldsID="cd7d4bfbbf70d90cb15bea8fe0015021" ns2:_="" ns3:_="" ns4:_="">
    <xsd:import namespace="ac71f5af-45bf-417d-9b0c-31c0abc7775b"/>
    <xsd:import namespace="8fe787a5-7476-4b36-a333-c20c98769fb2"/>
    <xsd:import namespace="610e4e47-46e6-4f2b-9ca4-abb19d7f29f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4:SharedWithUsers" minOccurs="0"/>
                <xsd:element ref="ns4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c71f5af-45bf-417d-9b0c-31c0abc7775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c3ea2160-29c6-45a3-9bc6-8bc28cb0899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fe787a5-7476-4b36-a333-c20c98769fb2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7fcc71db-2776-4bf0-a4f0-7cf64b08be44}" ma:internalName="TaxCatchAll" ma:showField="CatchAllData" ma:web="610e4e47-46e6-4f2b-9ca4-abb19d7f29f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10e4e47-46e6-4f2b-9ca4-abb19d7f29fa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fe787a5-7476-4b36-a333-c20c98769fb2" xsi:nil="true"/>
    <lcf76f155ced4ddcb4097134ff3c332f xmlns="ac71f5af-45bf-417d-9b0c-31c0abc7775b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A69CFE12-AA55-40FF-BCB9-B81470066F4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A4A8899-2817-4705-B4C3-7D4185D25CBA}"/>
</file>

<file path=customXml/itemProps3.xml><?xml version="1.0" encoding="utf-8"?>
<ds:datastoreItem xmlns:ds="http://schemas.openxmlformats.org/officeDocument/2006/customXml" ds:itemID="{4E273942-5745-4982-A644-C64899DFB7EB}">
  <ds:schemaRefs>
    <ds:schemaRef ds:uri="http://schemas.microsoft.com/office/2006/documentManagement/types"/>
    <ds:schemaRef ds:uri="http://schemas.microsoft.com/office/2006/metadata/properties"/>
    <ds:schemaRef ds:uri="de44e333-4144-40ce-a2c0-3c7c2aff7df8"/>
    <ds:schemaRef ds:uri="http://purl.org/dc/elements/1.1/"/>
    <ds:schemaRef ds:uri="http://schemas.openxmlformats.org/package/2006/metadata/core-properties"/>
    <ds:schemaRef ds:uri="b04e8096-b088-49dd-9bf5-7c33296d4394"/>
    <ds:schemaRef ds:uri="http://purl.org/dc/terms/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4222</TotalTime>
  <Words>168</Words>
  <Application>Microsoft Office PowerPoint</Application>
  <PresentationFormat>Widescreen</PresentationFormat>
  <Paragraphs>28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Wingdings</vt:lpstr>
      <vt:lpstr>Office Theme</vt:lpstr>
      <vt:lpstr>The UK Overseas Territories Database of Non-native Species  UKOT-NNS</vt:lpstr>
      <vt:lpstr>What is it?….</vt:lpstr>
      <vt:lpstr>An online tool for summarising data on non-native species</vt:lpstr>
      <vt:lpstr>A development website</vt:lpstr>
      <vt:lpstr>Data populated for two territories: St Helena</vt:lpstr>
      <vt:lpstr>PowerPoint Presentation</vt:lpstr>
      <vt:lpstr>PowerPoint Presentation</vt:lpstr>
      <vt:lpstr>Working with you to make it useful for your needs...</vt:lpstr>
      <vt:lpstr>PowerPoint Presentation</vt:lpstr>
      <vt:lpstr>Breakout group questions</vt:lpstr>
      <vt:lpstr>Breakout group questions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Diana Bowler</dc:creator>
  <cp:lastModifiedBy>Megan Williams</cp:lastModifiedBy>
  <cp:revision>113</cp:revision>
  <dcterms:created xsi:type="dcterms:W3CDTF">2023-04-11T17:38:08Z</dcterms:created>
  <dcterms:modified xsi:type="dcterms:W3CDTF">2024-04-24T12:32:19Z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0x010100A2434555FC5069488214DC184E1A40D0</vt:lpwstr>
  </property>
</Properties>
</file>