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9" r:id="rId4"/>
  </p:sldMasterIdLst>
  <p:notesMasterIdLst>
    <p:notesMasterId r:id="rId12"/>
  </p:notesMasterIdLst>
  <p:handoutMasterIdLst>
    <p:handoutMasterId r:id="rId13"/>
  </p:handoutMasterIdLst>
  <p:sldIdLst>
    <p:sldId id="299" r:id="rId5"/>
    <p:sldId id="449" r:id="rId6"/>
    <p:sldId id="1093" r:id="rId7"/>
    <p:sldId id="1096" r:id="rId8"/>
    <p:sldId id="434" r:id="rId9"/>
    <p:sldId id="1090" r:id="rId10"/>
    <p:sldId id="1083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88" userDrawn="1">
          <p15:clr>
            <a:srgbClr val="A4A3A4"/>
          </p15:clr>
        </p15:guide>
        <p15:guide id="2" pos="823" userDrawn="1">
          <p15:clr>
            <a:srgbClr val="A4A3A4"/>
          </p15:clr>
        </p15:guide>
        <p15:guide id="3" orient="horz" pos="3296" userDrawn="1">
          <p15:clr>
            <a:srgbClr val="A4A3A4"/>
          </p15:clr>
        </p15:guide>
        <p15:guide id="4" orient="horz" pos="113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8F8F8"/>
    <a:srgbClr val="26CA3A"/>
    <a:srgbClr val="A1D683"/>
    <a:srgbClr val="148082"/>
    <a:srgbClr val="575756"/>
    <a:srgbClr val="075DA4"/>
    <a:srgbClr val="20BFCD"/>
    <a:srgbClr val="029DCC"/>
    <a:srgbClr val="2480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29C9C4D-4A1C-4B03-A1FC-BFB1DCB4A468}" v="2" dt="2024-04-23T17:18:46.2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145" autoAdjust="0"/>
    <p:restoredTop sz="96357" autoAdjust="0"/>
  </p:normalViewPr>
  <p:slideViewPr>
    <p:cSldViewPr snapToGrid="0" showGuides="1">
      <p:cViewPr varScale="1">
        <p:scale>
          <a:sx n="67" d="100"/>
          <a:sy n="67" d="100"/>
        </p:scale>
        <p:origin x="972" y="52"/>
      </p:cViewPr>
      <p:guideLst>
        <p:guide orient="horz" pos="488"/>
        <p:guide pos="823"/>
        <p:guide orient="horz" pos="3296"/>
        <p:guide orient="horz" pos="11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52"/>
    </p:cViewPr>
  </p:sorterViewPr>
  <p:notesViewPr>
    <p:cSldViewPr snapToGrid="0">
      <p:cViewPr varScale="1">
        <p:scale>
          <a:sx n="84" d="100"/>
          <a:sy n="84" d="100"/>
        </p:scale>
        <p:origin x="222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len Roy" userId="S::hele@ceh.ac.uk::062b7d4c-9a19-47f6-aed0-97ca61cb3272" providerId="AD" clId="Web-{C29C9C4D-4A1C-4B03-A1FC-BFB1DCB4A468}"/>
    <pc:docChg chg="delSld">
      <pc:chgData name="Helen Roy" userId="S::hele@ceh.ac.uk::062b7d4c-9a19-47f6-aed0-97ca61cb3272" providerId="AD" clId="Web-{C29C9C4D-4A1C-4B03-A1FC-BFB1DCB4A468}" dt="2024-04-23T17:18:46.229" v="1"/>
      <pc:docMkLst>
        <pc:docMk/>
      </pc:docMkLst>
      <pc:sldChg chg="del">
        <pc:chgData name="Helen Roy" userId="S::hele@ceh.ac.uk::062b7d4c-9a19-47f6-aed0-97ca61cb3272" providerId="AD" clId="Web-{C29C9C4D-4A1C-4B03-A1FC-BFB1DCB4A468}" dt="2024-04-23T17:18:45.073" v="0"/>
        <pc:sldMkLst>
          <pc:docMk/>
          <pc:sldMk cId="1897691025" sldId="1091"/>
        </pc:sldMkLst>
      </pc:sldChg>
      <pc:sldChg chg="del">
        <pc:chgData name="Helen Roy" userId="S::hele@ceh.ac.uk::062b7d4c-9a19-47f6-aed0-97ca61cb3272" providerId="AD" clId="Web-{C29C9C4D-4A1C-4B03-A1FC-BFB1DCB4A468}" dt="2024-04-23T17:18:46.229" v="1"/>
        <pc:sldMkLst>
          <pc:docMk/>
          <pc:sldMk cId="1197805269" sldId="1092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258B83C-4C0D-4AC4-8E00-0D442EA2626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C4540C-47B5-43CF-BA10-A0828F0EDE0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C3EF29-CEBD-41E0-A0B0-29E3D25B42C1}" type="datetimeFigureOut">
              <a:rPr lang="en-GB" smtClean="0"/>
              <a:t>23/04/2024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D63DD8-3E60-4A1A-AD99-2ACDF7C2B63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1510EC-792A-4E4F-B002-90E1226F515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11CE66-B526-4949-8B36-D6A0EF4E5B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82868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8D462-9375-4287-BD2D-EB5332881197}" type="datetimeFigureOut">
              <a:rPr lang="en-GB" smtClean="0"/>
              <a:t>23/04/2024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A979C2-B2D8-4306-B87A-98520805AF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7950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68010" rtl="0" eaLnBrk="1" latinLnBrk="0" hangingPunct="1">
      <a:defRPr sz="1008" kern="1200">
        <a:solidFill>
          <a:schemeClr val="tx1"/>
        </a:solidFill>
        <a:latin typeface="+mn-lt"/>
        <a:ea typeface="+mn-ea"/>
        <a:cs typeface="+mn-cs"/>
      </a:defRPr>
    </a:lvl1pPr>
    <a:lvl2pPr marL="384005" algn="l" defTabSz="768010" rtl="0" eaLnBrk="1" latinLnBrk="0" hangingPunct="1">
      <a:defRPr sz="1008" kern="1200">
        <a:solidFill>
          <a:schemeClr val="tx1"/>
        </a:solidFill>
        <a:latin typeface="+mn-lt"/>
        <a:ea typeface="+mn-ea"/>
        <a:cs typeface="+mn-cs"/>
      </a:defRPr>
    </a:lvl2pPr>
    <a:lvl3pPr marL="768010" algn="l" defTabSz="768010" rtl="0" eaLnBrk="1" latinLnBrk="0" hangingPunct="1">
      <a:defRPr sz="1008" kern="1200">
        <a:solidFill>
          <a:schemeClr val="tx1"/>
        </a:solidFill>
        <a:latin typeface="+mn-lt"/>
        <a:ea typeface="+mn-ea"/>
        <a:cs typeface="+mn-cs"/>
      </a:defRPr>
    </a:lvl3pPr>
    <a:lvl4pPr marL="1152015" algn="l" defTabSz="768010" rtl="0" eaLnBrk="1" latinLnBrk="0" hangingPunct="1">
      <a:defRPr sz="1008" kern="1200">
        <a:solidFill>
          <a:schemeClr val="tx1"/>
        </a:solidFill>
        <a:latin typeface="+mn-lt"/>
        <a:ea typeface="+mn-ea"/>
        <a:cs typeface="+mn-cs"/>
      </a:defRPr>
    </a:lvl4pPr>
    <a:lvl5pPr marL="1536020" algn="l" defTabSz="768010" rtl="0" eaLnBrk="1" latinLnBrk="0" hangingPunct="1">
      <a:defRPr sz="1008" kern="1200">
        <a:solidFill>
          <a:schemeClr val="tx1"/>
        </a:solidFill>
        <a:latin typeface="+mn-lt"/>
        <a:ea typeface="+mn-ea"/>
        <a:cs typeface="+mn-cs"/>
      </a:defRPr>
    </a:lvl5pPr>
    <a:lvl6pPr marL="1920025" algn="l" defTabSz="768010" rtl="0" eaLnBrk="1" latinLnBrk="0" hangingPunct="1">
      <a:defRPr sz="1008" kern="1200">
        <a:solidFill>
          <a:schemeClr val="tx1"/>
        </a:solidFill>
        <a:latin typeface="+mn-lt"/>
        <a:ea typeface="+mn-ea"/>
        <a:cs typeface="+mn-cs"/>
      </a:defRPr>
    </a:lvl6pPr>
    <a:lvl7pPr marL="2304030" algn="l" defTabSz="768010" rtl="0" eaLnBrk="1" latinLnBrk="0" hangingPunct="1">
      <a:defRPr sz="1008" kern="1200">
        <a:solidFill>
          <a:schemeClr val="tx1"/>
        </a:solidFill>
        <a:latin typeface="+mn-lt"/>
        <a:ea typeface="+mn-ea"/>
        <a:cs typeface="+mn-cs"/>
      </a:defRPr>
    </a:lvl7pPr>
    <a:lvl8pPr marL="2688035" algn="l" defTabSz="768010" rtl="0" eaLnBrk="1" latinLnBrk="0" hangingPunct="1">
      <a:defRPr sz="1008" kern="1200">
        <a:solidFill>
          <a:schemeClr val="tx1"/>
        </a:solidFill>
        <a:latin typeface="+mn-lt"/>
        <a:ea typeface="+mn-ea"/>
        <a:cs typeface="+mn-cs"/>
      </a:defRPr>
    </a:lvl8pPr>
    <a:lvl9pPr marL="3072040" algn="l" defTabSz="768010" rtl="0" eaLnBrk="1" latinLnBrk="0" hangingPunct="1">
      <a:defRPr sz="100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dirty="0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EBF9AC-FD26-438F-A5E6-638D74F7DDEF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6989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lice 2" descr="A picture containing clock&#10;&#10;Description automatically generated">
            <a:extLst>
              <a:ext uri="{FF2B5EF4-FFF2-40B4-BE49-F238E27FC236}">
                <a16:creationId xmlns:a16="http://schemas.microsoft.com/office/drawing/2014/main" id="{E8E04A14-9327-435D-A86B-487DCAF582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34" t="21593" r="26440" b="21455"/>
          <a:stretch/>
        </p:blipFill>
        <p:spPr>
          <a:xfrm>
            <a:off x="3489355" y="0"/>
            <a:ext cx="5602496" cy="6858000"/>
          </a:xfrm>
          <a:prstGeom prst="rect">
            <a:avLst/>
          </a:prstGeom>
        </p:spPr>
      </p:pic>
      <p:pic>
        <p:nvPicPr>
          <p:cNvPr id="6" name="Picture 5" descr="A boat on a beach&#10;&#10;Description automatically generated">
            <a:extLst>
              <a:ext uri="{FF2B5EF4-FFF2-40B4-BE49-F238E27FC236}">
                <a16:creationId xmlns:a16="http://schemas.microsoft.com/office/drawing/2014/main" id="{216EFE56-85AC-D85D-84E2-2AFCA46ECD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45"/>
          <a:stretch/>
        </p:blipFill>
        <p:spPr>
          <a:xfrm>
            <a:off x="1543050" y="0"/>
            <a:ext cx="7600950" cy="6858000"/>
          </a:xfrm>
          <a:prstGeom prst="rect">
            <a:avLst/>
          </a:prstGeom>
        </p:spPr>
      </p:pic>
      <p:pic>
        <p:nvPicPr>
          <p:cNvPr id="16" name="Picture 15" descr="A close up of a screen&#10;&#10;Description automatically generated">
            <a:extLst>
              <a:ext uri="{FF2B5EF4-FFF2-40B4-BE49-F238E27FC236}">
                <a16:creationId xmlns:a16="http://schemas.microsoft.com/office/drawing/2014/main" id="{FD7F6C87-5284-47F8-8C6A-A832CEBED7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72" t="29456" r="20493" b="29433"/>
          <a:stretch/>
        </p:blipFill>
        <p:spPr>
          <a:xfrm>
            <a:off x="-9160" y="0"/>
            <a:ext cx="6974498" cy="6858000"/>
          </a:xfrm>
          <a:custGeom>
            <a:avLst/>
            <a:gdLst>
              <a:gd name="connsiteX0" fmla="*/ 0 w 6969510"/>
              <a:gd name="connsiteY0" fmla="*/ 0 h 6858000"/>
              <a:gd name="connsiteX1" fmla="*/ 6969510 w 6969510"/>
              <a:gd name="connsiteY1" fmla="*/ 0 h 6858000"/>
              <a:gd name="connsiteX2" fmla="*/ 6969510 w 6969510"/>
              <a:gd name="connsiteY2" fmla="*/ 6858000 h 6858000"/>
              <a:gd name="connsiteX3" fmla="*/ 0 w 696951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69510" h="6858000">
                <a:moveTo>
                  <a:pt x="0" y="0"/>
                </a:moveTo>
                <a:lnTo>
                  <a:pt x="6969510" y="0"/>
                </a:lnTo>
                <a:lnTo>
                  <a:pt x="696951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0" name="New Slice" descr="A picture containing lamp, black, flower&#10;&#10;Description automatically generated">
            <a:extLst>
              <a:ext uri="{FF2B5EF4-FFF2-40B4-BE49-F238E27FC236}">
                <a16:creationId xmlns:a16="http://schemas.microsoft.com/office/drawing/2014/main" id="{C269B3DD-389C-4603-8D1B-B69E3542C9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80" t="20531" r="30496" b="20803"/>
          <a:stretch/>
        </p:blipFill>
        <p:spPr>
          <a:xfrm>
            <a:off x="2386751" y="0"/>
            <a:ext cx="4629150" cy="685800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AFB1A8-E170-44D9-9315-6A5D16745D7F}"/>
              </a:ext>
            </a:extLst>
          </p:cNvPr>
          <p:cNvSpPr>
            <a:spLocks noGrp="1"/>
          </p:cNvSpPr>
          <p:nvPr userDrawn="1">
            <p:ph type="sldNum" sz="quarter" idx="10"/>
          </p:nvPr>
        </p:nvSpPr>
        <p:spPr>
          <a:xfrm>
            <a:off x="7586410" y="6114263"/>
            <a:ext cx="1226029" cy="365125"/>
          </a:xfrm>
        </p:spPr>
        <p:txBody>
          <a:bodyPr/>
          <a:lstStyle/>
          <a:p>
            <a:fld id="{961FDFF3-09F3-4B48-A0F3-AE2314ADC9E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354239" y="1395413"/>
            <a:ext cx="2564607" cy="2120673"/>
          </a:xfrm>
        </p:spPr>
        <p:txBody>
          <a:bodyPr anchor="b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add Title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354239" y="3608162"/>
            <a:ext cx="2564607" cy="1655762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53CA05B-5EE2-4139-A2F1-9D9EE4126A0F}"/>
              </a:ext>
            </a:extLst>
          </p:cNvPr>
          <p:cNvGrpSpPr>
            <a:grpSpLocks/>
          </p:cNvGrpSpPr>
          <p:nvPr userDrawn="1"/>
        </p:nvGrpSpPr>
        <p:grpSpPr>
          <a:xfrm>
            <a:off x="233360" y="6188138"/>
            <a:ext cx="1612901" cy="472360"/>
            <a:chOff x="2146617" y="1664132"/>
            <a:chExt cx="5862003" cy="1716767"/>
          </a:xfrm>
        </p:grpSpPr>
        <p:pic>
          <p:nvPicPr>
            <p:cNvPr id="14" name="Picture 13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9BCEB72F-A3B6-4E60-ADB5-0870BAB7AD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6617" y="1664132"/>
              <a:ext cx="5862003" cy="1705544"/>
            </a:xfrm>
            <a:prstGeom prst="rect">
              <a:avLst/>
            </a:prstGeom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A2B7CAB-FDF3-4217-BDF3-4088F09F01B7}"/>
                </a:ext>
              </a:extLst>
            </p:cNvPr>
            <p:cNvSpPr/>
            <p:nvPr/>
          </p:nvSpPr>
          <p:spPr>
            <a:xfrm>
              <a:off x="2492694" y="2085499"/>
              <a:ext cx="1295400" cy="1295400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778274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55 0 L 0 0 " pathEditMode="relative" rAng="0" ptsTypes="AA">
                                      <p:cBhvr>
                                        <p:cTn id="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0955 0 L -2.5E-6 0 " pathEditMode="relative" rAng="0" ptsTypes="AA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955 0 L 2.77778E-6 0 " pathEditMode="relative" rAng="0" ptsTypes="AA">
                                      <p:cBhvr>
                                        <p:cTn id="1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he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728663"/>
          </a:xfrm>
          <a:prstGeom prst="rect">
            <a:avLst/>
          </a:prstGeom>
          <a:noFill/>
        </p:spPr>
        <p:txBody>
          <a:bodyPr lIns="360000" tIns="0" rIns="36000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0" i="0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0" y="728663"/>
            <a:ext cx="9144000" cy="6129337"/>
          </a:xfrm>
          <a:prstGeom prst="rect">
            <a:avLst/>
          </a:prstGeom>
          <a:noFill/>
        </p:spPr>
        <p:txBody>
          <a:bodyPr lIns="360000" tIns="288000" rIns="360000" bIns="36000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0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5752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3119C2D-185B-43D9-9B04-60B61C2EC33A}"/>
              </a:ext>
            </a:extLst>
          </p:cNvPr>
          <p:cNvSpPr/>
          <p:nvPr userDrawn="1"/>
        </p:nvSpPr>
        <p:spPr>
          <a:xfrm>
            <a:off x="14514" y="5600700"/>
            <a:ext cx="9132734" cy="1257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 descr="A close up of a screen&#10;&#10;Description automatically generated">
            <a:extLst>
              <a:ext uri="{FF2B5EF4-FFF2-40B4-BE49-F238E27FC236}">
                <a16:creationId xmlns:a16="http://schemas.microsoft.com/office/drawing/2014/main" id="{FD7F6C87-5284-47F8-8C6A-A832CEBED7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72" t="29456" r="20493" b="29433"/>
          <a:stretch/>
        </p:blipFill>
        <p:spPr>
          <a:xfrm>
            <a:off x="0" y="0"/>
            <a:ext cx="6974498" cy="6858000"/>
          </a:xfrm>
          <a:custGeom>
            <a:avLst/>
            <a:gdLst>
              <a:gd name="connsiteX0" fmla="*/ 0 w 6969510"/>
              <a:gd name="connsiteY0" fmla="*/ 0 h 6858000"/>
              <a:gd name="connsiteX1" fmla="*/ 6969510 w 6969510"/>
              <a:gd name="connsiteY1" fmla="*/ 0 h 6858000"/>
              <a:gd name="connsiteX2" fmla="*/ 6969510 w 6969510"/>
              <a:gd name="connsiteY2" fmla="*/ 6858000 h 6858000"/>
              <a:gd name="connsiteX3" fmla="*/ 0 w 696951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69510" h="6858000">
                <a:moveTo>
                  <a:pt x="0" y="0"/>
                </a:moveTo>
                <a:lnTo>
                  <a:pt x="6969510" y="0"/>
                </a:lnTo>
                <a:lnTo>
                  <a:pt x="696951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0" name="New Slice" descr="A picture containing lamp, black, flower&#10;&#10;Description automatically generated">
            <a:extLst>
              <a:ext uri="{FF2B5EF4-FFF2-40B4-BE49-F238E27FC236}">
                <a16:creationId xmlns:a16="http://schemas.microsoft.com/office/drawing/2014/main" id="{C269B3DD-389C-4603-8D1B-B69E3542C9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80" t="20531" r="30496" b="20803"/>
          <a:stretch/>
        </p:blipFill>
        <p:spPr>
          <a:xfrm>
            <a:off x="2386751" y="0"/>
            <a:ext cx="4629150" cy="6858000"/>
          </a:xfrm>
          <a:prstGeom prst="rect">
            <a:avLst/>
          </a:prstGeom>
        </p:spPr>
      </p:pic>
      <p:pic>
        <p:nvPicPr>
          <p:cNvPr id="11" name="Slice 2" descr="A picture containing clock&#10;&#10;Description automatically generated">
            <a:extLst>
              <a:ext uri="{FF2B5EF4-FFF2-40B4-BE49-F238E27FC236}">
                <a16:creationId xmlns:a16="http://schemas.microsoft.com/office/drawing/2014/main" id="{E8E04A14-9327-435D-A86B-487DCAF582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34" t="21593" r="26440" b="21455"/>
          <a:stretch/>
        </p:blipFill>
        <p:spPr>
          <a:xfrm>
            <a:off x="3489355" y="0"/>
            <a:ext cx="5602496" cy="6858000"/>
          </a:xfrm>
          <a:prstGeom prst="rect">
            <a:avLst/>
          </a:prstGeom>
        </p:spPr>
      </p:pic>
      <p:sp>
        <p:nvSpPr>
          <p:cNvPr id="13" name="Freeform 5">
            <a:extLst>
              <a:ext uri="{FF2B5EF4-FFF2-40B4-BE49-F238E27FC236}">
                <a16:creationId xmlns:a16="http://schemas.microsoft.com/office/drawing/2014/main" id="{6E57E8E4-84A3-4509-8D4F-5AD887B304CF}"/>
              </a:ext>
            </a:extLst>
          </p:cNvPr>
          <p:cNvSpPr>
            <a:spLocks/>
          </p:cNvSpPr>
          <p:nvPr userDrawn="1"/>
        </p:nvSpPr>
        <p:spPr bwMode="auto">
          <a:xfrm>
            <a:off x="4143963" y="0"/>
            <a:ext cx="5014551" cy="6858000"/>
          </a:xfrm>
          <a:custGeom>
            <a:avLst/>
            <a:gdLst>
              <a:gd name="T0" fmla="*/ 3127 w 3127"/>
              <a:gd name="T1" fmla="*/ 0 h 4320"/>
              <a:gd name="T2" fmla="*/ 1709 w 3127"/>
              <a:gd name="T3" fmla="*/ 0 h 4320"/>
              <a:gd name="T4" fmla="*/ 0 w 3127"/>
              <a:gd name="T5" fmla="*/ 2597 h 4320"/>
              <a:gd name="T6" fmla="*/ 586 w 3127"/>
              <a:gd name="T7" fmla="*/ 4320 h 4320"/>
              <a:gd name="T8" fmla="*/ 3127 w 3127"/>
              <a:gd name="T9" fmla="*/ 4320 h 4320"/>
              <a:gd name="T10" fmla="*/ 3127 w 3127"/>
              <a:gd name="T11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27" h="4320">
                <a:moveTo>
                  <a:pt x="3127" y="0"/>
                </a:moveTo>
                <a:cubicBezTo>
                  <a:pt x="1709" y="0"/>
                  <a:pt x="1709" y="0"/>
                  <a:pt x="1709" y="0"/>
                </a:cubicBezTo>
                <a:cubicBezTo>
                  <a:pt x="704" y="434"/>
                  <a:pt x="0" y="1433"/>
                  <a:pt x="0" y="2597"/>
                </a:cubicBezTo>
                <a:cubicBezTo>
                  <a:pt x="0" y="3246"/>
                  <a:pt x="218" y="3843"/>
                  <a:pt x="586" y="4320"/>
                </a:cubicBezTo>
                <a:cubicBezTo>
                  <a:pt x="3127" y="4320"/>
                  <a:pt x="3127" y="4320"/>
                  <a:pt x="3127" y="4320"/>
                </a:cubicBezTo>
                <a:lnTo>
                  <a:pt x="312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AFB1A8-E170-44D9-9315-6A5D16745D7F}"/>
              </a:ext>
            </a:extLst>
          </p:cNvPr>
          <p:cNvSpPr>
            <a:spLocks noGrp="1"/>
          </p:cNvSpPr>
          <p:nvPr userDrawn="1">
            <p:ph type="sldNum" sz="quarter" idx="10"/>
          </p:nvPr>
        </p:nvSpPr>
        <p:spPr>
          <a:xfrm>
            <a:off x="7586410" y="6114263"/>
            <a:ext cx="1226029" cy="365125"/>
          </a:xfrm>
        </p:spPr>
        <p:txBody>
          <a:bodyPr/>
          <a:lstStyle/>
          <a:p>
            <a:fld id="{961FDFF3-09F3-4B48-A0F3-AE2314ADC9E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354239" y="1395413"/>
            <a:ext cx="2564607" cy="2120673"/>
          </a:xfrm>
        </p:spPr>
        <p:txBody>
          <a:bodyPr anchor="b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add Title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354239" y="3608162"/>
            <a:ext cx="2564607" cy="1655762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4253555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55 0 L 0 0 " pathEditMode="relative" rAng="0" ptsTypes="AA">
                                      <p:cBhvr>
                                        <p:cTn id="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0955 0 L -2.5E-6 0 " pathEditMode="relative" rAng="0" ptsTypes="AA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955 0 L 2.77778E-6 0 " pathEditMode="relative" rAng="0" ptsTypes="AA">
                                      <p:cBhvr>
                                        <p:cTn id="1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633798-FB96-4697-AD39-A450D319DE3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17B528A-095E-478E-B14B-8B5081D173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8326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0439" y="3025147"/>
            <a:ext cx="3681561" cy="261502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633798-FB96-4697-AD39-A450D319DE3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17B528A-095E-478E-B14B-8B5081D173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3763" y="1220726"/>
            <a:ext cx="3681561" cy="166815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5244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AE2CA42-3618-4BA9-900B-DA64EDD693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81D6B8-1725-45CB-8468-61D4653548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6745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DC52BC-870B-4607-AB0F-75D0BF0160C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8690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D3BF52F-81E1-466E-813D-10D79C222333}"/>
              </a:ext>
            </a:extLst>
          </p:cNvPr>
          <p:cNvSpPr/>
          <p:nvPr userDrawn="1"/>
        </p:nvSpPr>
        <p:spPr>
          <a:xfrm>
            <a:off x="0" y="5829300"/>
            <a:ext cx="8797925" cy="1028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DC52BC-870B-4607-AB0F-75D0BF0160C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86843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3119C2D-185B-43D9-9B04-60B61C2EC33A}"/>
              </a:ext>
            </a:extLst>
          </p:cNvPr>
          <p:cNvSpPr/>
          <p:nvPr userDrawn="1"/>
        </p:nvSpPr>
        <p:spPr>
          <a:xfrm>
            <a:off x="14514" y="5600700"/>
            <a:ext cx="9132734" cy="1257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1AD275-3DDD-43EF-97BE-9486D6C457D9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rcRect/>
            <a:stretch>
              <a:fillRect l="-16963" r="-1696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Main">
            <a:extLst>
              <a:ext uri="{FF2B5EF4-FFF2-40B4-BE49-F238E27FC236}">
                <a16:creationId xmlns:a16="http://schemas.microsoft.com/office/drawing/2014/main" id="{BC560646-45A1-42BD-9BB1-99210542B861}"/>
              </a:ext>
            </a:extLst>
          </p:cNvPr>
          <p:cNvSpPr>
            <a:spLocks/>
          </p:cNvSpPr>
          <p:nvPr userDrawn="1"/>
        </p:nvSpPr>
        <p:spPr bwMode="auto">
          <a:xfrm>
            <a:off x="0" y="1"/>
            <a:ext cx="9108439" cy="6857763"/>
          </a:xfrm>
          <a:custGeom>
            <a:avLst/>
            <a:gdLst>
              <a:gd name="connsiteX0" fmla="*/ 9108439 w 9108439"/>
              <a:gd name="connsiteY0" fmla="*/ 0 h 6857763"/>
              <a:gd name="connsiteX1" fmla="*/ 9079899 w 9108439"/>
              <a:gd name="connsiteY1" fmla="*/ 12700 h 6857763"/>
              <a:gd name="connsiteX2" fmla="*/ 4995498 w 9108439"/>
              <a:gd name="connsiteY2" fmla="*/ 4146550 h 6857763"/>
              <a:gd name="connsiteX3" fmla="*/ 4622892 w 9108439"/>
              <a:gd name="connsiteY3" fmla="*/ 6856413 h 6857763"/>
              <a:gd name="connsiteX4" fmla="*/ 144344 w 9108439"/>
              <a:gd name="connsiteY4" fmla="*/ 6857721 h 6857763"/>
              <a:gd name="connsiteX5" fmla="*/ 0 w 9108439"/>
              <a:gd name="connsiteY5" fmla="*/ 6857763 h 6857763"/>
              <a:gd name="connsiteX6" fmla="*/ 0 w 9108439"/>
              <a:gd name="connsiteY6" fmla="*/ 2915 h 6857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08439" h="6857763">
                <a:moveTo>
                  <a:pt x="9108439" y="0"/>
                </a:moveTo>
                <a:cubicBezTo>
                  <a:pt x="9098926" y="4763"/>
                  <a:pt x="9089412" y="7938"/>
                  <a:pt x="9079899" y="12700"/>
                </a:cubicBezTo>
                <a:cubicBezTo>
                  <a:pt x="7377008" y="357188"/>
                  <a:pt x="5737540" y="1928813"/>
                  <a:pt x="4995498" y="4146550"/>
                </a:cubicBezTo>
                <a:cubicBezTo>
                  <a:pt x="4687900" y="5070475"/>
                  <a:pt x="4570568" y="5995988"/>
                  <a:pt x="4622892" y="6856413"/>
                </a:cubicBezTo>
                <a:cubicBezTo>
                  <a:pt x="4622892" y="6856413"/>
                  <a:pt x="4622892" y="6856413"/>
                  <a:pt x="144344" y="6857721"/>
                </a:cubicBezTo>
                <a:lnTo>
                  <a:pt x="0" y="6857763"/>
                </a:lnTo>
                <a:lnTo>
                  <a:pt x="0" y="2915"/>
                </a:lnTo>
                <a:close/>
              </a:path>
            </a:pathLst>
          </a:custGeom>
          <a:gradFill>
            <a:gsLst>
              <a:gs pos="0">
                <a:schemeClr val="tx2">
                  <a:lumMod val="75000"/>
                  <a:alpha val="60000"/>
                </a:schemeClr>
              </a:gs>
              <a:gs pos="100000">
                <a:schemeClr val="tx1">
                  <a:lumMod val="50000"/>
                  <a:alpha val="6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308" tIns="17154" rIns="34308" bIns="1715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84"/>
          </a:p>
        </p:txBody>
      </p:sp>
      <p:sp>
        <p:nvSpPr>
          <p:cNvPr id="24" name="Slice">
            <a:extLst>
              <a:ext uri="{FF2B5EF4-FFF2-40B4-BE49-F238E27FC236}">
                <a16:creationId xmlns:a16="http://schemas.microsoft.com/office/drawing/2014/main" id="{75D907D3-6026-4B88-8C27-84D9EE36B28D}"/>
              </a:ext>
            </a:extLst>
          </p:cNvPr>
          <p:cNvSpPr>
            <a:spLocks/>
          </p:cNvSpPr>
          <p:nvPr userDrawn="1"/>
        </p:nvSpPr>
        <p:spPr bwMode="auto">
          <a:xfrm>
            <a:off x="4570708" y="12653"/>
            <a:ext cx="4509262" cy="6843765"/>
          </a:xfrm>
          <a:custGeom>
            <a:avLst/>
            <a:gdLst>
              <a:gd name="T0" fmla="*/ 268 w 2844"/>
              <a:gd name="T1" fmla="*/ 2604 h 4311"/>
              <a:gd name="T2" fmla="*/ 33 w 2844"/>
              <a:gd name="T3" fmla="*/ 4311 h 4311"/>
              <a:gd name="T4" fmla="*/ 889 w 2844"/>
              <a:gd name="T5" fmla="*/ 4311 h 4311"/>
              <a:gd name="T6" fmla="*/ 836 w 2844"/>
              <a:gd name="T7" fmla="*/ 2389 h 4311"/>
              <a:gd name="T8" fmla="*/ 2702 w 2844"/>
              <a:gd name="T9" fmla="*/ 67 h 4311"/>
              <a:gd name="T10" fmla="*/ 2844 w 2844"/>
              <a:gd name="T11" fmla="*/ 0 h 4311"/>
              <a:gd name="T12" fmla="*/ 268 w 2844"/>
              <a:gd name="T13" fmla="*/ 2604 h 43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844" h="4311">
                <a:moveTo>
                  <a:pt x="268" y="2604"/>
                </a:moveTo>
                <a:cubicBezTo>
                  <a:pt x="74" y="3186"/>
                  <a:pt x="0" y="3769"/>
                  <a:pt x="33" y="4311"/>
                </a:cubicBezTo>
                <a:cubicBezTo>
                  <a:pt x="889" y="4311"/>
                  <a:pt x="889" y="4311"/>
                  <a:pt x="889" y="4311"/>
                </a:cubicBezTo>
                <a:cubicBezTo>
                  <a:pt x="704" y="3737"/>
                  <a:pt x="673" y="3068"/>
                  <a:pt x="836" y="2389"/>
                </a:cubicBezTo>
                <a:cubicBezTo>
                  <a:pt x="1106" y="1261"/>
                  <a:pt x="1842" y="398"/>
                  <a:pt x="2702" y="67"/>
                </a:cubicBezTo>
                <a:cubicBezTo>
                  <a:pt x="2749" y="43"/>
                  <a:pt x="2796" y="21"/>
                  <a:pt x="2844" y="0"/>
                </a:cubicBezTo>
                <a:cubicBezTo>
                  <a:pt x="1770" y="217"/>
                  <a:pt x="736" y="1207"/>
                  <a:pt x="268" y="2604"/>
                </a:cubicBezTo>
                <a:close/>
              </a:path>
            </a:pathLst>
          </a:custGeom>
          <a:gradFill>
            <a:gsLst>
              <a:gs pos="0">
                <a:schemeClr val="tx2">
                  <a:lumMod val="75000"/>
                  <a:alpha val="50000"/>
                </a:schemeClr>
              </a:gs>
              <a:gs pos="100000">
                <a:schemeClr val="tx1">
                  <a:lumMod val="50000"/>
                  <a:alpha val="5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308" tIns="17154" rIns="34308" bIns="1715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84"/>
          </a:p>
        </p:txBody>
      </p:sp>
      <p:sp>
        <p:nvSpPr>
          <p:cNvPr id="25" name="Slice2">
            <a:extLst>
              <a:ext uri="{FF2B5EF4-FFF2-40B4-BE49-F238E27FC236}">
                <a16:creationId xmlns:a16="http://schemas.microsoft.com/office/drawing/2014/main" id="{305D86E7-6F0C-4249-9460-4E2864CD1676}"/>
              </a:ext>
            </a:extLst>
          </p:cNvPr>
          <p:cNvSpPr>
            <a:spLocks/>
          </p:cNvSpPr>
          <p:nvPr userDrawn="1"/>
        </p:nvSpPr>
        <p:spPr bwMode="auto">
          <a:xfrm>
            <a:off x="5637526" y="119414"/>
            <a:ext cx="3217060" cy="6737005"/>
          </a:xfrm>
          <a:custGeom>
            <a:avLst/>
            <a:gdLst>
              <a:gd name="T0" fmla="*/ 163 w 2029"/>
              <a:gd name="T1" fmla="*/ 2322 h 4244"/>
              <a:gd name="T2" fmla="*/ 216 w 2029"/>
              <a:gd name="T3" fmla="*/ 4244 h 4244"/>
              <a:gd name="T4" fmla="*/ 1068 w 2029"/>
              <a:gd name="T5" fmla="*/ 4243 h 4244"/>
              <a:gd name="T6" fmla="*/ 482 w 2029"/>
              <a:gd name="T7" fmla="*/ 2521 h 4244"/>
              <a:gd name="T8" fmla="*/ 2029 w 2029"/>
              <a:gd name="T9" fmla="*/ 0 h 4244"/>
              <a:gd name="T10" fmla="*/ 163 w 2029"/>
              <a:gd name="T11" fmla="*/ 2322 h 4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029" h="4244">
                <a:moveTo>
                  <a:pt x="163" y="2322"/>
                </a:moveTo>
                <a:cubicBezTo>
                  <a:pt x="0" y="3001"/>
                  <a:pt x="31" y="3670"/>
                  <a:pt x="216" y="4244"/>
                </a:cubicBezTo>
                <a:cubicBezTo>
                  <a:pt x="1068" y="4243"/>
                  <a:pt x="1068" y="4243"/>
                  <a:pt x="1068" y="4243"/>
                </a:cubicBezTo>
                <a:cubicBezTo>
                  <a:pt x="700" y="3767"/>
                  <a:pt x="482" y="3170"/>
                  <a:pt x="482" y="2521"/>
                </a:cubicBezTo>
                <a:cubicBezTo>
                  <a:pt x="481" y="1421"/>
                  <a:pt x="1110" y="467"/>
                  <a:pt x="2029" y="0"/>
                </a:cubicBezTo>
                <a:cubicBezTo>
                  <a:pt x="1169" y="331"/>
                  <a:pt x="433" y="1194"/>
                  <a:pt x="163" y="2322"/>
                </a:cubicBezTo>
                <a:close/>
              </a:path>
            </a:pathLst>
          </a:custGeom>
          <a:gradFill>
            <a:gsLst>
              <a:gs pos="0">
                <a:schemeClr val="tx2">
                  <a:lumMod val="75000"/>
                  <a:alpha val="30000"/>
                </a:schemeClr>
              </a:gs>
              <a:gs pos="100000">
                <a:schemeClr val="tx1">
                  <a:lumMod val="50000"/>
                  <a:alpha val="3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308" tIns="17154" rIns="34308" bIns="1715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84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139C6D4-BE29-4227-8578-E076BA204270}"/>
              </a:ext>
            </a:extLst>
          </p:cNvPr>
          <p:cNvCxnSpPr>
            <a:cxnSpLocks/>
          </p:cNvCxnSpPr>
          <p:nvPr userDrawn="1"/>
        </p:nvCxnSpPr>
        <p:spPr>
          <a:xfrm>
            <a:off x="339725" y="6266398"/>
            <a:ext cx="846152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53CA05B-5EE2-4139-A2F1-9D9EE4126A0F}"/>
              </a:ext>
            </a:extLst>
          </p:cNvPr>
          <p:cNvGrpSpPr>
            <a:grpSpLocks/>
          </p:cNvGrpSpPr>
          <p:nvPr userDrawn="1"/>
        </p:nvGrpSpPr>
        <p:grpSpPr>
          <a:xfrm>
            <a:off x="233360" y="6248427"/>
            <a:ext cx="1612901" cy="472360"/>
            <a:chOff x="2146617" y="1664132"/>
            <a:chExt cx="5862003" cy="1716767"/>
          </a:xfrm>
        </p:grpSpPr>
        <p:pic>
          <p:nvPicPr>
            <p:cNvPr id="28" name="Picture 2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9BCEB72F-A3B6-4E60-ADB5-0870BAB7AD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6617" y="1664132"/>
              <a:ext cx="5862003" cy="1705544"/>
            </a:xfrm>
            <a:prstGeom prst="rect">
              <a:avLst/>
            </a:prstGeom>
          </p:spPr>
        </p:pic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1A2B7CAB-FDF3-4217-BDF3-4088F09F01B7}"/>
                </a:ext>
              </a:extLst>
            </p:cNvPr>
            <p:cNvSpPr/>
            <p:nvPr/>
          </p:nvSpPr>
          <p:spPr>
            <a:xfrm>
              <a:off x="2492694" y="2085499"/>
              <a:ext cx="1295400" cy="1295400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893763" y="1395413"/>
            <a:ext cx="3673697" cy="2120673"/>
          </a:xfrm>
        </p:spPr>
        <p:txBody>
          <a:bodyPr anchor="b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add Title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893763" y="3608162"/>
            <a:ext cx="3673697" cy="1655762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AFB1A8-E170-44D9-9315-6A5D16745D7F}"/>
              </a:ext>
            </a:extLst>
          </p:cNvPr>
          <p:cNvSpPr>
            <a:spLocks noGrp="1"/>
          </p:cNvSpPr>
          <p:nvPr userDrawn="1">
            <p:ph type="sldNum" sz="quarter" idx="10"/>
          </p:nvPr>
        </p:nvSpPr>
        <p:spPr>
          <a:xfrm>
            <a:off x="7570800" y="6379200"/>
            <a:ext cx="1226029" cy="291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61FDFF3-09F3-4B48-A0F3-AE2314ADC9E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8296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51 -9.25926E-7 L 9.37989E-7 -9.25926E-7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6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0951 -9.25926E-7 L 9.37989E-7 -9.25926E-7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6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951 -9.25926E-7 L 9.37989E-7 -9.25926E-7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6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" grpId="0"/>
      <p:bldP spid="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46138"/>
            <a:ext cx="8229600" cy="1143000"/>
          </a:xfrm>
          <a:prstGeom prst="rect">
            <a:avLst/>
          </a:prstGeom>
        </p:spPr>
        <p:txBody>
          <a:bodyPr vert="horz"/>
          <a:lstStyle>
            <a:lvl1pPr algn="l">
              <a:defRPr sz="2800" b="1" i="0" baseline="0">
                <a:solidFill>
                  <a:srgbClr val="6E9528"/>
                </a:solidFill>
                <a:latin typeface="Arial"/>
                <a:cs typeface="Calibri (Headings)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9144000" cy="540000"/>
          </a:xfrm>
          <a:prstGeom prst="rect">
            <a:avLst/>
          </a:prstGeom>
          <a:solidFill>
            <a:srgbClr val="6E952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457200" y="2971800"/>
            <a:ext cx="7162800" cy="3384550"/>
          </a:xfrm>
          <a:prstGeom prst="rect">
            <a:avLst/>
          </a:prstGeom>
        </p:spPr>
        <p:txBody>
          <a:bodyPr vert="horz"/>
          <a:lstStyle>
            <a:lvl1pPr marL="0">
              <a:buFontTx/>
              <a:buNone/>
              <a:defRPr sz="1800" baseline="0">
                <a:solidFill>
                  <a:srgbClr val="676C5F"/>
                </a:solidFill>
                <a:latin typeface="Arial"/>
              </a:defRPr>
            </a:lvl1pPr>
            <a:lvl2pPr marL="0">
              <a:buFontTx/>
              <a:buNone/>
              <a:defRPr sz="1800" baseline="0">
                <a:solidFill>
                  <a:srgbClr val="676C5F"/>
                </a:solidFill>
                <a:latin typeface="Arial"/>
              </a:defRPr>
            </a:lvl2pPr>
            <a:lvl3pPr marL="0">
              <a:buFontTx/>
              <a:buNone/>
              <a:defRPr sz="1800" baseline="0">
                <a:solidFill>
                  <a:srgbClr val="676C5F"/>
                </a:solidFill>
                <a:latin typeface="Arial"/>
              </a:defRPr>
            </a:lvl3pPr>
            <a:lvl4pPr marL="0">
              <a:buFontTx/>
              <a:buNone/>
              <a:defRPr sz="1800" baseline="0">
                <a:solidFill>
                  <a:srgbClr val="676C5F"/>
                </a:solidFill>
                <a:latin typeface="Arial"/>
              </a:defRPr>
            </a:lvl4pPr>
            <a:lvl5pPr marL="0">
              <a:buFontTx/>
              <a:buNone/>
              <a:defRPr sz="1800" baseline="0">
                <a:solidFill>
                  <a:srgbClr val="676C5F"/>
                </a:solidFill>
                <a:latin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57200" y="1989138"/>
            <a:ext cx="8229600" cy="677862"/>
          </a:xfrm>
          <a:prstGeom prst="rect">
            <a:avLst/>
          </a:prstGeom>
        </p:spPr>
        <p:txBody>
          <a:bodyPr vert="horz"/>
          <a:lstStyle>
            <a:lvl1pPr>
              <a:buFontTx/>
              <a:buNone/>
              <a:defRPr sz="2400" baseline="0">
                <a:solidFill>
                  <a:schemeClr val="bg1">
                    <a:lumMod val="65000"/>
                  </a:schemeClr>
                </a:solidFill>
                <a:latin typeface="Arial"/>
              </a:defRPr>
            </a:lvl1pPr>
            <a:lvl2pPr>
              <a:buFontTx/>
              <a:buNone/>
              <a:defRPr sz="2400" baseline="0">
                <a:solidFill>
                  <a:srgbClr val="6E9528"/>
                </a:solidFill>
                <a:latin typeface="Arial"/>
              </a:defRPr>
            </a:lvl2pPr>
            <a:lvl3pPr>
              <a:buFontTx/>
              <a:buNone/>
              <a:defRPr sz="2400" baseline="0">
                <a:solidFill>
                  <a:srgbClr val="6E9528"/>
                </a:solidFill>
                <a:latin typeface="Arial"/>
              </a:defRPr>
            </a:lvl3pPr>
            <a:lvl4pPr>
              <a:buFontTx/>
              <a:buNone/>
              <a:defRPr sz="2400" baseline="0">
                <a:solidFill>
                  <a:srgbClr val="6E9528"/>
                </a:solidFill>
                <a:latin typeface="Arial"/>
              </a:defRPr>
            </a:lvl4pPr>
            <a:lvl5pPr>
              <a:buFontTx/>
              <a:buNone/>
              <a:defRPr sz="2400" baseline="0">
                <a:solidFill>
                  <a:srgbClr val="6E9528"/>
                </a:solidFill>
                <a:latin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533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rgbClr val="676C5F"/>
                </a:solidFill>
                <a:latin typeface="Arial"/>
                <a:cs typeface="Calibri (Body)"/>
              </a:defRPr>
            </a:lvl1pPr>
          </a:lstStyle>
          <a:p>
            <a:r>
              <a:rPr lang="en-US"/>
              <a:t>The Intergovernmental Platform on Biodiversity and Ecosystem Services 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91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 i="0">
                <a:solidFill>
                  <a:srgbClr val="676C5F"/>
                </a:solidFill>
                <a:latin typeface="Arial"/>
                <a:cs typeface="Calibri (Body)"/>
              </a:defRPr>
            </a:lvl1pPr>
          </a:lstStyle>
          <a:p>
            <a:r>
              <a:rPr lang="en-US"/>
              <a:t>www.ipbes.net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57200" y="6356350"/>
            <a:ext cx="8229600" cy="1588"/>
          </a:xfrm>
          <a:prstGeom prst="line">
            <a:avLst/>
          </a:prstGeom>
          <a:ln w="12700">
            <a:solidFill>
              <a:srgbClr val="6E952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IPBES Motif Bar LG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070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3763" y="347121"/>
            <a:ext cx="7907485" cy="83300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0439" y="1292982"/>
            <a:ext cx="7907485" cy="470584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71896" y="6379254"/>
            <a:ext cx="1226029" cy="290734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961FDFF3-09F3-4B48-A0F3-AE2314ADC9EB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8C86E85-4F80-4608-891E-DF1EBE83608D}"/>
              </a:ext>
            </a:extLst>
          </p:cNvPr>
          <p:cNvCxnSpPr>
            <a:cxnSpLocks/>
          </p:cNvCxnSpPr>
          <p:nvPr userDrawn="1"/>
        </p:nvCxnSpPr>
        <p:spPr>
          <a:xfrm>
            <a:off x="339725" y="6266398"/>
            <a:ext cx="8461523" cy="0"/>
          </a:xfrm>
          <a:prstGeom prst="line">
            <a:avLst/>
          </a:prstGeom>
          <a:ln w="12700">
            <a:solidFill>
              <a:srgbClr val="CACA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5C422BD9-680C-4588-973B-D03EB9CDEBB8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60" y="6248427"/>
            <a:ext cx="1612901" cy="47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80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96" r:id="rId2"/>
    <p:sldLayoutId id="2147483681" r:id="rId3"/>
    <p:sldLayoutId id="2147483697" r:id="rId4"/>
    <p:sldLayoutId id="2147483685" r:id="rId5"/>
    <p:sldLayoutId id="2147483686" r:id="rId6"/>
    <p:sldLayoutId id="2147483698" r:id="rId7"/>
    <p:sldLayoutId id="2147483699" r:id="rId8"/>
    <p:sldLayoutId id="2147483705" r:id="rId9"/>
    <p:sldLayoutId id="2147483706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180975" indent="-18097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361950" indent="-18097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34988" indent="-1730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715963" indent="-1730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pos="563" userDrawn="1">
          <p15:clr>
            <a:srgbClr val="F26B43"/>
          </p15:clr>
        </p15:guide>
        <p15:guide id="4" pos="214" userDrawn="1">
          <p15:clr>
            <a:srgbClr val="F26B43"/>
          </p15:clr>
        </p15:guide>
        <p15:guide id="5" pos="5542" userDrawn="1">
          <p15:clr>
            <a:srgbClr val="F26B43"/>
          </p15:clr>
        </p15:guide>
        <p15:guide id="6" orient="horz" pos="4104" userDrawn="1">
          <p15:clr>
            <a:srgbClr val="F26B43"/>
          </p15:clr>
        </p15:guide>
        <p15:guide id="7" orient="horz" pos="436" userDrawn="1">
          <p15:clr>
            <a:srgbClr val="F26B43"/>
          </p15:clr>
        </p15:guide>
        <p15:guide id="8" orient="horz" pos="21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fra.gov.uk/files/defra-logo.gif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fra.gov.uk/files/defra-logo.gif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fra.gov.uk/files/defra-logo.gif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.png"/><Relationship Id="rId5" Type="http://schemas.openxmlformats.org/officeDocument/2006/relationships/image" Target="../media/image16.jp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hyperlink" Target="http://www.defra.gov.uk/files/defra-logo.gif" TargetMode="External"/><Relationship Id="rId7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0.png"/><Relationship Id="rId11" Type="http://schemas.openxmlformats.org/officeDocument/2006/relationships/image" Target="../media/image10.png"/><Relationship Id="rId5" Type="http://schemas.openxmlformats.org/officeDocument/2006/relationships/image" Target="../media/image16.jpg"/><Relationship Id="rId10" Type="http://schemas.openxmlformats.org/officeDocument/2006/relationships/image" Target="../media/image18.jpeg"/><Relationship Id="rId4" Type="http://schemas.openxmlformats.org/officeDocument/2006/relationships/image" Target="../media/image12.pn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96964" y="10974732"/>
            <a:ext cx="379701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800" dirty="0">
                <a:latin typeface="+mj-lt"/>
              </a:rPr>
              <a:t>Helen Roy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847868"/>
            <a:ext cx="4393980" cy="1993864"/>
          </a:xfrm>
        </p:spPr>
        <p:txBody>
          <a:bodyPr/>
          <a:lstStyle/>
          <a:p>
            <a:r>
              <a:rPr lang="en-GB" sz="4000" b="1" i="0" dirty="0">
                <a:solidFill>
                  <a:srgbClr val="FFFF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DPLUS175: Enhancing monitoring and prevention of invasive non-native species across UKOTs</a:t>
            </a:r>
            <a:endParaRPr lang="en-GB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1458" y="14650262"/>
            <a:ext cx="379701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800" dirty="0">
                <a:latin typeface="+mj-lt"/>
              </a:rPr>
              <a:t>Helen Roy</a:t>
            </a:r>
          </a:p>
        </p:txBody>
      </p:sp>
      <p:pic>
        <p:nvPicPr>
          <p:cNvPr id="1026" name="Picture 2" descr="darwin initative">
            <a:extLst>
              <a:ext uri="{FF2B5EF4-FFF2-40B4-BE49-F238E27FC236}">
                <a16:creationId xmlns:a16="http://schemas.microsoft.com/office/drawing/2014/main" id="{273997C5-C763-28F7-54F6-00E141C79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58" y="4013200"/>
            <a:ext cx="1894363" cy="239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92086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A67F0-BD74-405D-BF69-925190244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14375"/>
            <a:ext cx="9144000" cy="833006"/>
          </a:xfrm>
        </p:spPr>
        <p:txBody>
          <a:bodyPr/>
          <a:lstStyle/>
          <a:p>
            <a:r>
              <a:rPr lang="en-GB" dirty="0"/>
              <a:t>Darwin Plus 2022-2025: </a:t>
            </a:r>
            <a:r>
              <a:rPr lang="en-GB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Enhancing monitoring and prevention of invasive non-native species across UKOTs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60B385-37F0-4803-B5F0-31341C69A3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91D08E-4026-4682-8CB9-D8531FBDB7F9}"/>
              </a:ext>
            </a:extLst>
          </p:cNvPr>
          <p:cNvSpPr txBox="1"/>
          <p:nvPr/>
        </p:nvSpPr>
        <p:spPr>
          <a:xfrm>
            <a:off x="95795" y="1547381"/>
            <a:ext cx="9048205" cy="5319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400"/>
              </a:spcAft>
            </a:pPr>
            <a:r>
              <a:rPr lang="en-GB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WP1 Establish NNS inventories </a:t>
            </a:r>
          </a:p>
          <a:p>
            <a:pPr>
              <a:lnSpc>
                <a:spcPct val="150000"/>
              </a:lnSpc>
              <a:spcAft>
                <a:spcPts val="400"/>
              </a:spcAft>
            </a:pPr>
            <a:r>
              <a:rPr lang="en-GB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WP2 Collaboratively prioritise and develop approaches to </a:t>
            </a:r>
            <a:r>
              <a:rPr lang="en-GB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implement monitoring and surveillance of INNS </a:t>
            </a:r>
          </a:p>
          <a:p>
            <a:pPr>
              <a:lnSpc>
                <a:spcPct val="150000"/>
              </a:lnSpc>
              <a:spcAft>
                <a:spcPts val="400"/>
              </a:spcAft>
            </a:pPr>
            <a:r>
              <a:rPr lang="en-GB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WP3 Pilot modelling approaches to </a:t>
            </a:r>
            <a:r>
              <a:rPr lang="en-GB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predict spread of INNS </a:t>
            </a:r>
            <a:r>
              <a:rPr lang="en-GB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across the UKOTs in extreme weather events </a:t>
            </a:r>
          </a:p>
          <a:p>
            <a:pPr>
              <a:lnSpc>
                <a:spcPct val="150000"/>
              </a:lnSpc>
              <a:spcAft>
                <a:spcPts val="400"/>
              </a:spcAft>
            </a:pPr>
            <a:endParaRPr lang="en-GB" sz="1800" b="1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400"/>
              </a:spcAft>
            </a:pPr>
            <a:r>
              <a:rPr lang="en-GB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WP4 </a:t>
            </a:r>
            <a:r>
              <a:rPr lang="en-GB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Capacity Building and training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400"/>
              </a:spcAft>
            </a:pPr>
            <a:r>
              <a:rPr lang="en-GB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  <a:spcAft>
                <a:spcPts val="400"/>
              </a:spcAft>
            </a:pPr>
            <a:endParaRPr lang="en-GB" dirty="0"/>
          </a:p>
        </p:txBody>
      </p:sp>
      <p:pic>
        <p:nvPicPr>
          <p:cNvPr id="5" name="Picture 2" descr="Darwin Plus Research Projects - Arctium">
            <a:extLst>
              <a:ext uri="{FF2B5EF4-FFF2-40B4-BE49-F238E27FC236}">
                <a16:creationId xmlns:a16="http://schemas.microsoft.com/office/drawing/2014/main" id="{7466A65A-B28C-87A2-3D8E-9699A6ECC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1715" y="4138228"/>
            <a:ext cx="1742300" cy="2078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68731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41F2C69-2457-E3E7-D3D5-5ABADD834F2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33B3D670-A6E2-3226-8D08-D02DB1BF32B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28663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Documenting non-native species in GB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8E370A-C902-3773-C53B-5D77652CB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356"/>
          <a:stretch/>
        </p:blipFill>
        <p:spPr>
          <a:xfrm>
            <a:off x="0" y="589280"/>
            <a:ext cx="9144000" cy="6169328"/>
          </a:xfrm>
          <a:prstGeom prst="rect">
            <a:avLst/>
          </a:prstGeom>
        </p:spPr>
      </p:pic>
      <p:pic>
        <p:nvPicPr>
          <p:cNvPr id="6" name="Picture 2" descr="Department for Environment, Food and Rural Affairs">
            <a:hlinkClick r:id="rId3"/>
            <a:extLst>
              <a:ext uri="{FF2B5EF4-FFF2-40B4-BE49-F238E27FC236}">
                <a16:creationId xmlns:a16="http://schemas.microsoft.com/office/drawing/2014/main" id="{EF193124-13E7-51EF-9E7C-2F8A3111D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08047" y="973073"/>
            <a:ext cx="1347148" cy="6897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437042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AD83967-ACEE-8C87-4532-67A20FED51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4</a:t>
            </a:fld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CF0C46-4176-05B3-45F6-A6FC3F3CE2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334" y="0"/>
            <a:ext cx="8579331" cy="6858000"/>
          </a:xfrm>
          <a:prstGeom prst="rect">
            <a:avLst/>
          </a:prstGeom>
        </p:spPr>
      </p:pic>
      <p:pic>
        <p:nvPicPr>
          <p:cNvPr id="5" name="Picture 2" descr="Department for Environment, Food and Rural Affairs">
            <a:hlinkClick r:id="rId3"/>
            <a:extLst>
              <a:ext uri="{FF2B5EF4-FFF2-40B4-BE49-F238E27FC236}">
                <a16:creationId xmlns:a16="http://schemas.microsoft.com/office/drawing/2014/main" id="{0DC75002-1A8F-B637-E10E-BA9D06D3B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36630" y="188012"/>
            <a:ext cx="925035" cy="473618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A248CE-4AB9-6AF7-84DB-5F1FBDA40F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8909" y="5345554"/>
            <a:ext cx="1832526" cy="117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0178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-249383" y="159283"/>
            <a:ext cx="9820103" cy="728663"/>
          </a:xfrm>
        </p:spPr>
        <p:txBody>
          <a:bodyPr/>
          <a:lstStyle/>
          <a:p>
            <a:r>
              <a:rPr lang="en-GB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Predicting invasions through horizon scanning…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0" y="1056824"/>
            <a:ext cx="8928100" cy="6129337"/>
          </a:xfrm>
        </p:spPr>
        <p:txBody>
          <a:bodyPr>
            <a:normAutofit/>
          </a:bodyPr>
          <a:lstStyle/>
          <a:p>
            <a:r>
              <a:rPr lang="en-GB" sz="2800" dirty="0"/>
              <a:t>Systematic examination of potential threats and opportunities within a given context</a:t>
            </a:r>
          </a:p>
          <a:p>
            <a:endParaRPr lang="en-GB" sz="2800" dirty="0"/>
          </a:p>
        </p:txBody>
      </p:sp>
      <p:sp>
        <p:nvSpPr>
          <p:cNvPr id="5" name="Rectangle 4"/>
          <p:cNvSpPr/>
          <p:nvPr/>
        </p:nvSpPr>
        <p:spPr>
          <a:xfrm>
            <a:off x="156754" y="5921935"/>
            <a:ext cx="6039894" cy="4266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0" name="Group 9"/>
          <p:cNvGrpSpPr/>
          <p:nvPr/>
        </p:nvGrpSpPr>
        <p:grpSpPr>
          <a:xfrm>
            <a:off x="6196648" y="2485462"/>
            <a:ext cx="2657969" cy="3844036"/>
            <a:chOff x="2722168" y="1225118"/>
            <a:chExt cx="3322461" cy="480504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22168" y="1305017"/>
              <a:ext cx="3322461" cy="4725146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2722168" y="1225118"/>
              <a:ext cx="3322461" cy="480504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3" name="Picture 2" descr="Department for Environment, Food and Rural Affairs">
            <a:hlinkClick r:id="rId3"/>
            <a:extLst>
              <a:ext uri="{FF2B5EF4-FFF2-40B4-BE49-F238E27FC236}">
                <a16:creationId xmlns:a16="http://schemas.microsoft.com/office/drawing/2014/main" id="{F2238DFD-205F-4267-ADC5-F487B60E0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84784" y="6008977"/>
            <a:ext cx="1347148" cy="689740"/>
          </a:xfrm>
          <a:prstGeom prst="rect">
            <a:avLst/>
          </a:prstGeom>
          <a:noFill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FDF87A5-12B6-429A-A6B9-A516A2003E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548" y="5917152"/>
            <a:ext cx="772462" cy="8246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09361E-F57F-46C8-B22A-919392569F89}"/>
              </a:ext>
            </a:extLst>
          </p:cNvPr>
          <p:cNvSpPr txBox="1"/>
          <p:nvPr/>
        </p:nvSpPr>
        <p:spPr>
          <a:xfrm>
            <a:off x="215900" y="2421176"/>
            <a:ext cx="56483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Teams of experts assess 1000s of species for potential to arrive, establish and adversely impact biodiversity and ecosystems using: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available evidence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expert knowledge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Lists of species from different taxonomic groups and environments compiled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Priority list agreed by consensus 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6" name="Picture 2" descr="Darwin Plus Research Projects - Arctium">
            <a:extLst>
              <a:ext uri="{FF2B5EF4-FFF2-40B4-BE49-F238E27FC236}">
                <a16:creationId xmlns:a16="http://schemas.microsoft.com/office/drawing/2014/main" id="{287B7840-5C7C-F3E1-4784-3A52A6308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8185" y="5554612"/>
            <a:ext cx="1092794" cy="1303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5912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620"/>
    </mc:Choice>
    <mc:Fallback xmlns="">
      <p:transition spd="slow" advTm="3662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C7E1252-5035-9B8E-B54C-F0A900B0A5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6</a:t>
            </a:fld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8673AE-DC41-D58D-C0D8-3F70AE223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" y="595241"/>
            <a:ext cx="7086600" cy="5667517"/>
          </a:xfrm>
          <a:prstGeom prst="rect">
            <a:avLst/>
          </a:prstGeom>
        </p:spPr>
      </p:pic>
      <p:pic>
        <p:nvPicPr>
          <p:cNvPr id="3" name="Picture 2" descr="http://www.countryside-jobs.com/Focus/Images/NNSS.jpg">
            <a:extLst>
              <a:ext uri="{FF2B5EF4-FFF2-40B4-BE49-F238E27FC236}">
                <a16:creationId xmlns:a16="http://schemas.microsoft.com/office/drawing/2014/main" id="{8A4BC678-E340-6A7D-E40D-067513A6C0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59887" y="100227"/>
            <a:ext cx="1650046" cy="990028"/>
          </a:xfrm>
          <a:prstGeom prst="rect">
            <a:avLst/>
          </a:prstGeom>
          <a:noFill/>
        </p:spPr>
      </p:pic>
      <p:pic>
        <p:nvPicPr>
          <p:cNvPr id="5" name="Picture 2" descr="Darwin Plus Research Projects - Arctium">
            <a:extLst>
              <a:ext uri="{FF2B5EF4-FFF2-40B4-BE49-F238E27FC236}">
                <a16:creationId xmlns:a16="http://schemas.microsoft.com/office/drawing/2014/main" id="{0BA237EB-EDF3-62C0-5D53-4AC54E19D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220" y="4959370"/>
            <a:ext cx="1092794" cy="1303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26366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-352697" y="0"/>
            <a:ext cx="9875519" cy="728663"/>
          </a:xfrm>
        </p:spPr>
        <p:txBody>
          <a:bodyPr/>
          <a:lstStyle/>
          <a:p>
            <a:pPr defTabSz="457200"/>
            <a:r>
              <a:rPr lang="en-GB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Horizon scanning informing policy and action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4399" y="620071"/>
            <a:ext cx="914399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/>
              <a:t>…prioritising species for risk assessment</a:t>
            </a:r>
          </a:p>
          <a:p>
            <a:endParaRPr lang="en-GB" sz="3000" dirty="0"/>
          </a:p>
          <a:p>
            <a:endParaRPr lang="en-GB" sz="3000" dirty="0">
              <a:latin typeface="Arial" pitchFamily="34" charset="0"/>
              <a:cs typeface="Arial" pitchFamily="34" charset="0"/>
            </a:endParaRPr>
          </a:p>
          <a:p>
            <a:endParaRPr lang="en-GB" sz="3000" dirty="0">
              <a:latin typeface="Arial" pitchFamily="34" charset="0"/>
              <a:cs typeface="Arial" pitchFamily="34" charset="0"/>
            </a:endParaRPr>
          </a:p>
          <a:p>
            <a:r>
              <a:rPr lang="en-GB" sz="3000" dirty="0">
                <a:latin typeface="Arial" pitchFamily="34" charset="0"/>
                <a:cs typeface="Arial" pitchFamily="34" charset="0"/>
              </a:rPr>
              <a:t>…</a:t>
            </a:r>
            <a:r>
              <a:rPr lang="en-GB" sz="3000" dirty="0"/>
              <a:t>implementing monitoring and action</a:t>
            </a:r>
          </a:p>
          <a:p>
            <a:endParaRPr lang="en-GB" sz="3000" dirty="0"/>
          </a:p>
          <a:p>
            <a:endParaRPr lang="en-GB" sz="3000" dirty="0"/>
          </a:p>
          <a:p>
            <a:endParaRPr lang="en-GB" sz="3000" dirty="0"/>
          </a:p>
          <a:p>
            <a:endParaRPr lang="en-GB" sz="3000" dirty="0"/>
          </a:p>
          <a:p>
            <a:r>
              <a:rPr lang="en-GB" sz="3000" dirty="0"/>
              <a:t>…including enhancing biosecurity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171" t="21906" r="6943" b="56456"/>
          <a:stretch/>
        </p:blipFill>
        <p:spPr>
          <a:xfrm>
            <a:off x="-8230" y="1460336"/>
            <a:ext cx="4119686" cy="811453"/>
          </a:xfrm>
          <a:prstGeom prst="rect">
            <a:avLst/>
          </a:prstGeom>
        </p:spPr>
      </p:pic>
      <p:pic>
        <p:nvPicPr>
          <p:cNvPr id="9" name="Picture 2" descr="Department for Environment, Food and Rural Affairs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3717" y="2887358"/>
            <a:ext cx="1275883" cy="653253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717" y="1065219"/>
            <a:ext cx="1275883" cy="13621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6634" y="3211526"/>
            <a:ext cx="3599066" cy="1334829"/>
          </a:xfrm>
          <a:prstGeom prst="rect">
            <a:avLst/>
          </a:prstGeom>
        </p:spPr>
      </p:pic>
      <p:pic>
        <p:nvPicPr>
          <p:cNvPr id="12" name="Picture 11" descr="P:\NEC06454 CWI-APHA Horizon Scanning OT\_Admin\Logos\Funded by UK Gov_CMYK_AW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552" y="5569750"/>
            <a:ext cx="2670048" cy="420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3351" y="5238794"/>
            <a:ext cx="4246235" cy="9788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F11D4E-A99B-4874-81B2-56F309009F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78827" y="1303298"/>
            <a:ext cx="3333808" cy="1125531"/>
          </a:xfrm>
          <a:prstGeom prst="rect">
            <a:avLst/>
          </a:prstGeom>
        </p:spPr>
      </p:pic>
      <p:pic>
        <p:nvPicPr>
          <p:cNvPr id="6" name="Picture 2" descr="http://www.countryside-jobs.com/Focus/Images/NNSS.jpg">
            <a:extLst>
              <a:ext uri="{FF2B5EF4-FFF2-40B4-BE49-F238E27FC236}">
                <a16:creationId xmlns:a16="http://schemas.microsoft.com/office/drawing/2014/main" id="{82B5CBEB-574A-9099-EFBD-F3C15944A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071298" y="6285764"/>
            <a:ext cx="948302" cy="568981"/>
          </a:xfrm>
          <a:prstGeom prst="rect">
            <a:avLst/>
          </a:prstGeom>
          <a:noFill/>
        </p:spPr>
      </p:pic>
      <p:pic>
        <p:nvPicPr>
          <p:cNvPr id="1026" name="Picture 2" descr="Darwin Plus Research Projects - Arctium">
            <a:extLst>
              <a:ext uri="{FF2B5EF4-FFF2-40B4-BE49-F238E27FC236}">
                <a16:creationId xmlns:a16="http://schemas.microsoft.com/office/drawing/2014/main" id="{413D4C6A-142B-782A-E991-C92C33197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4632" y="3694271"/>
            <a:ext cx="1294968" cy="154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9615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804"/>
    </mc:Choice>
    <mc:Fallback xmlns="">
      <p:transition spd="slow" advTm="68804"/>
    </mc:Fallback>
  </mc:AlternateContent>
</p:sld>
</file>

<file path=ppt/theme/theme1.xml><?xml version="1.0" encoding="utf-8"?>
<a:theme xmlns:a="http://schemas.openxmlformats.org/drawingml/2006/main" name="CEH Theme">
  <a:themeElements>
    <a:clrScheme name="CEH">
      <a:dk1>
        <a:srgbClr val="575756"/>
      </a:dk1>
      <a:lt1>
        <a:sysClr val="window" lastClr="FFFFFF"/>
      </a:lt1>
      <a:dk2>
        <a:srgbClr val="0282A4"/>
      </a:dk2>
      <a:lt2>
        <a:srgbClr val="E7E6E6"/>
      </a:lt2>
      <a:accent1>
        <a:srgbClr val="4B94A4"/>
      </a:accent1>
      <a:accent2>
        <a:srgbClr val="A1D683"/>
      </a:accent2>
      <a:accent3>
        <a:srgbClr val="148082"/>
      </a:accent3>
      <a:accent4>
        <a:srgbClr val="73A657"/>
      </a:accent4>
      <a:accent5>
        <a:srgbClr val="333333"/>
      </a:accent5>
      <a:accent6>
        <a:srgbClr val="3C7854"/>
      </a:accent6>
      <a:hlink>
        <a:srgbClr val="4B94A4"/>
      </a:hlink>
      <a:folHlink>
        <a:srgbClr val="A1D683"/>
      </a:folHlink>
    </a:clrScheme>
    <a:fontScheme name="CEH">
      <a:majorFont>
        <a:latin typeface="Cambria"/>
        <a:ea typeface=""/>
        <a:cs typeface=""/>
      </a:majorFont>
      <a:minorFont>
        <a:latin typeface="Cambri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UKCEH Presentation Template_Standard -English.pptx [Read-Only]" id="{F18C7EF6-0A2A-4BF5-8261-D1F28EB2731E}" vid="{922A7D88-F0D6-449C-9BAA-6B6306FCC75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fe787a5-7476-4b36-a333-c20c98769fb2" xsi:nil="true"/>
    <lcf76f155ced4ddcb4097134ff3c332f xmlns="ac71f5af-45bf-417d-9b0c-31c0abc7775b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2434555FC5069488214DC184E1A40D0" ma:contentTypeVersion="15" ma:contentTypeDescription="Create a new document." ma:contentTypeScope="" ma:versionID="dfa2378ec4ce62403fda8fb09c0be5a6">
  <xsd:schema xmlns:xsd="http://www.w3.org/2001/XMLSchema" xmlns:xs="http://www.w3.org/2001/XMLSchema" xmlns:p="http://schemas.microsoft.com/office/2006/metadata/properties" xmlns:ns2="ac71f5af-45bf-417d-9b0c-31c0abc7775b" xmlns:ns3="8fe787a5-7476-4b36-a333-c20c98769fb2" xmlns:ns4="610e4e47-46e6-4f2b-9ca4-abb19d7f29fa" targetNamespace="http://schemas.microsoft.com/office/2006/metadata/properties" ma:root="true" ma:fieldsID="cd7d4bfbbf70d90cb15bea8fe0015021" ns2:_="" ns3:_="" ns4:_="">
    <xsd:import namespace="ac71f5af-45bf-417d-9b0c-31c0abc7775b"/>
    <xsd:import namespace="8fe787a5-7476-4b36-a333-c20c98769fb2"/>
    <xsd:import namespace="610e4e47-46e6-4f2b-9ca4-abb19d7f29f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4:SharedWithUsers" minOccurs="0"/>
                <xsd:element ref="ns4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71f5af-45bf-417d-9b0c-31c0abc7775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c3ea2160-29c6-45a3-9bc6-8bc28cb0899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e787a5-7476-4b36-a333-c20c98769fb2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7fcc71db-2776-4bf0-a4f0-7cf64b08be44}" ma:internalName="TaxCatchAll" ma:showField="CatchAllData" ma:web="610e4e47-46e6-4f2b-9ca4-abb19d7f29f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0e4e47-46e6-4f2b-9ca4-abb19d7f29fa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CF9DD98-B1EE-43A5-84C7-49A74C445CEC}">
  <ds:schemaRefs>
    <ds:schemaRef ds:uri="http://schemas.microsoft.com/office/2006/metadata/properties"/>
    <ds:schemaRef ds:uri="http://schemas.microsoft.com/office/infopath/2007/PartnerControls"/>
    <ds:schemaRef ds:uri="8fe787a5-7476-4b36-a333-c20c98769fb2"/>
    <ds:schemaRef ds:uri="ac71f5af-45bf-417d-9b0c-31c0abc7775b"/>
  </ds:schemaRefs>
</ds:datastoreItem>
</file>

<file path=customXml/itemProps2.xml><?xml version="1.0" encoding="utf-8"?>
<ds:datastoreItem xmlns:ds="http://schemas.openxmlformats.org/officeDocument/2006/customXml" ds:itemID="{F669F47B-8BBA-42F8-9D8D-5FF7844B905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0B63DCE-3057-4D11-9B88-9F757404390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c71f5af-45bf-417d-9b0c-31c0abc7775b"/>
    <ds:schemaRef ds:uri="8fe787a5-7476-4b36-a333-c20c98769fb2"/>
    <ds:schemaRef ds:uri="610e4e47-46e6-4f2b-9ca4-abb19d7f29f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3678</TotalTime>
  <Words>323</Words>
  <Application>Microsoft Office PowerPoint</Application>
  <PresentationFormat>On-screen Show (4:3)</PresentationFormat>
  <Paragraphs>144</Paragraphs>
  <Slides>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CEH Theme</vt:lpstr>
      <vt:lpstr>DPLUS175: Enhancing monitoring and prevention of invasive non-native species across UKOTs</vt:lpstr>
      <vt:lpstr>Darwin Plus 2022-2025: Enhancing monitoring and prevention of invasive non-native species across UKOTs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CEH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Editable Presentation Title</dc:title>
  <dc:creator>Roy, Helen E.</dc:creator>
  <cp:lastModifiedBy>Helen Roy</cp:lastModifiedBy>
  <cp:revision>199</cp:revision>
  <dcterms:created xsi:type="dcterms:W3CDTF">2019-12-08T08:26:43Z</dcterms:created>
  <dcterms:modified xsi:type="dcterms:W3CDTF">2024-04-23T17:18:55Z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0x010100A2434555FC5069488214DC184E1A40D0</vt:lpwstr>
  </property>
  <property fmtid="{D5CDD505-2E9C-101B-9397-08002B2CF9AE}" pid="3" name="MediaServiceImageTags">
    <vt:lpwstr/>
  </property>
</Properties>
</file>