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21" r:id="rId4"/>
    <p:sldMasterId id="2147483747" r:id="rId5"/>
    <p:sldMasterId id="2147483759" r:id="rId6"/>
  </p:sldMasterIdLst>
  <p:notesMasterIdLst>
    <p:notesMasterId r:id="rId31"/>
  </p:notesMasterIdLst>
  <p:sldIdLst>
    <p:sldId id="338" r:id="rId7"/>
    <p:sldId id="334" r:id="rId8"/>
    <p:sldId id="340" r:id="rId9"/>
    <p:sldId id="327" r:id="rId10"/>
    <p:sldId id="331" r:id="rId11"/>
    <p:sldId id="330" r:id="rId12"/>
    <p:sldId id="328" r:id="rId13"/>
    <p:sldId id="283" r:id="rId14"/>
    <p:sldId id="286" r:id="rId15"/>
    <p:sldId id="267" r:id="rId16"/>
    <p:sldId id="352" r:id="rId17"/>
    <p:sldId id="351" r:id="rId18"/>
    <p:sldId id="345" r:id="rId19"/>
    <p:sldId id="346" r:id="rId20"/>
    <p:sldId id="347" r:id="rId21"/>
    <p:sldId id="341" r:id="rId22"/>
    <p:sldId id="348" r:id="rId23"/>
    <p:sldId id="349" r:id="rId24"/>
    <p:sldId id="350" r:id="rId25"/>
    <p:sldId id="343" r:id="rId26"/>
    <p:sldId id="344" r:id="rId27"/>
    <p:sldId id="332" r:id="rId28"/>
    <p:sldId id="342" r:id="rId29"/>
    <p:sldId id="314" r:id="rId30"/>
  </p:sldIdLst>
  <p:sldSz cx="9144000" cy="5143500" type="screen16x9"/>
  <p:notesSz cx="7315200" cy="96012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0783A"/>
    <a:srgbClr val="C71617"/>
    <a:srgbClr val="037473"/>
    <a:srgbClr val="E4E7E0"/>
    <a:srgbClr val="F4F4F2"/>
    <a:srgbClr val="D05606"/>
    <a:srgbClr val="4A928F"/>
    <a:srgbClr val="70A6A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710"/>
    <p:restoredTop sz="93792" autoAdjust="0"/>
  </p:normalViewPr>
  <p:slideViewPr>
    <p:cSldViewPr snapToGrid="0" snapToObjects="1">
      <p:cViewPr varScale="1">
        <p:scale>
          <a:sx n="77" d="100"/>
          <a:sy n="77" d="100"/>
        </p:scale>
        <p:origin x="632" y="6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34" Type="http://schemas.openxmlformats.org/officeDocument/2006/relationships/theme" Target="theme/theme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2FEE4FC2-F0B9-42CA-9E96-712E688C699C}" type="datetimeFigureOut">
              <a:rPr lang="en-US" smtClean="0"/>
              <a:pPr/>
              <a:t>4/24/2024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lIns="96661" tIns="48331" rIns="96661" bIns="48331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5ED1E563-3731-4E5C-A7BD-27CD116BE65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9:notes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spcFirstLastPara="1" wrap="square" lIns="96645" tIns="96645" rIns="96645" bIns="96645" anchor="t" anchorCtr="0">
            <a:noAutofit/>
          </a:bodyPr>
          <a:lstStyle/>
          <a:p>
            <a:endParaRPr/>
          </a:p>
        </p:txBody>
      </p:sp>
      <p:sp>
        <p:nvSpPr>
          <p:cNvPr id="155" name="Google Shape;155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Joint Services is an environmental health unit of British Forces Cyprus and we are responsible for issues concerning human health around the British camps of </a:t>
            </a:r>
            <a:r>
              <a:rPr lang="en-GB" dirty="0" err="1"/>
              <a:t>Akrotiri</a:t>
            </a:r>
            <a:r>
              <a:rPr lang="en-GB" dirty="0"/>
              <a:t>, </a:t>
            </a:r>
            <a:r>
              <a:rPr lang="en-GB" dirty="0" err="1"/>
              <a:t>Episkopi</a:t>
            </a:r>
            <a:r>
              <a:rPr lang="en-GB" dirty="0"/>
              <a:t> and </a:t>
            </a:r>
            <a:r>
              <a:rPr lang="en-GB" dirty="0" err="1"/>
              <a:t>Dhekeleia</a:t>
            </a:r>
            <a:r>
              <a:rPr lang="en-GB" dirty="0"/>
              <a:t>. I am based at the headquarters which are in </a:t>
            </a:r>
            <a:r>
              <a:rPr lang="en-GB" dirty="0" err="1"/>
              <a:t>Akrotiri</a:t>
            </a:r>
            <a:r>
              <a:rPr lang="en-GB" dirty="0"/>
              <a:t>. We are in total about 80 members of staff military and civilian personnel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/>
          <a:lstStyle/>
          <a:p>
            <a:fld id="{D16CC4AC-C4E4-47D8-8363-79B08751C5A1}" type="slidenum">
              <a:rPr lang="en-GB" smtClean="0"/>
              <a:pPr/>
              <a:t>24</a:t>
            </a:fld>
            <a:endParaRPr lang="en-GB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7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44" tIns="34274" rIns="68544" bIns="34274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Franklin Gothic"/>
              <a:buNone/>
              <a:defRPr>
                <a:latin typeface="Franklin Gothic"/>
                <a:ea typeface="Franklin Gothic"/>
                <a:cs typeface="Franklin Gothic"/>
                <a:sym typeface="Franklin Gothic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7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44" tIns="34274" rIns="68544" bIns="34274" anchor="t" anchorCtr="0">
            <a:normAutofit/>
          </a:bodyPr>
          <a:lstStyle>
            <a:lvl1pPr marL="342758" lvl="0" indent="-304681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1pPr>
            <a:lvl2pPr marL="685528" lvl="1" indent="-28563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2pPr>
            <a:lvl3pPr marL="1028292" lvl="2" indent="-266603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3pPr>
            <a:lvl4pPr marL="1371056" lvl="3" indent="-25707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4pPr>
            <a:lvl5pPr marL="1713827" lvl="4" indent="-25707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5pPr>
            <a:lvl6pPr marL="2056583" lvl="5" indent="-25707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399340" lvl="6" indent="-25707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2098" lvl="7" indent="-25707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4868" lvl="8" indent="-25707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" name="Google Shape;20;p7"/>
          <p:cNvSpPr txBox="1">
            <a:spLocks noGrp="1"/>
          </p:cNvSpPr>
          <p:nvPr>
            <p:ph type="dt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44" tIns="34274" rIns="68544" bIns="34274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7"/>
          <p:cNvSpPr txBox="1">
            <a:spLocks noGrp="1"/>
          </p:cNvSpPr>
          <p:nvPr>
            <p:ph type="ft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44" tIns="34274" rIns="68544" bIns="34274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7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44" tIns="34274" rIns="68544" bIns="34274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3" name="Google Shape;23;p7"/>
          <p:cNvSpPr txBox="1"/>
          <p:nvPr/>
        </p:nvSpPr>
        <p:spPr>
          <a:xfrm>
            <a:off x="0" y="4466610"/>
            <a:ext cx="9144000" cy="676907"/>
          </a:xfrm>
          <a:prstGeom prst="rect">
            <a:avLst/>
          </a:prstGeom>
          <a:solidFill>
            <a:srgbClr val="318BA3"/>
          </a:solidFill>
          <a:ln>
            <a:noFill/>
          </a:ln>
        </p:spPr>
        <p:txBody>
          <a:bodyPr spcFirstLastPara="1" wrap="square" lIns="68544" tIns="34274" rIns="68544" bIns="34274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4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2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lang="en-US" sz="1500" b="1" i="0" u="none" strike="noStrike" cap="none" dirty="0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ENALIA PHYSIS ENVIRONMENTAL RESEARCH CENTRE</a:t>
            </a:r>
            <a:endParaRPr sz="1200" b="1" i="0" u="none" strike="noStrike" cap="none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pic>
        <p:nvPicPr>
          <p:cNvPr id="24" name="Google Shape;24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278110" y="4184396"/>
            <a:ext cx="580159" cy="8552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8"/>
          <p:cNvSpPr txBox="1">
            <a:spLocks noGrp="1"/>
          </p:cNvSpPr>
          <p:nvPr>
            <p:ph type="title"/>
          </p:nvPr>
        </p:nvSpPr>
        <p:spPr>
          <a:xfrm rot="5400000">
            <a:off x="5350091" y="1467447"/>
            <a:ext cx="4358879" cy="197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44" tIns="34274" rIns="68544" bIns="34274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8"/>
          <p:cNvSpPr txBox="1">
            <a:spLocks noGrp="1"/>
          </p:cNvSpPr>
          <p:nvPr>
            <p:ph type="body" idx="1"/>
          </p:nvPr>
        </p:nvSpPr>
        <p:spPr>
          <a:xfrm rot="5400000">
            <a:off x="1349591" y="-447079"/>
            <a:ext cx="4358879" cy="580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44" tIns="34274" rIns="68544" bIns="34274" anchor="t" anchorCtr="0">
            <a:normAutofit/>
          </a:bodyPr>
          <a:lstStyle>
            <a:lvl1pPr marL="342758" lvl="0" indent="-257078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528" lvl="1" indent="-25707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292" lvl="2" indent="-25707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056" lvl="3" indent="-25707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3827" lvl="4" indent="-25707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6583" lvl="5" indent="-25707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399340" lvl="6" indent="-25707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2098" lvl="7" indent="-25707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4868" lvl="8" indent="-25707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9" name="Google Shape;79;p18"/>
          <p:cNvSpPr txBox="1">
            <a:spLocks noGrp="1"/>
          </p:cNvSpPr>
          <p:nvPr>
            <p:ph type="dt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44" tIns="34274" rIns="68544" bIns="34274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8"/>
          <p:cNvSpPr txBox="1">
            <a:spLocks noGrp="1"/>
          </p:cNvSpPr>
          <p:nvPr>
            <p:ph type="ft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44" tIns="34274" rIns="68544" bIns="34274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18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44" tIns="34274" rIns="68544" bIns="34274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251520" y="87494"/>
            <a:ext cx="8424936" cy="402751"/>
          </a:xfrm>
          <a:prstGeom prst="rect">
            <a:avLst/>
          </a:prstGeom>
        </p:spPr>
        <p:txBody>
          <a:bodyPr vert="horz" lIns="91406" tIns="45703" rIns="91406" bIns="45703" rtlCol="0" anchor="ctr">
            <a:normAutofit/>
          </a:bodyPr>
          <a:lstStyle>
            <a:lvl1pPr>
              <a:defRPr sz="2400"/>
            </a:lvl1pPr>
          </a:lstStyle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3" name="Rectangle 2"/>
          <p:cNvSpPr/>
          <p:nvPr userDrawn="1"/>
        </p:nvSpPr>
        <p:spPr>
          <a:xfrm>
            <a:off x="755577" y="465516"/>
            <a:ext cx="144016" cy="1080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6" tIns="45703" rIns="91406" bIns="45703" rtlCol="0" anchor="ctr"/>
          <a:lstStyle/>
          <a:p>
            <a:pPr algn="ctr"/>
            <a:endParaRPr lang="en-GB" sz="1400" dirty="0"/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BCCF5294-3B6C-41E9-913B-888AD44B9BD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56211"/>
            <a:ext cx="1430778" cy="366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6D457E0-88D1-4F3E-BDF5-DDDE13D35089}"/>
              </a:ext>
            </a:extLst>
          </p:cNvPr>
          <p:cNvSpPr/>
          <p:nvPr userDrawn="1"/>
        </p:nvSpPr>
        <p:spPr>
          <a:xfrm>
            <a:off x="3586744" y="4835719"/>
            <a:ext cx="5031327" cy="369298"/>
          </a:xfrm>
          <a:prstGeom prst="rect">
            <a:avLst/>
          </a:prstGeom>
        </p:spPr>
        <p:txBody>
          <a:bodyPr wrap="square" lIns="91406" tIns="45703" rIns="91406" bIns="45703">
            <a:spAutoFit/>
          </a:bodyPr>
          <a:lstStyle/>
          <a:p>
            <a:r>
              <a:rPr lang="en-GB" sz="900" b="1" dirty="0">
                <a:solidFill>
                  <a:srgbClr val="0033CC"/>
                </a:solidFill>
              </a:rPr>
              <a:t>William Wint.  AIM COST Questionnaire.  EMCA, 10</a:t>
            </a:r>
            <a:r>
              <a:rPr lang="en-GB" sz="900" b="1" baseline="30000" dirty="0">
                <a:solidFill>
                  <a:srgbClr val="0033CC"/>
                </a:solidFill>
              </a:rPr>
              <a:t>th</a:t>
            </a:r>
            <a:r>
              <a:rPr lang="en-GB" sz="900" b="1" dirty="0">
                <a:solidFill>
                  <a:srgbClr val="0033CC"/>
                </a:solidFill>
              </a:rPr>
              <a:t> International Conference,  Vienna. October 2021. </a:t>
            </a:r>
          </a:p>
        </p:txBody>
      </p:sp>
      <p:pic>
        <p:nvPicPr>
          <p:cNvPr id="12" name="Picture 3">
            <a:extLst>
              <a:ext uri="{FF2B5EF4-FFF2-40B4-BE49-F238E27FC236}">
                <a16:creationId xmlns:a16="http://schemas.microsoft.com/office/drawing/2014/main" id="{65A720A5-BBD1-4145-8F16-27EA67BFEA4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743" y="4804431"/>
            <a:ext cx="1068074" cy="270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EA42BCB6-B04F-4111-94D0-D868107AA1D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" y="4228307"/>
            <a:ext cx="818251" cy="527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FEF15AE-3983-4267-B8DC-14C33366131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23" b="21518"/>
          <a:stretch/>
        </p:blipFill>
        <p:spPr>
          <a:xfrm>
            <a:off x="2522284" y="4707990"/>
            <a:ext cx="1202909" cy="366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9792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028700"/>
            <a:ext cx="7851648" cy="13716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2421402"/>
            <a:ext cx="7854696" cy="131445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41003-D47E-E749-A638-211CFE363B4D}" type="datetimeFigureOut">
              <a:rPr lang="fr-FR" smtClean="0"/>
              <a:pPr/>
              <a:t>24/04/2024</a:t>
            </a:fld>
            <a:endParaRPr lang="fr-FR" dirty="0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A599C-A0CC-F54D-8D27-0E39F0F32161}" type="slidenum">
              <a:rPr lang="fr-FR" smtClean="0"/>
              <a:pPr/>
              <a:t>‹#›</a:t>
            </a:fld>
            <a:endParaRPr lang="fr-FR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41003-D47E-E749-A638-211CFE363B4D}" type="datetimeFigureOut">
              <a:rPr lang="fr-FR" smtClean="0"/>
              <a:pPr/>
              <a:t>24/04/2024</a:t>
            </a:fld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A599C-A0CC-F54D-8D27-0E39F0F32161}" type="slidenum">
              <a:rPr lang="fr-FR" smtClean="0"/>
              <a:pPr/>
              <a:t>‹#›</a:t>
            </a:fld>
            <a:endParaRPr lang="fr-FR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987552"/>
            <a:ext cx="7772400" cy="1021842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028498"/>
            <a:ext cx="7772400" cy="1132284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41003-D47E-E749-A638-211CFE363B4D}" type="datetimeFigureOut">
              <a:rPr lang="fr-FR" smtClean="0"/>
              <a:pPr/>
              <a:t>24/04/2024</a:t>
            </a:fld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A599C-A0CC-F54D-8D27-0E39F0F32161}" type="slidenum">
              <a:rPr lang="fr-FR" smtClean="0"/>
              <a:pPr/>
              <a:t>‹#›</a:t>
            </a:fld>
            <a:endParaRPr lang="fr-FR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28066"/>
            <a:ext cx="8229600" cy="85725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40064"/>
            <a:ext cx="4038600" cy="332613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40064"/>
            <a:ext cx="4038600" cy="332613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41003-D47E-E749-A638-211CFE363B4D}" type="datetimeFigureOut">
              <a:rPr lang="fr-FR" smtClean="0"/>
              <a:pPr/>
              <a:t>24/04/2024</a:t>
            </a:fld>
            <a:endParaRPr lang="fr-F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A599C-A0CC-F54D-8D27-0E39F0F32161}" type="slidenum">
              <a:rPr lang="fr-FR" smtClean="0"/>
              <a:pPr/>
              <a:t>‹#›</a:t>
            </a:fld>
            <a:endParaRPr lang="fr-FR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28066"/>
            <a:ext cx="8229600" cy="85725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91436"/>
            <a:ext cx="4040188" cy="494514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8" y="1394818"/>
            <a:ext cx="4041775" cy="491132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885950"/>
            <a:ext cx="4040188" cy="288429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1885950"/>
            <a:ext cx="4041775" cy="288429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41003-D47E-E749-A638-211CFE363B4D}" type="datetimeFigureOut">
              <a:rPr lang="fr-FR" smtClean="0"/>
              <a:pPr/>
              <a:t>24/04/2024</a:t>
            </a:fld>
            <a:endParaRPr lang="fr-FR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A599C-A0CC-F54D-8D27-0E39F0F32161}" type="slidenum">
              <a:rPr lang="fr-FR" smtClean="0"/>
              <a:pPr/>
              <a:t>‹#›</a:t>
            </a:fld>
            <a:endParaRPr lang="fr-FR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28066"/>
            <a:ext cx="8305800" cy="85725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41003-D47E-E749-A638-211CFE363B4D}" type="datetimeFigureOut">
              <a:rPr lang="fr-FR" smtClean="0"/>
              <a:pPr/>
              <a:t>24/04/2024</a:t>
            </a:fld>
            <a:endParaRPr lang="fr-FR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A599C-A0CC-F54D-8D27-0E39F0F32161}" type="slidenum">
              <a:rPr lang="fr-FR" smtClean="0"/>
              <a:pPr/>
              <a:t>‹#›</a:t>
            </a:fld>
            <a:endParaRPr lang="fr-FR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41003-D47E-E749-A638-211CFE363B4D}" type="datetimeFigureOut">
              <a:rPr lang="fr-FR" smtClean="0"/>
              <a:pPr/>
              <a:t>24/04/2024</a:t>
            </a:fld>
            <a:endParaRPr lang="fr-FR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A599C-A0CC-F54D-8D27-0E39F0F32161}" type="slidenum">
              <a:rPr lang="fr-FR" smtClean="0"/>
              <a:pPr/>
              <a:t>‹#›</a:t>
            </a:fld>
            <a:endParaRPr lang="fr-FR"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85765"/>
            <a:ext cx="2743200" cy="871538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257300"/>
            <a:ext cx="2743200" cy="3429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257300"/>
            <a:ext cx="5111750" cy="3429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41003-D47E-E749-A638-211CFE363B4D}" type="datetimeFigureOut">
              <a:rPr lang="fr-FR" smtClean="0"/>
              <a:pPr/>
              <a:t>24/04/2024</a:t>
            </a:fld>
            <a:endParaRPr lang="fr-F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A599C-A0CC-F54D-8D27-0E39F0F32161}" type="slidenum">
              <a:rPr lang="fr-FR" smtClean="0"/>
              <a:pPr/>
              <a:t>‹#›</a:t>
            </a:fld>
            <a:endParaRPr lang="fr-FR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10"/>
          <p:cNvSpPr txBox="1">
            <a:spLocks noGrp="1"/>
          </p:cNvSpPr>
          <p:nvPr>
            <p:ph type="title"/>
          </p:nvPr>
        </p:nvSpPr>
        <p:spPr>
          <a:xfrm>
            <a:off x="623888" y="1282321"/>
            <a:ext cx="7886700" cy="2139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44" tIns="34274" rIns="68544" bIns="34274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45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10"/>
          <p:cNvSpPr txBox="1"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44" tIns="34274" rIns="68544" bIns="34274" anchor="t" anchorCtr="0">
            <a:normAutofit/>
          </a:bodyPr>
          <a:lstStyle>
            <a:lvl1pPr marL="342758" lvl="0" indent="-171386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1800">
                <a:solidFill>
                  <a:srgbClr val="888888"/>
                </a:solidFill>
              </a:defRPr>
            </a:lvl1pPr>
            <a:lvl2pPr marL="685528" lvl="1" indent="-171386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1500">
                <a:solidFill>
                  <a:srgbClr val="888888"/>
                </a:solidFill>
              </a:defRPr>
            </a:lvl2pPr>
            <a:lvl3pPr marL="1028292" lvl="2" indent="-171386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400">
                <a:solidFill>
                  <a:srgbClr val="888888"/>
                </a:solidFill>
              </a:defRPr>
            </a:lvl3pPr>
            <a:lvl4pPr marL="1371056" lvl="3" indent="-171386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4pPr>
            <a:lvl5pPr marL="1713827" lvl="4" indent="-171386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5pPr>
            <a:lvl6pPr marL="2056583" lvl="5" indent="-171386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6pPr>
            <a:lvl7pPr marL="2399340" lvl="6" indent="-171386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7pPr>
            <a:lvl8pPr marL="2742098" lvl="7" indent="-171386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8pPr>
            <a:lvl9pPr marL="3084868" lvl="8" indent="-171386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8" name="Google Shape;28;p10"/>
          <p:cNvSpPr txBox="1">
            <a:spLocks noGrp="1"/>
          </p:cNvSpPr>
          <p:nvPr>
            <p:ph type="dt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44" tIns="34274" rIns="68544" bIns="34274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0"/>
          <p:cNvSpPr txBox="1">
            <a:spLocks noGrp="1"/>
          </p:cNvSpPr>
          <p:nvPr>
            <p:ph type="ft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44" tIns="34274" rIns="68544" bIns="34274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0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44" tIns="34274" rIns="68544" bIns="34274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831058"/>
            <a:ext cx="5257800" cy="30861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4019827"/>
            <a:ext cx="155448" cy="116586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882747"/>
            <a:ext cx="2212848" cy="1186966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121589"/>
            <a:ext cx="2209800" cy="163449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41003-D47E-E749-A638-211CFE363B4D}" type="datetimeFigureOut">
              <a:rPr lang="fr-FR" smtClean="0"/>
              <a:pPr/>
              <a:t>24/04/2024</a:t>
            </a:fld>
            <a:endParaRPr lang="fr-F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4767264"/>
            <a:ext cx="609600" cy="273844"/>
          </a:xfrm>
        </p:spPr>
        <p:txBody>
          <a:bodyPr/>
          <a:lstStyle/>
          <a:p>
            <a:fld id="{4CDA599C-A0CC-F54D-8D27-0E39F0F32161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899638"/>
            <a:ext cx="4617720" cy="294894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4362450"/>
            <a:ext cx="9163050" cy="7810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4664870"/>
            <a:ext cx="4762500" cy="47863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41003-D47E-E749-A638-211CFE363B4D}" type="datetimeFigureOut">
              <a:rPr lang="fr-FR" smtClean="0"/>
              <a:pPr/>
              <a:t>24/04/2024</a:t>
            </a:fld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A599C-A0CC-F54D-8D27-0E39F0F32161}" type="slidenum">
              <a:rPr lang="fr-FR" smtClean="0"/>
              <a:pPr/>
              <a:t>‹#›</a:t>
            </a:fld>
            <a:endParaRPr lang="fr-FR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85801"/>
            <a:ext cx="2057400" cy="3908822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85801"/>
            <a:ext cx="6019800" cy="3908822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41003-D47E-E749-A638-211CFE363B4D}" type="datetimeFigureOut">
              <a:rPr lang="fr-FR" smtClean="0"/>
              <a:pPr/>
              <a:t>24/04/2024</a:t>
            </a:fld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A599C-A0CC-F54D-8D27-0E39F0F32161}" type="slidenum">
              <a:rPr lang="fr-FR" smtClean="0"/>
              <a:pPr/>
              <a:t>‹#›</a:t>
            </a:fld>
            <a:endParaRPr lang="fr-FR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028700"/>
            <a:ext cx="7851648" cy="13716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2421402"/>
            <a:ext cx="7854696" cy="131445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41003-D47E-E749-A638-211CFE363B4D}" type="datetimeFigureOut">
              <a:rPr lang="fr-FR" smtClean="0"/>
              <a:pPr/>
              <a:t>24/04/2024</a:t>
            </a:fld>
            <a:endParaRPr lang="fr-FR" dirty="0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A599C-A0CC-F54D-8D27-0E39F0F32161}" type="slidenum">
              <a:rPr lang="fr-FR" smtClean="0"/>
              <a:pPr/>
              <a:t>‹#›</a:t>
            </a:fld>
            <a:endParaRPr lang="fr-FR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41003-D47E-E749-A638-211CFE363B4D}" type="datetimeFigureOut">
              <a:rPr lang="fr-FR" smtClean="0"/>
              <a:pPr/>
              <a:t>24/04/2024</a:t>
            </a:fld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A599C-A0CC-F54D-8D27-0E39F0F32161}" type="slidenum">
              <a:rPr lang="fr-FR" smtClean="0"/>
              <a:pPr/>
              <a:t>‹#›</a:t>
            </a:fld>
            <a:endParaRPr lang="fr-FR" dirty="0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987552"/>
            <a:ext cx="7772400" cy="1021842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028498"/>
            <a:ext cx="7772400" cy="1132284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41003-D47E-E749-A638-211CFE363B4D}" type="datetimeFigureOut">
              <a:rPr lang="fr-FR" smtClean="0"/>
              <a:pPr/>
              <a:t>24/04/2024</a:t>
            </a:fld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A599C-A0CC-F54D-8D27-0E39F0F32161}" type="slidenum">
              <a:rPr lang="fr-FR" smtClean="0"/>
              <a:pPr/>
              <a:t>‹#›</a:t>
            </a:fld>
            <a:endParaRPr lang="fr-FR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28066"/>
            <a:ext cx="8229600" cy="85725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40064"/>
            <a:ext cx="4038600" cy="332613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40064"/>
            <a:ext cx="4038600" cy="332613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41003-D47E-E749-A638-211CFE363B4D}" type="datetimeFigureOut">
              <a:rPr lang="fr-FR" smtClean="0"/>
              <a:pPr/>
              <a:t>24/04/2024</a:t>
            </a:fld>
            <a:endParaRPr lang="fr-F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A599C-A0CC-F54D-8D27-0E39F0F32161}" type="slidenum">
              <a:rPr lang="fr-FR" smtClean="0"/>
              <a:pPr/>
              <a:t>‹#›</a:t>
            </a:fld>
            <a:endParaRPr lang="fr-FR" dirty="0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28066"/>
            <a:ext cx="8229600" cy="85725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91436"/>
            <a:ext cx="4040188" cy="494514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6" y="1394818"/>
            <a:ext cx="4041775" cy="491132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885950"/>
            <a:ext cx="4040188" cy="288429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885950"/>
            <a:ext cx="4041775" cy="288429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41003-D47E-E749-A638-211CFE363B4D}" type="datetimeFigureOut">
              <a:rPr lang="fr-FR" smtClean="0"/>
              <a:pPr/>
              <a:t>24/04/2024</a:t>
            </a:fld>
            <a:endParaRPr lang="fr-FR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A599C-A0CC-F54D-8D27-0E39F0F32161}" type="slidenum">
              <a:rPr lang="fr-FR" smtClean="0"/>
              <a:pPr/>
              <a:t>‹#›</a:t>
            </a:fld>
            <a:endParaRPr lang="fr-FR" dirty="0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28066"/>
            <a:ext cx="8305800" cy="85725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41003-D47E-E749-A638-211CFE363B4D}" type="datetimeFigureOut">
              <a:rPr lang="fr-FR" smtClean="0"/>
              <a:pPr/>
              <a:t>24/04/2024</a:t>
            </a:fld>
            <a:endParaRPr lang="fr-FR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A599C-A0CC-F54D-8D27-0E39F0F32161}" type="slidenum">
              <a:rPr lang="fr-FR" smtClean="0"/>
              <a:pPr/>
              <a:t>‹#›</a:t>
            </a:fld>
            <a:endParaRPr lang="fr-FR" dirty="0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41003-D47E-E749-A638-211CFE363B4D}" type="datetimeFigureOut">
              <a:rPr lang="fr-FR" smtClean="0"/>
              <a:pPr/>
              <a:t>24/04/2024</a:t>
            </a:fld>
            <a:endParaRPr lang="fr-FR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A599C-A0CC-F54D-8D27-0E39F0F32161}" type="slidenum">
              <a:rPr lang="fr-FR" smtClean="0"/>
              <a:pPr/>
              <a:t>‹#›</a:t>
            </a:fld>
            <a:endParaRPr lang="fr-FR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11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44" tIns="34274" rIns="68544" bIns="34274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11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44" tIns="34274" rIns="68544" bIns="34274" anchor="t" anchorCtr="0">
            <a:normAutofit/>
          </a:bodyPr>
          <a:lstStyle>
            <a:lvl1pPr marL="342758" lvl="0" indent="-257078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528" lvl="1" indent="-25707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292" lvl="2" indent="-25707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056" lvl="3" indent="-25707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3827" lvl="4" indent="-25707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6583" lvl="5" indent="-25707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399340" lvl="6" indent="-25707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2098" lvl="7" indent="-25707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4868" lvl="8" indent="-25707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4" name="Google Shape;34;p11"/>
          <p:cNvSpPr txBox="1">
            <a:spLocks noGrp="1"/>
          </p:cNvSpPr>
          <p:nvPr>
            <p:ph type="body" idx="2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44" tIns="34274" rIns="68544" bIns="34274" anchor="t" anchorCtr="0">
            <a:normAutofit/>
          </a:bodyPr>
          <a:lstStyle>
            <a:lvl1pPr marL="342758" lvl="0" indent="-257078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528" lvl="1" indent="-25707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292" lvl="2" indent="-25707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056" lvl="3" indent="-25707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3827" lvl="4" indent="-25707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6583" lvl="5" indent="-25707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399340" lvl="6" indent="-25707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2098" lvl="7" indent="-25707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4868" lvl="8" indent="-25707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5" name="Google Shape;35;p11"/>
          <p:cNvSpPr txBox="1">
            <a:spLocks noGrp="1"/>
          </p:cNvSpPr>
          <p:nvPr>
            <p:ph type="dt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44" tIns="34274" rIns="68544" bIns="34274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11"/>
          <p:cNvSpPr txBox="1">
            <a:spLocks noGrp="1"/>
          </p:cNvSpPr>
          <p:nvPr>
            <p:ph type="ft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44" tIns="34274" rIns="68544" bIns="34274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11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44" tIns="34274" rIns="68544" bIns="34274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85764"/>
            <a:ext cx="2743200" cy="871538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257300"/>
            <a:ext cx="2743200" cy="3429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257300"/>
            <a:ext cx="5111750" cy="3429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41003-D47E-E749-A638-211CFE363B4D}" type="datetimeFigureOut">
              <a:rPr lang="fr-FR" smtClean="0"/>
              <a:pPr/>
              <a:t>24/04/2024</a:t>
            </a:fld>
            <a:endParaRPr lang="fr-F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A599C-A0CC-F54D-8D27-0E39F0F32161}" type="slidenum">
              <a:rPr lang="fr-FR" smtClean="0"/>
              <a:pPr/>
              <a:t>‹#›</a:t>
            </a:fld>
            <a:endParaRPr lang="fr-FR" dirty="0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831058"/>
            <a:ext cx="5257800" cy="30861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4019827"/>
            <a:ext cx="155448" cy="116586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882747"/>
            <a:ext cx="2212848" cy="1186966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121589"/>
            <a:ext cx="2209800" cy="163449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41003-D47E-E749-A638-211CFE363B4D}" type="datetimeFigureOut">
              <a:rPr lang="fr-FR" smtClean="0"/>
              <a:pPr/>
              <a:t>24/04/2024</a:t>
            </a:fld>
            <a:endParaRPr lang="fr-F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4767263"/>
            <a:ext cx="609600" cy="273844"/>
          </a:xfrm>
        </p:spPr>
        <p:txBody>
          <a:bodyPr/>
          <a:lstStyle/>
          <a:p>
            <a:fld id="{4CDA599C-A0CC-F54D-8D27-0E39F0F32161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899638"/>
            <a:ext cx="4617720" cy="294894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4362450"/>
            <a:ext cx="9163050" cy="7810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4664869"/>
            <a:ext cx="4762500" cy="47863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41003-D47E-E749-A638-211CFE363B4D}" type="datetimeFigureOut">
              <a:rPr lang="fr-FR" smtClean="0"/>
              <a:pPr/>
              <a:t>24/04/2024</a:t>
            </a:fld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A599C-A0CC-F54D-8D27-0E39F0F32161}" type="slidenum">
              <a:rPr lang="fr-FR" smtClean="0"/>
              <a:pPr/>
              <a:t>‹#›</a:t>
            </a:fld>
            <a:endParaRPr lang="fr-FR" dirty="0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85801"/>
            <a:ext cx="2057400" cy="3908822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85801"/>
            <a:ext cx="6019800" cy="3908822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41003-D47E-E749-A638-211CFE363B4D}" type="datetimeFigureOut">
              <a:rPr lang="fr-FR" smtClean="0"/>
              <a:pPr/>
              <a:t>24/04/2024</a:t>
            </a:fld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A599C-A0CC-F54D-8D27-0E39F0F32161}" type="slidenum">
              <a:rPr lang="fr-FR" smtClean="0"/>
              <a:pPr/>
              <a:t>‹#›</a:t>
            </a:fld>
            <a:endParaRPr lang="fr-FR" dirty="0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251520" y="87478"/>
            <a:ext cx="8424936" cy="402751"/>
          </a:xfrm>
          <a:prstGeom prst="rect">
            <a:avLst/>
          </a:prstGeom>
        </p:spPr>
        <p:txBody>
          <a:bodyPr vert="horz" lIns="91438" tIns="45719" rIns="91438" bIns="45719" rtlCol="0" anchor="ctr">
            <a:normAutofit/>
          </a:bodyPr>
          <a:lstStyle>
            <a:lvl1pPr>
              <a:defRPr sz="2400"/>
            </a:lvl1pPr>
          </a:lstStyle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3" name="Rectangle 2"/>
          <p:cNvSpPr/>
          <p:nvPr userDrawn="1"/>
        </p:nvSpPr>
        <p:spPr>
          <a:xfrm>
            <a:off x="755577" y="465516"/>
            <a:ext cx="144016" cy="1080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GB" sz="1400" dirty="0"/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BCCF5294-3B6C-41E9-913B-888AD44B9BD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56211"/>
            <a:ext cx="1430778" cy="366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6D457E0-88D1-4F3E-BDF5-DDDE13D35089}"/>
              </a:ext>
            </a:extLst>
          </p:cNvPr>
          <p:cNvSpPr/>
          <p:nvPr userDrawn="1"/>
        </p:nvSpPr>
        <p:spPr>
          <a:xfrm>
            <a:off x="3586743" y="4835719"/>
            <a:ext cx="5031327" cy="369330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n-GB" sz="900" b="1" dirty="0">
                <a:solidFill>
                  <a:srgbClr val="0033CC"/>
                </a:solidFill>
              </a:rPr>
              <a:t>William Wint.  AIM COST Questionnaire.  EMCA, 10</a:t>
            </a:r>
            <a:r>
              <a:rPr lang="en-GB" sz="900" b="1" baseline="30000" dirty="0">
                <a:solidFill>
                  <a:srgbClr val="0033CC"/>
                </a:solidFill>
              </a:rPr>
              <a:t>th</a:t>
            </a:r>
            <a:r>
              <a:rPr lang="en-GB" sz="900" b="1" dirty="0">
                <a:solidFill>
                  <a:srgbClr val="0033CC"/>
                </a:solidFill>
              </a:rPr>
              <a:t> International Conference,  Vienna. October 2021. </a:t>
            </a:r>
          </a:p>
        </p:txBody>
      </p:sp>
      <p:pic>
        <p:nvPicPr>
          <p:cNvPr id="12" name="Picture 3">
            <a:extLst>
              <a:ext uri="{FF2B5EF4-FFF2-40B4-BE49-F238E27FC236}">
                <a16:creationId xmlns:a16="http://schemas.microsoft.com/office/drawing/2014/main" id="{65A720A5-BBD1-4145-8F16-27EA67BFEA4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742" y="4804431"/>
            <a:ext cx="1068074" cy="270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EA42BCB6-B04F-4111-94D0-D868107AA1D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" y="4228307"/>
            <a:ext cx="818251" cy="527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FEF15AE-3983-4267-B8DC-14C33366131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23" b="21518"/>
          <a:stretch/>
        </p:blipFill>
        <p:spPr>
          <a:xfrm>
            <a:off x="2522268" y="4707990"/>
            <a:ext cx="1202909" cy="366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9792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12"/>
          <p:cNvSpPr txBox="1"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44" tIns="34274" rIns="68544" bIns="34274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12"/>
          <p:cNvSpPr txBox="1"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44" tIns="34274" rIns="68544" bIns="34274" anchor="b" anchorCtr="0">
            <a:normAutofit/>
          </a:bodyPr>
          <a:lstStyle>
            <a:lvl1pPr marL="342758" lvl="0" indent="-171386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 b="1"/>
            </a:lvl1pPr>
            <a:lvl2pPr marL="685528" lvl="1" indent="-171386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 b="1"/>
            </a:lvl2pPr>
            <a:lvl3pPr marL="1028292" lvl="2" indent="-171386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400" b="1"/>
            </a:lvl3pPr>
            <a:lvl4pPr marL="1371056" lvl="3" indent="-171386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4pPr>
            <a:lvl5pPr marL="1713827" lvl="4" indent="-171386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5pPr>
            <a:lvl6pPr marL="2056583" lvl="5" indent="-171386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6pPr>
            <a:lvl7pPr marL="2399340" lvl="6" indent="-171386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7pPr>
            <a:lvl8pPr marL="2742098" lvl="7" indent="-171386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8pPr>
            <a:lvl9pPr marL="3084868" lvl="8" indent="-171386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9pPr>
          </a:lstStyle>
          <a:p>
            <a:endParaRPr/>
          </a:p>
        </p:txBody>
      </p:sp>
      <p:sp>
        <p:nvSpPr>
          <p:cNvPr id="41" name="Google Shape;41;p12"/>
          <p:cNvSpPr txBox="1">
            <a:spLocks noGrp="1"/>
          </p:cNvSpPr>
          <p:nvPr>
            <p:ph type="body" idx="2"/>
          </p:nvPr>
        </p:nvSpPr>
        <p:spPr>
          <a:xfrm>
            <a:off x="629842" y="1878806"/>
            <a:ext cx="3868340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44" tIns="34274" rIns="68544" bIns="34274" anchor="t" anchorCtr="0">
            <a:normAutofit/>
          </a:bodyPr>
          <a:lstStyle>
            <a:lvl1pPr marL="342758" lvl="0" indent="-257078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528" lvl="1" indent="-25707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292" lvl="2" indent="-25707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056" lvl="3" indent="-25707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3827" lvl="4" indent="-25707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6583" lvl="5" indent="-25707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399340" lvl="6" indent="-25707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2098" lvl="7" indent="-25707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4868" lvl="8" indent="-25707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12"/>
          <p:cNvSpPr txBox="1">
            <a:spLocks noGrp="1"/>
          </p:cNvSpPr>
          <p:nvPr>
            <p:ph type="body" idx="3"/>
          </p:nvPr>
        </p:nvSpPr>
        <p:spPr>
          <a:xfrm>
            <a:off x="4629154" y="1260872"/>
            <a:ext cx="3887391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44" tIns="34274" rIns="68544" bIns="34274" anchor="b" anchorCtr="0">
            <a:normAutofit/>
          </a:bodyPr>
          <a:lstStyle>
            <a:lvl1pPr marL="342758" lvl="0" indent="-171386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 b="1"/>
            </a:lvl1pPr>
            <a:lvl2pPr marL="685528" lvl="1" indent="-171386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 b="1"/>
            </a:lvl2pPr>
            <a:lvl3pPr marL="1028292" lvl="2" indent="-171386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400" b="1"/>
            </a:lvl3pPr>
            <a:lvl4pPr marL="1371056" lvl="3" indent="-171386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4pPr>
            <a:lvl5pPr marL="1713827" lvl="4" indent="-171386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5pPr>
            <a:lvl6pPr marL="2056583" lvl="5" indent="-171386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6pPr>
            <a:lvl7pPr marL="2399340" lvl="6" indent="-171386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7pPr>
            <a:lvl8pPr marL="2742098" lvl="7" indent="-171386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8pPr>
            <a:lvl9pPr marL="3084868" lvl="8" indent="-171386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9pPr>
          </a:lstStyle>
          <a:p>
            <a:endParaRPr/>
          </a:p>
        </p:txBody>
      </p:sp>
      <p:sp>
        <p:nvSpPr>
          <p:cNvPr id="43" name="Google Shape;43;p12"/>
          <p:cNvSpPr txBox="1">
            <a:spLocks noGrp="1"/>
          </p:cNvSpPr>
          <p:nvPr>
            <p:ph type="body" idx="4"/>
          </p:nvPr>
        </p:nvSpPr>
        <p:spPr>
          <a:xfrm>
            <a:off x="4629154" y="1878806"/>
            <a:ext cx="3887391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44" tIns="34274" rIns="68544" bIns="34274" anchor="t" anchorCtr="0">
            <a:normAutofit/>
          </a:bodyPr>
          <a:lstStyle>
            <a:lvl1pPr marL="342758" lvl="0" indent="-257078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528" lvl="1" indent="-25707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292" lvl="2" indent="-25707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056" lvl="3" indent="-25707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3827" lvl="4" indent="-25707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6583" lvl="5" indent="-25707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399340" lvl="6" indent="-25707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2098" lvl="7" indent="-25707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4868" lvl="8" indent="-25707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12"/>
          <p:cNvSpPr txBox="1">
            <a:spLocks noGrp="1"/>
          </p:cNvSpPr>
          <p:nvPr>
            <p:ph type="dt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44" tIns="34274" rIns="68544" bIns="34274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2"/>
          <p:cNvSpPr txBox="1">
            <a:spLocks noGrp="1"/>
          </p:cNvSpPr>
          <p:nvPr>
            <p:ph type="ft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44" tIns="34274" rIns="68544" bIns="34274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12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44" tIns="34274" rIns="68544" bIns="34274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13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44" tIns="34274" rIns="68544" bIns="34274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13"/>
          <p:cNvSpPr txBox="1">
            <a:spLocks noGrp="1"/>
          </p:cNvSpPr>
          <p:nvPr>
            <p:ph type="dt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44" tIns="34274" rIns="68544" bIns="34274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3"/>
          <p:cNvSpPr txBox="1">
            <a:spLocks noGrp="1"/>
          </p:cNvSpPr>
          <p:nvPr>
            <p:ph type="ft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44" tIns="34274" rIns="68544" bIns="34274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3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44" tIns="34274" rIns="68544" bIns="34274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4"/>
          <p:cNvSpPr txBox="1">
            <a:spLocks noGrp="1"/>
          </p:cNvSpPr>
          <p:nvPr>
            <p:ph type="dt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44" tIns="34274" rIns="68544" bIns="34274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4"/>
          <p:cNvSpPr txBox="1">
            <a:spLocks noGrp="1"/>
          </p:cNvSpPr>
          <p:nvPr>
            <p:ph type="ft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44" tIns="34274" rIns="68544" bIns="34274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14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44" tIns="34274" rIns="68544" bIns="34274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5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44" tIns="34274" rIns="68544" bIns="34274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15"/>
          <p:cNvSpPr txBox="1">
            <a:spLocks noGrp="1"/>
          </p:cNvSpPr>
          <p:nvPr>
            <p:ph type="body" idx="1"/>
          </p:nvPr>
        </p:nvSpPr>
        <p:spPr>
          <a:xfrm>
            <a:off x="3887391" y="740586"/>
            <a:ext cx="4629150" cy="3655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44" tIns="34274" rIns="68544" bIns="34274" anchor="t" anchorCtr="0">
            <a:normAutofit/>
          </a:bodyPr>
          <a:lstStyle>
            <a:lvl1pPr marL="342758" lvl="0" indent="-323722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2400"/>
            </a:lvl1pPr>
            <a:lvl2pPr marL="685528" lvl="1" indent="-304681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100"/>
            </a:lvl2pPr>
            <a:lvl3pPr marL="1028292" lvl="2" indent="-28563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800"/>
            </a:lvl3pPr>
            <a:lvl4pPr marL="1371056" lvl="3" indent="-266603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4pPr>
            <a:lvl5pPr marL="1713827" lvl="4" indent="-266603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5pPr>
            <a:lvl6pPr marL="2056583" lvl="5" indent="-266603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6pPr>
            <a:lvl7pPr marL="2399340" lvl="6" indent="-266603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7pPr>
            <a:lvl8pPr marL="2742098" lvl="7" indent="-266603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8pPr>
            <a:lvl9pPr marL="3084868" lvl="8" indent="-266603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9pPr>
          </a:lstStyle>
          <a:p>
            <a:endParaRPr/>
          </a:p>
        </p:txBody>
      </p:sp>
      <p:sp>
        <p:nvSpPr>
          <p:cNvPr id="59" name="Google Shape;59;p15"/>
          <p:cNvSpPr txBox="1">
            <a:spLocks noGrp="1"/>
          </p:cNvSpPr>
          <p:nvPr>
            <p:ph type="body" idx="2"/>
          </p:nvPr>
        </p:nvSpPr>
        <p:spPr>
          <a:xfrm>
            <a:off x="629841" y="1543052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44" tIns="34274" rIns="68544" bIns="34274" anchor="t" anchorCtr="0">
            <a:normAutofit/>
          </a:bodyPr>
          <a:lstStyle>
            <a:lvl1pPr marL="342758" lvl="0" indent="-171386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1pPr>
            <a:lvl2pPr marL="685528" lvl="1" indent="-171386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100"/>
            </a:lvl2pPr>
            <a:lvl3pPr marL="1028292" lvl="2" indent="-171386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900"/>
            </a:lvl3pPr>
            <a:lvl4pPr marL="1371056" lvl="3" indent="-171386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800"/>
            </a:lvl4pPr>
            <a:lvl5pPr marL="1713827" lvl="4" indent="-171386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800"/>
            </a:lvl5pPr>
            <a:lvl6pPr marL="2056583" lvl="5" indent="-171386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800"/>
            </a:lvl6pPr>
            <a:lvl7pPr marL="2399340" lvl="6" indent="-171386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800"/>
            </a:lvl7pPr>
            <a:lvl8pPr marL="2742098" lvl="7" indent="-171386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800"/>
            </a:lvl8pPr>
            <a:lvl9pPr marL="3084868" lvl="8" indent="-171386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800"/>
            </a:lvl9pPr>
          </a:lstStyle>
          <a:p>
            <a:endParaRPr/>
          </a:p>
        </p:txBody>
      </p:sp>
      <p:sp>
        <p:nvSpPr>
          <p:cNvPr id="60" name="Google Shape;60;p15"/>
          <p:cNvSpPr txBox="1">
            <a:spLocks noGrp="1"/>
          </p:cNvSpPr>
          <p:nvPr>
            <p:ph type="dt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44" tIns="34274" rIns="68544" bIns="34274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15"/>
          <p:cNvSpPr txBox="1">
            <a:spLocks noGrp="1"/>
          </p:cNvSpPr>
          <p:nvPr>
            <p:ph type="ft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44" tIns="34274" rIns="68544" bIns="34274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15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44" tIns="34274" rIns="68544" bIns="34274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6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44" tIns="34274" rIns="68544" bIns="34274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16"/>
          <p:cNvSpPr>
            <a:spLocks noGrp="1"/>
          </p:cNvSpPr>
          <p:nvPr>
            <p:ph type="pic" idx="2"/>
          </p:nvPr>
        </p:nvSpPr>
        <p:spPr>
          <a:xfrm>
            <a:off x="3887391" y="740586"/>
            <a:ext cx="4629150" cy="3655219"/>
          </a:xfrm>
          <a:prstGeom prst="rect">
            <a:avLst/>
          </a:prstGeom>
          <a:noFill/>
          <a:ln>
            <a:noFill/>
          </a:ln>
        </p:spPr>
      </p:sp>
      <p:sp>
        <p:nvSpPr>
          <p:cNvPr id="66" name="Google Shape;66;p16"/>
          <p:cNvSpPr txBox="1">
            <a:spLocks noGrp="1"/>
          </p:cNvSpPr>
          <p:nvPr>
            <p:ph type="body" idx="1"/>
          </p:nvPr>
        </p:nvSpPr>
        <p:spPr>
          <a:xfrm>
            <a:off x="629841" y="1543052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44" tIns="34274" rIns="68544" bIns="34274" anchor="t" anchorCtr="0">
            <a:normAutofit/>
          </a:bodyPr>
          <a:lstStyle>
            <a:lvl1pPr marL="342758" lvl="0" indent="-171386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1pPr>
            <a:lvl2pPr marL="685528" lvl="1" indent="-171386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100"/>
            </a:lvl2pPr>
            <a:lvl3pPr marL="1028292" lvl="2" indent="-171386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900"/>
            </a:lvl3pPr>
            <a:lvl4pPr marL="1371056" lvl="3" indent="-171386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800"/>
            </a:lvl4pPr>
            <a:lvl5pPr marL="1713827" lvl="4" indent="-171386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800"/>
            </a:lvl5pPr>
            <a:lvl6pPr marL="2056583" lvl="5" indent="-171386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800"/>
            </a:lvl6pPr>
            <a:lvl7pPr marL="2399340" lvl="6" indent="-171386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800"/>
            </a:lvl7pPr>
            <a:lvl8pPr marL="2742098" lvl="7" indent="-171386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800"/>
            </a:lvl8pPr>
            <a:lvl9pPr marL="3084868" lvl="8" indent="-171386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800"/>
            </a:lvl9pPr>
          </a:lstStyle>
          <a:p>
            <a:endParaRPr/>
          </a:p>
        </p:txBody>
      </p:sp>
      <p:sp>
        <p:nvSpPr>
          <p:cNvPr id="67" name="Google Shape;67;p16"/>
          <p:cNvSpPr txBox="1">
            <a:spLocks noGrp="1"/>
          </p:cNvSpPr>
          <p:nvPr>
            <p:ph type="dt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44" tIns="34274" rIns="68544" bIns="34274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16"/>
          <p:cNvSpPr txBox="1">
            <a:spLocks noGrp="1"/>
          </p:cNvSpPr>
          <p:nvPr>
            <p:ph type="ft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44" tIns="34274" rIns="68544" bIns="34274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16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44" tIns="34274" rIns="68544" bIns="34274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7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44" tIns="34274" rIns="68544" bIns="34274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7"/>
          <p:cNvSpPr txBox="1">
            <a:spLocks noGrp="1"/>
          </p:cNvSpPr>
          <p:nvPr>
            <p:ph type="body" idx="1"/>
          </p:nvPr>
        </p:nvSpPr>
        <p:spPr>
          <a:xfrm rot="5400000">
            <a:off x="2940251" y="-942380"/>
            <a:ext cx="3263504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44" tIns="34274" rIns="68544" bIns="34274" anchor="t" anchorCtr="0">
            <a:normAutofit/>
          </a:bodyPr>
          <a:lstStyle>
            <a:lvl1pPr marL="342758" lvl="0" indent="-257078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528" lvl="1" indent="-25707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292" lvl="2" indent="-25707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056" lvl="3" indent="-25707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3827" lvl="4" indent="-25707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6583" lvl="5" indent="-25707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399340" lvl="6" indent="-25707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2098" lvl="7" indent="-25707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4868" lvl="8" indent="-25707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3" name="Google Shape;73;p17"/>
          <p:cNvSpPr txBox="1">
            <a:spLocks noGrp="1"/>
          </p:cNvSpPr>
          <p:nvPr>
            <p:ph type="dt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44" tIns="34274" rIns="68544" bIns="34274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7"/>
          <p:cNvSpPr txBox="1">
            <a:spLocks noGrp="1"/>
          </p:cNvSpPr>
          <p:nvPr>
            <p:ph type="ft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44" tIns="34274" rIns="68544" bIns="34274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17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44" tIns="34274" rIns="68544" bIns="34274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5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44" tIns="34274" rIns="68544" bIns="34274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5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44" tIns="34274" rIns="68544" bIns="34274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5"/>
          <p:cNvSpPr txBox="1">
            <a:spLocks noGrp="1"/>
          </p:cNvSpPr>
          <p:nvPr>
            <p:ph type="dt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44" tIns="34274" rIns="68544" bIns="34274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5"/>
          <p:cNvSpPr txBox="1">
            <a:spLocks noGrp="1"/>
          </p:cNvSpPr>
          <p:nvPr>
            <p:ph type="ft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44" tIns="34274" rIns="68544" bIns="34274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5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44" tIns="34274" rIns="68544" bIns="34274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5358"/>
            <a:ext cx="9163050" cy="7810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5358"/>
            <a:ext cx="4762500" cy="47863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528066"/>
            <a:ext cx="8229600" cy="85725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451610"/>
            <a:ext cx="8229600" cy="329184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DE741003-D47E-E749-A638-211CFE363B4D}" type="datetimeFigureOut">
              <a:rPr lang="fr-FR" smtClean="0"/>
              <a:pPr/>
              <a:t>24/04/2024</a:t>
            </a:fld>
            <a:endParaRPr lang="fr-FR" dirty="0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4767264"/>
            <a:ext cx="3352800" cy="273844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4767264"/>
            <a:ext cx="762000" cy="273844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4CDA599C-A0CC-F54D-8D27-0E39F0F32161}" type="slidenum">
              <a:rPr lang="fr-FR" smtClean="0"/>
              <a:pPr/>
              <a:t>‹#›</a:t>
            </a:fld>
            <a:endParaRPr lang="fr-FR" dirty="0"/>
          </a:p>
        </p:txBody>
      </p:sp>
      <p:grpSp>
        <p:nvGrpSpPr>
          <p:cNvPr id="2" name="Group 1"/>
          <p:cNvGrpSpPr/>
          <p:nvPr/>
        </p:nvGrpSpPr>
        <p:grpSpPr>
          <a:xfrm>
            <a:off x="-19017" y="151806"/>
            <a:ext cx="9180548" cy="486918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  <p:sldLayoutId id="2147483752" r:id="rId5"/>
    <p:sldLayoutId id="2147483753" r:id="rId6"/>
    <p:sldLayoutId id="2147483754" r:id="rId7"/>
    <p:sldLayoutId id="2147483755" r:id="rId8"/>
    <p:sldLayoutId id="2147483756" r:id="rId9"/>
    <p:sldLayoutId id="2147483757" r:id="rId10"/>
    <p:sldLayoutId id="2147483758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5358"/>
            <a:ext cx="9163050" cy="7810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5358"/>
            <a:ext cx="4762500" cy="47863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528066"/>
            <a:ext cx="8229600" cy="85725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451610"/>
            <a:ext cx="8229600" cy="329184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4767263"/>
            <a:ext cx="3352800" cy="273844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4767263"/>
            <a:ext cx="762000" cy="273844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2" name="Group 1"/>
          <p:cNvGrpSpPr/>
          <p:nvPr/>
        </p:nvGrpSpPr>
        <p:grpSpPr>
          <a:xfrm>
            <a:off x="-19017" y="151806"/>
            <a:ext cx="9180548" cy="486918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0" r:id="rId1"/>
    <p:sldLayoutId id="2147483761" r:id="rId2"/>
    <p:sldLayoutId id="2147483762" r:id="rId3"/>
    <p:sldLayoutId id="2147483763" r:id="rId4"/>
    <p:sldLayoutId id="2147483764" r:id="rId5"/>
    <p:sldLayoutId id="2147483765" r:id="rId6"/>
    <p:sldLayoutId id="2147483766" r:id="rId7"/>
    <p:sldLayoutId id="2147483767" r:id="rId8"/>
    <p:sldLayoutId id="2147483768" r:id="rId9"/>
    <p:sldLayoutId id="2147483769" r:id="rId10"/>
    <p:sldLayoutId id="2147483770" r:id="rId11"/>
    <p:sldLayoutId id="2147483746" r:id="rId12"/>
  </p:sldLayoutIdLst>
  <p:hf sldNum="0" hdr="0" ftr="0" dt="0"/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3.jpeg"/><Relationship Id="rId4" Type="http://schemas.openxmlformats.org/officeDocument/2006/relationships/image" Target="../media/image3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8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12" Type="http://schemas.openxmlformats.org/officeDocument/2006/relationships/image" Target="../media/image4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1.jpeg"/><Relationship Id="rId11" Type="http://schemas.openxmlformats.org/officeDocument/2006/relationships/image" Target="../media/image46.png"/><Relationship Id="rId5" Type="http://schemas.openxmlformats.org/officeDocument/2006/relationships/image" Target="../media/image40.png"/><Relationship Id="rId10" Type="http://schemas.openxmlformats.org/officeDocument/2006/relationships/image" Target="../media/image45.png"/><Relationship Id="rId4" Type="http://schemas.openxmlformats.org/officeDocument/2006/relationships/image" Target="../media/image39.jpeg"/><Relationship Id="rId9" Type="http://schemas.openxmlformats.org/officeDocument/2006/relationships/image" Target="../media/image44.png"/><Relationship Id="rId14" Type="http://schemas.openxmlformats.org/officeDocument/2006/relationships/image" Target="../media/image4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marti\AppData\Local\Packages\Microsoft.Windows.Photos_8wekyb3d8bbwe\TempState\ShareServiceTempFolder\IPBES IAS Background (17)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193255" y="2896731"/>
            <a:ext cx="617254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>
                    <a:lumMod val="95000"/>
                  </a:schemeClr>
                </a:solidFill>
                <a:latin typeface="Constantia" pitchFamily="18" charset="0"/>
              </a:rPr>
              <a:t>Database on Impacts of Invasive Alien Species-IPBES Chapter 4</a:t>
            </a:r>
          </a:p>
          <a:p>
            <a:endParaRPr lang="en-US" sz="2800" b="1" dirty="0">
              <a:solidFill>
                <a:schemeClr val="bg1">
                  <a:lumMod val="95000"/>
                </a:schemeClr>
              </a:solidFill>
              <a:latin typeface="Constantia" pitchFamily="18" charset="0"/>
            </a:endParaRPr>
          </a:p>
          <a:p>
            <a:r>
              <a:rPr lang="en-US" sz="2800" dirty="0">
                <a:solidFill>
                  <a:schemeClr val="bg1">
                    <a:lumMod val="95000"/>
                  </a:schemeClr>
                </a:solidFill>
                <a:latin typeface="Constantia" pitchFamily="18" charset="0"/>
              </a:rPr>
              <a:t>                                  Kelly </a:t>
            </a:r>
            <a:r>
              <a:rPr lang="en-US" sz="2800" dirty="0" err="1">
                <a:solidFill>
                  <a:schemeClr val="bg1">
                    <a:lumMod val="95000"/>
                  </a:schemeClr>
                </a:solidFill>
                <a:latin typeface="Constantia" pitchFamily="18" charset="0"/>
              </a:rPr>
              <a:t>Martinou</a:t>
            </a:r>
            <a:r>
              <a:rPr lang="en-US" sz="2800" dirty="0">
                <a:solidFill>
                  <a:schemeClr val="bg1">
                    <a:lumMod val="95000"/>
                  </a:schemeClr>
                </a:solidFill>
                <a:latin typeface="Constantia" pitchFamily="18" charset="0"/>
              </a:rPr>
              <a:t> 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F898121B-96C4-4E4F-A029-A1F4633181AF}"/>
              </a:ext>
            </a:extLst>
          </p:cNvPr>
          <p:cNvSpPr txBox="1">
            <a:spLocks/>
          </p:cNvSpPr>
          <p:nvPr/>
        </p:nvSpPr>
        <p:spPr>
          <a:xfrm>
            <a:off x="138437" y="3331156"/>
            <a:ext cx="1878496" cy="1252538"/>
          </a:xfrm>
          <a:prstGeom prst="rect">
            <a:avLst/>
          </a:prstGeom>
        </p:spPr>
        <p:txBody>
          <a:bodyPr anchor="b"/>
          <a:lstStyle>
            <a:lvl1pPr algn="l">
              <a:defRPr sz="2400" b="1">
                <a:solidFill>
                  <a:schemeClr val="bg1"/>
                </a:solidFill>
                <a:latin typeface="Arial"/>
              </a:defRPr>
            </a:lvl1pPr>
          </a:lstStyle>
          <a:p>
            <a:pPr algn="r">
              <a:spcBef>
                <a:spcPct val="0"/>
              </a:spcBef>
              <a:defRPr/>
            </a:pPr>
            <a:endParaRPr lang="en-US" sz="13000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3" name="Image 2" descr="Une image contenant invertébré, vermine, Macrophotographie, arthropode&#10;&#10;Description générée automatiquement">
            <a:extLst>
              <a:ext uri="{FF2B5EF4-FFF2-40B4-BE49-F238E27FC236}">
                <a16:creationId xmlns:a16="http://schemas.microsoft.com/office/drawing/2014/main" id="{5214061F-7267-2359-1D2F-73BB057264D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83000" y="0"/>
            <a:ext cx="5461000" cy="32385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F898121B-96C4-4E4F-A029-A1F4633181AF}"/>
              </a:ext>
            </a:extLst>
          </p:cNvPr>
          <p:cNvSpPr txBox="1">
            <a:spLocks/>
          </p:cNvSpPr>
          <p:nvPr/>
        </p:nvSpPr>
        <p:spPr>
          <a:xfrm>
            <a:off x="290837" y="3483556"/>
            <a:ext cx="1878496" cy="1252538"/>
          </a:xfrm>
          <a:prstGeom prst="rect">
            <a:avLst/>
          </a:prstGeom>
        </p:spPr>
        <p:txBody>
          <a:bodyPr anchor="b"/>
          <a:lstStyle>
            <a:lvl1pPr algn="l">
              <a:defRPr sz="2400" b="1">
                <a:solidFill>
                  <a:schemeClr val="bg1"/>
                </a:solidFill>
                <a:latin typeface="Arial"/>
              </a:defRPr>
            </a:lvl1pPr>
          </a:lstStyle>
          <a:p>
            <a:pPr algn="r">
              <a:spcBef>
                <a:spcPct val="0"/>
              </a:spcBef>
              <a:defRPr/>
            </a:pPr>
            <a:endParaRPr lang="en-US" sz="13000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6" name="Google Shape;446;p39"/>
          <p:cNvSpPr txBox="1">
            <a:spLocks noGrp="1"/>
          </p:cNvSpPr>
          <p:nvPr>
            <p:ph type="title"/>
          </p:nvPr>
        </p:nvSpPr>
        <p:spPr>
          <a:xfrm>
            <a:off x="919655" y="3825451"/>
            <a:ext cx="6912785" cy="8989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Arial"/>
              <a:buNone/>
            </a:pPr>
            <a:r>
              <a:rPr lang="en-US" sz="2500" b="1" dirty="0">
                <a:solidFill>
                  <a:schemeClr val="lt1"/>
                </a:solidFill>
                <a:latin typeface="Helvetica Neue" charset="0"/>
                <a:ea typeface="Arial"/>
                <a:cs typeface="Arial"/>
                <a:sym typeface="Arial"/>
              </a:rPr>
              <a:t>Chapter 4. Impacts of IAS Database </a:t>
            </a:r>
            <a:endParaRPr sz="2500" b="1">
              <a:solidFill>
                <a:schemeClr val="lt1"/>
              </a:solidFill>
              <a:latin typeface="Helvetica Neue" charset="0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785170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5537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0918" y="914401"/>
            <a:ext cx="8728098" cy="3972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>
                <a:latin typeface="+mn-lt"/>
              </a:rPr>
              <a:t>IPBES- Impacts of IAS Database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Systematic review of impacts on</a:t>
            </a:r>
            <a:endParaRPr lang="en-CY" dirty="0"/>
          </a:p>
          <a:p>
            <a:pPr>
              <a:buNone/>
            </a:pPr>
            <a:r>
              <a:rPr lang="en-US" dirty="0"/>
              <a:t>   nature, nature’s contributions to people and good quality of life at a global level for a large number of organisms and habitats.</a:t>
            </a:r>
            <a:endParaRPr lang="en-CY" dirty="0"/>
          </a:p>
          <a:p>
            <a:r>
              <a:rPr lang="en-US" dirty="0"/>
              <a:t>Evident from the systematic review that some regions of the world have notably more information in scientific publications than others</a:t>
            </a:r>
            <a:endParaRPr lang="en-CY" dirty="0"/>
          </a:p>
          <a:p>
            <a:endParaRPr lang="en-US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30750"/>
            <a:ext cx="9011752" cy="857250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+mn-lt"/>
              </a:rPr>
              <a:t>Introduction to impacts Database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itchFamily="2" charset="2"/>
              <a:buChar char="Ø"/>
            </a:pPr>
            <a:r>
              <a:rPr lang="en-US" sz="2200" dirty="0"/>
              <a:t>Despite vast numbers of terrestrial, inland waters, and marine introductions over millennia documentation of impacts is rare until the twentieth century. </a:t>
            </a:r>
          </a:p>
          <a:p>
            <a:pPr>
              <a:buNone/>
            </a:pPr>
            <a:endParaRPr lang="en-US" sz="2200" dirty="0"/>
          </a:p>
          <a:p>
            <a:pPr>
              <a:buFont typeface="Wingdings" pitchFamily="2" charset="2"/>
              <a:buChar char="Ø"/>
            </a:pPr>
            <a:r>
              <a:rPr lang="en-US" sz="2200" dirty="0"/>
              <a:t>Studies that actually document IAS impacts have been limited to 3515 IAS, about 10% of all alien species according to the Global Register of Introduced and Invasive Species (GRIIS)</a:t>
            </a:r>
          </a:p>
          <a:p>
            <a:pPr>
              <a:buNone/>
            </a:pPr>
            <a:endParaRPr lang="en-US" dirty="0">
              <a:latin typeface="Helvetica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47623"/>
            <a:ext cx="8229600" cy="857250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+mn-lt"/>
              </a:rPr>
              <a:t>Methodology of impacts database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6305" y="1273097"/>
            <a:ext cx="8907695" cy="3870403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The geographical location of the impact. </a:t>
            </a:r>
          </a:p>
          <a:p>
            <a:r>
              <a:rPr lang="en-US" dirty="0"/>
              <a:t>The corresponding IPBES unit of analysis </a:t>
            </a:r>
          </a:p>
          <a:p>
            <a:r>
              <a:rPr lang="en-US" dirty="0"/>
              <a:t>Recording whether the impacted area was on an island or in a protected area. </a:t>
            </a:r>
          </a:p>
          <a:p>
            <a:r>
              <a:rPr lang="en-US" dirty="0"/>
              <a:t>The name of the invasive alien species, and the name (where possible) and taxonomic group (plant, invertebrate, vertebrate, and microbe) of native species affected, as described in the document,</a:t>
            </a:r>
          </a:p>
          <a:p>
            <a:r>
              <a:rPr lang="en-US" dirty="0"/>
              <a:t> If the species was intensively used for multiple purposes by humans. </a:t>
            </a:r>
          </a:p>
          <a:p>
            <a:r>
              <a:rPr lang="en-US" dirty="0"/>
              <a:t>Source of information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>
                <a:latin typeface="+mn-lt"/>
              </a:rPr>
              <a:t>Methodology of impacts database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0496" y="1596045"/>
            <a:ext cx="7886700" cy="3263504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The mechanism, magnitude (only for negative impacts) and direction of impacts on nature at the local population level</a:t>
            </a:r>
          </a:p>
          <a:p>
            <a:r>
              <a:rPr lang="en-US" dirty="0"/>
              <a:t>The mechanism and direction of impacts on nature’s contributions to people</a:t>
            </a:r>
          </a:p>
          <a:p>
            <a:r>
              <a:rPr lang="en-US" dirty="0"/>
              <a:t>The direction, magnitude (only for negative impacts) of impacts and affected constituents of good quality of life </a:t>
            </a:r>
          </a:p>
          <a:p>
            <a:r>
              <a:rPr lang="en-US" dirty="0"/>
              <a:t>The relation to Indigenous and local knowledge.</a:t>
            </a:r>
          </a:p>
          <a:p>
            <a:r>
              <a:rPr lang="en-US" dirty="0"/>
              <a:t> Authors did not collect data on the synergistic effects of climate change and other drivers of change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7002" y="256939"/>
            <a:ext cx="7886700" cy="994172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+mn-lt"/>
              </a:rPr>
              <a:t>Content of Impacts database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3418" y="1366257"/>
            <a:ext cx="8746999" cy="3523137"/>
          </a:xfrm>
        </p:spPr>
        <p:txBody>
          <a:bodyPr>
            <a:noAutofit/>
          </a:bodyPr>
          <a:lstStyle/>
          <a:p>
            <a:pPr>
              <a:buFont typeface="Wingdings" pitchFamily="2" charset="2"/>
              <a:buChar char="Ø"/>
            </a:pPr>
            <a:r>
              <a:rPr lang="en-US" sz="2200" dirty="0"/>
              <a:t>Data on 24,129 reports of impacts </a:t>
            </a:r>
          </a:p>
          <a:p>
            <a:pPr>
              <a:buFont typeface="Wingdings" pitchFamily="2" charset="2"/>
              <a:buChar char="Ø"/>
            </a:pPr>
            <a:r>
              <a:rPr lang="en-US" sz="2200" dirty="0"/>
              <a:t>Caused by 3,515 invasive alien species</a:t>
            </a:r>
          </a:p>
          <a:p>
            <a:pPr>
              <a:buFont typeface="Wingdings" pitchFamily="2" charset="2"/>
              <a:buChar char="Ø"/>
            </a:pPr>
            <a:r>
              <a:rPr lang="en-US" sz="2200" dirty="0"/>
              <a:t>Representing 10.9 per cent of all alien species taxonomic groups</a:t>
            </a:r>
          </a:p>
          <a:p>
            <a:pPr>
              <a:buFont typeface="Wingdings" pitchFamily="2" charset="2"/>
              <a:buChar char="Ø"/>
            </a:pPr>
            <a:r>
              <a:rPr lang="en-US" sz="2200" dirty="0"/>
              <a:t> No studies of impacts for many alien species </a:t>
            </a:r>
          </a:p>
          <a:p>
            <a:pPr>
              <a:buFont typeface="Wingdings" pitchFamily="2" charset="2"/>
              <a:buChar char="Ø"/>
            </a:pPr>
            <a:r>
              <a:rPr lang="en-US" sz="2200" dirty="0"/>
              <a:t>The real percentages of invasive alien species causing impacts is likely to be higher than documented in Chapter 4 </a:t>
            </a:r>
          </a:p>
          <a:p>
            <a:pPr>
              <a:buFont typeface="Wingdings" pitchFamily="2" charset="2"/>
              <a:buChar char="Ø"/>
            </a:pPr>
            <a:r>
              <a:rPr lang="en-US" sz="2200" dirty="0"/>
              <a:t>All numbers in Chapter 4 are based on this single database compiled specifically for Chapter 4</a:t>
            </a:r>
          </a:p>
          <a:p>
            <a:pPr>
              <a:buNone/>
            </a:pPr>
            <a:endParaRPr lang="en-US" sz="2200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3227" y="242178"/>
            <a:ext cx="8229600" cy="857250"/>
          </a:xfrm>
        </p:spPr>
        <p:txBody>
          <a:bodyPr>
            <a:normAutofit/>
          </a:bodyPr>
          <a:lstStyle/>
          <a:p>
            <a:r>
              <a:rPr lang="en-US" sz="3200" dirty="0">
                <a:latin typeface="+mn-lt"/>
              </a:rPr>
              <a:t>Some illustrations from Chapter 4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0455" y="1099428"/>
            <a:ext cx="6930506" cy="4044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9750" y="846853"/>
            <a:ext cx="8806240" cy="4112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32689" y="650121"/>
            <a:ext cx="7696416" cy="4365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oneTexte 6">
            <a:extLst>
              <a:ext uri="{FF2B5EF4-FFF2-40B4-BE49-F238E27FC236}">
                <a16:creationId xmlns:a16="http://schemas.microsoft.com/office/drawing/2014/main" id="{627FF4E1-CD8F-2B4F-241A-1DBDD72A8B89}"/>
              </a:ext>
            </a:extLst>
          </p:cNvPr>
          <p:cNvSpPr txBox="1"/>
          <p:nvPr/>
        </p:nvSpPr>
        <p:spPr>
          <a:xfrm>
            <a:off x="766284" y="2513425"/>
            <a:ext cx="6530019" cy="2054407"/>
          </a:xfrm>
          <a:prstGeom prst="rect">
            <a:avLst/>
          </a:prstGeom>
          <a:noFill/>
          <a:ln>
            <a:noFill/>
          </a:ln>
        </p:spPr>
        <p:txBody>
          <a:bodyPr wrap="square" lIns="91438" tIns="45719" rIns="91438" bIns="45719">
            <a:spAutoFit/>
          </a:bodyPr>
          <a:lstStyle/>
          <a:p>
            <a:r>
              <a:rPr lang="en-GB" sz="2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Assessment Report on Invasive</a:t>
            </a:r>
          </a:p>
          <a:p>
            <a:r>
              <a:rPr lang="en-GB" sz="2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Alien Species and their Control</a:t>
            </a:r>
          </a:p>
          <a:p>
            <a:endParaRPr lang="en-GB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400" b="1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www.ipbes.net </a:t>
            </a:r>
          </a:p>
          <a:p>
            <a:pPr>
              <a:spcBef>
                <a:spcPts val="300"/>
              </a:spcBef>
              <a:spcAft>
                <a:spcPts val="600"/>
              </a:spcAft>
            </a:pPr>
            <a:r>
              <a:rPr lang="en-GB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Intergovernmental Science-Policy Platform</a:t>
            </a:r>
            <a:br>
              <a:rPr lang="en-GB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 Biodiversity &amp; Ecosystem Services</a:t>
            </a:r>
          </a:p>
          <a:p>
            <a:endParaRPr lang="en-GB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C5A0AB1B-59F5-FBDC-E3F9-B74C89BA4A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6154" y="4553485"/>
            <a:ext cx="2921000" cy="520700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0C24590D-C1FA-6C61-D46E-BA3E68E3107E}"/>
              </a:ext>
            </a:extLst>
          </p:cNvPr>
          <p:cNvSpPr txBox="1"/>
          <p:nvPr/>
        </p:nvSpPr>
        <p:spPr>
          <a:xfrm>
            <a:off x="766284" y="4621473"/>
            <a:ext cx="3805719" cy="338552"/>
          </a:xfrm>
          <a:prstGeom prst="rect">
            <a:avLst/>
          </a:prstGeom>
          <a:noFill/>
        </p:spPr>
        <p:txBody>
          <a:bodyPr wrap="square" lIns="91438" tIns="45719" rIns="91438" bIns="45719">
            <a:spAutoFit/>
          </a:bodyPr>
          <a:lstStyle/>
          <a:p>
            <a:r>
              <a:rPr lang="en-GB" sz="1600" b="1" noProof="1">
                <a:solidFill>
                  <a:srgbClr val="C7161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#InvasiveAlienSpecies Assessment</a:t>
            </a:r>
          </a:p>
        </p:txBody>
      </p:sp>
    </p:spTree>
    <p:extLst>
      <p:ext uri="{BB962C8B-B14F-4D97-AF65-F5344CB8AC3E}">
        <p14:creationId xmlns:p14="http://schemas.microsoft.com/office/powerpoint/2010/main" val="257473405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938528" y="0"/>
            <a:ext cx="5199718" cy="414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Rectangle 5"/>
          <p:cNvSpPr/>
          <p:nvPr/>
        </p:nvSpPr>
        <p:spPr>
          <a:xfrm>
            <a:off x="177546" y="4233744"/>
            <a:ext cx="876528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Roy, H. E., </a:t>
            </a:r>
            <a:r>
              <a:rPr lang="en-US" dirty="0" err="1"/>
              <a:t>Pauchard</a:t>
            </a:r>
            <a:r>
              <a:rPr lang="en-US" dirty="0"/>
              <a:t>, A., </a:t>
            </a:r>
            <a:r>
              <a:rPr lang="en-US" dirty="0" err="1"/>
              <a:t>Stoett</a:t>
            </a:r>
            <a:r>
              <a:rPr lang="en-US" dirty="0"/>
              <a:t>, P., &amp; </a:t>
            </a:r>
            <a:r>
              <a:rPr lang="en-US" dirty="0" err="1"/>
              <a:t>Renard</a:t>
            </a:r>
            <a:r>
              <a:rPr lang="en-US" dirty="0"/>
              <a:t> Truong, T. (2023). IPBES Invasive Alien Species Assessment: Factsheet 4 - Biological invasions on islands. </a:t>
            </a:r>
            <a:r>
              <a:rPr lang="en-US" dirty="0" err="1"/>
              <a:t>Zenodo</a:t>
            </a:r>
            <a:r>
              <a:rPr lang="en-US" dirty="0"/>
              <a:t>. https://doi.org/10.5281/zenodo.10057032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50245"/>
            <a:ext cx="9144000" cy="50932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" y="0"/>
            <a:ext cx="7052309" cy="5289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79651" y="3070237"/>
            <a:ext cx="2764350" cy="2073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971067" y="1"/>
            <a:ext cx="3172935" cy="3070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0" name="Picture 6" descr="No photo description available.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55577" y="67687"/>
            <a:ext cx="1610479" cy="1571199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1772529" y="67687"/>
            <a:ext cx="395302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onstantia" pitchFamily="18" charset="0"/>
              </a:rPr>
              <a:t>Dog Island- Anguilla, Caribbean</a:t>
            </a:r>
          </a:p>
          <a:p>
            <a:r>
              <a:rPr lang="en-US" sz="2400" dirty="0">
                <a:latin typeface="Constantia" pitchFamily="18" charset="0"/>
              </a:rPr>
              <a:t>Successful Rat Eradication </a:t>
            </a:r>
            <a:r>
              <a:rPr lang="en-US" sz="2400" dirty="0" err="1">
                <a:latin typeface="Constantia" pitchFamily="18" charset="0"/>
              </a:rPr>
              <a:t>programme</a:t>
            </a:r>
            <a:endParaRPr lang="en-US" sz="2400" dirty="0">
              <a:latin typeface="Constantia" pitchFamily="18" charset="0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6EF641D-CD79-447B-4C68-03AF157FAA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" y="723831"/>
            <a:ext cx="9143999" cy="131092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C215CD2-D3A0-EA27-123A-9B9B682CD5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2671668"/>
            <a:ext cx="9302494" cy="57762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1ED002D-55C6-855E-AFE0-C1F77C6424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4384" y="2019646"/>
            <a:ext cx="9302495" cy="668345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" y="3246515"/>
            <a:ext cx="9302495" cy="18045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1"/>
          <p:cNvPicPr>
            <a:picLocks noChangeAspect="1" noChangeArrowheads="1"/>
          </p:cNvPicPr>
          <p:nvPr/>
        </p:nvPicPr>
        <p:blipFill>
          <a:blip r:embed="rId3">
            <a:lum bright="70000" contrast="-70000"/>
          </a:blip>
          <a:srcRect/>
          <a:stretch>
            <a:fillRect/>
          </a:stretch>
        </p:blipFill>
        <p:spPr bwMode="auto">
          <a:xfrm>
            <a:off x="5262552" y="1262052"/>
            <a:ext cx="3881448" cy="3881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3" name="Picture 42" descr="Chart, scatter chart&#10;&#10;Description automatically generated">
            <a:extLst>
              <a:ext uri="{FF2B5EF4-FFF2-40B4-BE49-F238E27FC236}">
                <a16:creationId xmlns:a16="http://schemas.microsoft.com/office/drawing/2014/main" id="{FE6A1E78-9975-8D95-1375-EC65E59D00C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0992" r="-2" b="-2"/>
          <a:stretch/>
        </p:blipFill>
        <p:spPr>
          <a:xfrm>
            <a:off x="1921330" y="-108346"/>
            <a:ext cx="5965370" cy="5156857"/>
          </a:xfrm>
          <a:prstGeom prst="rect">
            <a:avLst/>
          </a:prstGeom>
        </p:spPr>
      </p:pic>
      <p:pic>
        <p:nvPicPr>
          <p:cNvPr id="5" name="Picture 2" descr="https://upload.wikimedia.org/wikipedia/commons/e/ea/Cyprus_SBAsInRed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ackgroundRemoval t="2804" b="99688" l="4762" r="931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31200" y="7250220"/>
            <a:ext cx="10693188" cy="5849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val 5"/>
          <p:cNvSpPr/>
          <p:nvPr/>
        </p:nvSpPr>
        <p:spPr>
          <a:xfrm>
            <a:off x="18177494" y="12002746"/>
            <a:ext cx="1188132" cy="113412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l-GR"/>
          </a:p>
        </p:txBody>
      </p:sp>
      <p:sp>
        <p:nvSpPr>
          <p:cNvPr id="7" name="Oval 6"/>
          <p:cNvSpPr/>
          <p:nvPr/>
        </p:nvSpPr>
        <p:spPr>
          <a:xfrm>
            <a:off x="21363848" y="10166543"/>
            <a:ext cx="1458162" cy="140415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l-GR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9041593" y="11678712"/>
            <a:ext cx="1111063" cy="144522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  <a:softEdge rad="317500"/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Picture 2" descr="a blackcap trapped on a limestick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2281950" y="9950519"/>
            <a:ext cx="1350150" cy="84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 descr="https://upload.wikimedia.org/wikipedia/commons/e/ea/Cyprus_SBAsInRed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ackgroundRemoval t="2804" b="99688" l="4762" r="931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45500" y="7364520"/>
            <a:ext cx="10693188" cy="5849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Oval 10"/>
          <p:cNvSpPr/>
          <p:nvPr/>
        </p:nvSpPr>
        <p:spPr>
          <a:xfrm>
            <a:off x="18291794" y="12117047"/>
            <a:ext cx="1188132" cy="113412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l-GR"/>
          </a:p>
        </p:txBody>
      </p:sp>
      <p:sp>
        <p:nvSpPr>
          <p:cNvPr id="12" name="Oval 11"/>
          <p:cNvSpPr/>
          <p:nvPr/>
        </p:nvSpPr>
        <p:spPr>
          <a:xfrm>
            <a:off x="21478148" y="10280843"/>
            <a:ext cx="1458162" cy="140415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l-GR"/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9155890" y="11793012"/>
            <a:ext cx="1111063" cy="144522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  <a:softEdge rad="317500"/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4" name="Picture 2" descr="a blackcap trapped on a limestick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2396250" y="10064820"/>
            <a:ext cx="1350150" cy="84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Content Placeholder 2"/>
          <p:cNvSpPr txBox="1">
            <a:spLocks/>
          </p:cNvSpPr>
          <p:nvPr/>
        </p:nvSpPr>
        <p:spPr bwMode="auto">
          <a:xfrm>
            <a:off x="1277544" y="2356248"/>
            <a:ext cx="4212431" cy="3394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8580" tIns="34290" rIns="68580" bIns="34290"/>
          <a:lstStyle/>
          <a:p>
            <a:pPr marL="257175" indent="-257175">
              <a:spcBef>
                <a:spcPct val="20000"/>
              </a:spcBef>
              <a:buFont typeface="Arial" pitchFamily="34" charset="0"/>
              <a:buChar char="•"/>
            </a:pPr>
            <a:endParaRPr lang="en-GB" sz="2400" dirty="0"/>
          </a:p>
        </p:txBody>
      </p:sp>
      <p:sp>
        <p:nvSpPr>
          <p:cNvPr id="23" name="Content Placeholder 2"/>
          <p:cNvSpPr txBox="1">
            <a:spLocks/>
          </p:cNvSpPr>
          <p:nvPr/>
        </p:nvSpPr>
        <p:spPr bwMode="auto">
          <a:xfrm>
            <a:off x="2053814" y="2678908"/>
            <a:ext cx="4212431" cy="3394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8580" tIns="34290" rIns="68580" bIns="34290"/>
          <a:lstStyle/>
          <a:p>
            <a:pPr marL="257175" indent="-257175">
              <a:spcBef>
                <a:spcPct val="20000"/>
              </a:spcBef>
              <a:buFont typeface="Arial" pitchFamily="34" charset="0"/>
              <a:buChar char="•"/>
            </a:pPr>
            <a:endParaRPr lang="en-GB" sz="2400" dirty="0"/>
          </a:p>
        </p:txBody>
      </p:sp>
      <p:sp>
        <p:nvSpPr>
          <p:cNvPr id="20482" name="AutoShape 2" descr="Αποτέλεσμα εικόνας για Darwin plus logo"/>
          <p:cNvSpPr>
            <a:spLocks noChangeAspect="1" noChangeArrowheads="1"/>
          </p:cNvSpPr>
          <p:nvPr/>
        </p:nvSpPr>
        <p:spPr bwMode="auto">
          <a:xfrm>
            <a:off x="116681" y="-108346"/>
            <a:ext cx="228600" cy="228601"/>
          </a:xfrm>
          <a:prstGeom prst="rect">
            <a:avLst/>
          </a:prstGeom>
          <a:noFill/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484" name="AutoShape 4" descr="Αποτέλεσμα εικόνας για Darwin plus logo"/>
          <p:cNvSpPr>
            <a:spLocks noChangeAspect="1" noChangeArrowheads="1"/>
          </p:cNvSpPr>
          <p:nvPr/>
        </p:nvSpPr>
        <p:spPr bwMode="auto">
          <a:xfrm>
            <a:off x="116681" y="-108346"/>
            <a:ext cx="228600" cy="228601"/>
          </a:xfrm>
          <a:prstGeom prst="rect">
            <a:avLst/>
          </a:prstGeom>
          <a:noFill/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488" name="AutoShape 8" descr="Darwin Plus"/>
          <p:cNvSpPr>
            <a:spLocks noChangeAspect="1" noChangeArrowheads="1"/>
          </p:cNvSpPr>
          <p:nvPr/>
        </p:nvSpPr>
        <p:spPr bwMode="auto">
          <a:xfrm>
            <a:off x="116681" y="-108346"/>
            <a:ext cx="228600" cy="228601"/>
          </a:xfrm>
          <a:prstGeom prst="rect">
            <a:avLst/>
          </a:prstGeom>
          <a:noFill/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496" name="AutoShape 16" descr="Darwin Initiative | Facebook"/>
          <p:cNvSpPr>
            <a:spLocks noChangeAspect="1" noChangeArrowheads="1"/>
          </p:cNvSpPr>
          <p:nvPr/>
        </p:nvSpPr>
        <p:spPr bwMode="auto">
          <a:xfrm>
            <a:off x="116681" y="-108346"/>
            <a:ext cx="228600" cy="228601"/>
          </a:xfrm>
          <a:prstGeom prst="rect">
            <a:avLst/>
          </a:prstGeom>
          <a:noFill/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498" name="AutoShape 18" descr="Darwin Initiative | Facebook"/>
          <p:cNvSpPr>
            <a:spLocks noChangeAspect="1" noChangeArrowheads="1"/>
          </p:cNvSpPr>
          <p:nvPr/>
        </p:nvSpPr>
        <p:spPr bwMode="auto">
          <a:xfrm>
            <a:off x="116681" y="-108346"/>
            <a:ext cx="228600" cy="228601"/>
          </a:xfrm>
          <a:prstGeom prst="rect">
            <a:avLst/>
          </a:prstGeom>
          <a:noFill/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500" name="AutoShape 20" descr="Darwin Plus"/>
          <p:cNvSpPr>
            <a:spLocks noChangeAspect="1" noChangeArrowheads="1"/>
          </p:cNvSpPr>
          <p:nvPr/>
        </p:nvSpPr>
        <p:spPr bwMode="auto">
          <a:xfrm>
            <a:off x="116681" y="-108346"/>
            <a:ext cx="228600" cy="228601"/>
          </a:xfrm>
          <a:prstGeom prst="rect">
            <a:avLst/>
          </a:prstGeom>
          <a:noFill/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578" name="AutoShape 2" descr="AKROTIRI ENVIRONMENTAL EDUCATION CENTRE - All You Need to Know BEFORE You Go"/>
          <p:cNvSpPr>
            <a:spLocks noChangeAspect="1" noChangeArrowheads="1"/>
          </p:cNvSpPr>
          <p:nvPr/>
        </p:nvSpPr>
        <p:spPr bwMode="auto">
          <a:xfrm>
            <a:off x="116681" y="-108346"/>
            <a:ext cx="228600" cy="228601"/>
          </a:xfrm>
          <a:prstGeom prst="rect">
            <a:avLst/>
          </a:prstGeom>
          <a:noFill/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357950" y="71421"/>
            <a:ext cx="2709024" cy="18027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4581" name="AutoShape 5" descr="Akrotiri Peninsula Biodiversity - The Akrotiri Environmental Education  Center will be open tomorrow 1 October from 07:30 to 15:00. | Facebook"/>
          <p:cNvSpPr>
            <a:spLocks noChangeAspect="1" noChangeArrowheads="1"/>
          </p:cNvSpPr>
          <p:nvPr/>
        </p:nvSpPr>
        <p:spPr bwMode="auto">
          <a:xfrm>
            <a:off x="116681" y="-108346"/>
            <a:ext cx="228600" cy="228601"/>
          </a:xfrm>
          <a:prstGeom prst="rect">
            <a:avLst/>
          </a:prstGeom>
          <a:noFill/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0" name="Picture 6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266243" y="1874153"/>
            <a:ext cx="2832548" cy="9539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20971" b="10457"/>
          <a:stretch>
            <a:fillRect/>
          </a:stretch>
        </p:blipFill>
        <p:spPr bwMode="auto">
          <a:xfrm>
            <a:off x="7143770" y="3786197"/>
            <a:ext cx="1760623" cy="12072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5" name="Picture 2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142844" y="857239"/>
            <a:ext cx="5072098" cy="3283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0" name="Picture 4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4500562" y="71421"/>
            <a:ext cx="1809738" cy="1357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4" name="Title 1"/>
          <p:cNvSpPr>
            <a:spLocks noGrp="1"/>
          </p:cNvSpPr>
          <p:nvPr>
            <p:ph type="title"/>
          </p:nvPr>
        </p:nvSpPr>
        <p:spPr>
          <a:xfrm>
            <a:off x="251884" y="-136933"/>
            <a:ext cx="7886700" cy="994172"/>
          </a:xfrm>
        </p:spPr>
        <p:txBody>
          <a:bodyPr>
            <a:norm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Constantia" pitchFamily="18" charset="0"/>
              </a:rPr>
              <a:t>Raising awareness </a:t>
            </a:r>
            <a:br>
              <a:rPr lang="en-US" sz="2400" b="1" dirty="0">
                <a:solidFill>
                  <a:srgbClr val="FF0000"/>
                </a:solidFill>
                <a:latin typeface="Constantia" pitchFamily="18" charset="0"/>
              </a:rPr>
            </a:br>
            <a:r>
              <a:rPr lang="en-US" sz="2400" b="1" dirty="0">
                <a:solidFill>
                  <a:srgbClr val="FF0000"/>
                </a:solidFill>
                <a:latin typeface="Constantia" pitchFamily="18" charset="0"/>
              </a:rPr>
              <a:t>about mosquitoes</a:t>
            </a:r>
          </a:p>
        </p:txBody>
      </p:sp>
      <p:sp>
        <p:nvSpPr>
          <p:cNvPr id="51" name="Text Placeholder 2"/>
          <p:cNvSpPr>
            <a:spLocks noGrp="1"/>
          </p:cNvSpPr>
          <p:nvPr>
            <p:ph idx="1"/>
          </p:nvPr>
        </p:nvSpPr>
        <p:spPr>
          <a:xfrm>
            <a:off x="0" y="4143386"/>
            <a:ext cx="7886700" cy="3263504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CY" sz="2000" b="1" dirty="0">
                <a:latin typeface="Helvetica Neue" charset="0"/>
              </a:rPr>
              <a:t>https://www.youtube.com/@martinoulab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 rot="20564670">
            <a:off x="5266900" y="2452940"/>
            <a:ext cx="1430915" cy="20123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116682" y="4593371"/>
            <a:ext cx="407855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Helvetica Neue" charset="0"/>
                <a:ea typeface="Calibri" pitchFamily="34" charset="0"/>
                <a:cs typeface="Times New Roman" pitchFamily="18" charset="0"/>
              </a:rPr>
              <a:t>https://martinoulab.weebly.com/</a:t>
            </a:r>
            <a:endParaRPr kumimoji="0" lang="en-US" sz="2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Helvetica Neue" charset="0"/>
              <a:cs typeface="Arial" pitchFamily="34" charset="0"/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6858016" y="2786065"/>
            <a:ext cx="2071702" cy="10664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Click="0" advTm="8000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May be an image of 1 person and text"/>
          <p:cNvPicPr>
            <a:picLocks noChangeAspect="1" noChangeArrowheads="1"/>
          </p:cNvPicPr>
          <p:nvPr/>
        </p:nvPicPr>
        <p:blipFill>
          <a:blip r:embed="rId2"/>
          <a:srcRect t="9115"/>
          <a:stretch>
            <a:fillRect/>
          </a:stretch>
        </p:blipFill>
        <p:spPr bwMode="auto">
          <a:xfrm>
            <a:off x="924120" y="565378"/>
            <a:ext cx="6690338" cy="456038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31728956-1EAE-3846-BCD9-A73A00561A32}"/>
              </a:ext>
            </a:extLst>
          </p:cNvPr>
          <p:cNvSpPr txBox="1">
            <a:spLocks/>
          </p:cNvSpPr>
          <p:nvPr/>
        </p:nvSpPr>
        <p:spPr>
          <a:xfrm>
            <a:off x="101499" y="-1458800"/>
            <a:ext cx="9413976" cy="46478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i="0" kern="1200" baseline="0">
                <a:solidFill>
                  <a:srgbClr val="41510D"/>
                </a:solidFill>
                <a:latin typeface="Arial"/>
                <a:ea typeface="+mj-ea"/>
                <a:cs typeface="Calibri (Headings)"/>
              </a:defRPr>
            </a:lvl1pPr>
          </a:lstStyle>
          <a:p>
            <a:r>
              <a:rPr lang="en-US" sz="2500" dirty="0">
                <a:solidFill>
                  <a:srgbClr val="C71617"/>
                </a:solidFill>
                <a:latin typeface="Helvetica" pitchFamily="2" charset="0"/>
                <a:cs typeface="Arial" panose="020B0604020202020204" pitchFamily="34" charset="0"/>
              </a:rPr>
              <a:t>Produced by a multidisciplinary team of 86 experts and </a:t>
            </a:r>
          </a:p>
          <a:p>
            <a:r>
              <a:rPr lang="en-US" sz="2500" dirty="0">
                <a:solidFill>
                  <a:srgbClr val="C71617"/>
                </a:solidFill>
                <a:latin typeface="Helvetica" pitchFamily="2" charset="0"/>
                <a:cs typeface="Arial" panose="020B0604020202020204" pitchFamily="34" charset="0"/>
              </a:rPr>
              <a:t>many contributing authors</a:t>
            </a:r>
          </a:p>
          <a:p>
            <a:endParaRPr lang="en-US" sz="1050" dirty="0">
              <a:solidFill>
                <a:srgbClr val="C71617"/>
              </a:solidFill>
              <a:latin typeface="Helvetica" pitchFamily="2" charset="0"/>
              <a:cs typeface="Arial" panose="020B0604020202020204" pitchFamily="34" charset="0"/>
            </a:endParaRPr>
          </a:p>
          <a:p>
            <a:endParaRPr lang="en-US" sz="1050" dirty="0">
              <a:solidFill>
                <a:srgbClr val="C71617"/>
              </a:solidFill>
              <a:latin typeface="Helvetica" pitchFamily="2" charset="0"/>
              <a:cs typeface="Arial" panose="020B0604020202020204" pitchFamily="34" charset="0"/>
            </a:endParaRPr>
          </a:p>
          <a:p>
            <a:endParaRPr lang="en-US" sz="1050" dirty="0">
              <a:solidFill>
                <a:srgbClr val="C71617"/>
              </a:solidFill>
              <a:latin typeface="Helvetica" pitchFamily="2" charset="0"/>
              <a:cs typeface="Arial" panose="020B0604020202020204" pitchFamily="34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E98D2C27-9C6A-823E-FE44-3B51E2BAE127}"/>
              </a:ext>
            </a:extLst>
          </p:cNvPr>
          <p:cNvSpPr txBox="1"/>
          <p:nvPr/>
        </p:nvSpPr>
        <p:spPr>
          <a:xfrm>
            <a:off x="457202" y="4674485"/>
            <a:ext cx="380571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b="1" noProof="1">
                <a:solidFill>
                  <a:srgbClr val="E4E7E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#InvasiveAlienSpecies Assessment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54895ECC-A99C-C8EA-D692-1F310BD0E9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44441" y="1568726"/>
            <a:ext cx="3763072" cy="3055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E260B36-7A1C-DF8E-252D-B82416310055}"/>
              </a:ext>
            </a:extLst>
          </p:cNvPr>
          <p:cNvSpPr txBox="1"/>
          <p:nvPr/>
        </p:nvSpPr>
        <p:spPr>
          <a:xfrm>
            <a:off x="101499" y="1331090"/>
            <a:ext cx="4572000" cy="32932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rgbClr val="41510D"/>
                </a:solidFill>
                <a:latin typeface="Helvetica" pitchFamily="2" charset="0"/>
              </a:rPr>
              <a:t>86 nominated experts from 47 countries, encompassing all regions and many disciplines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600" dirty="0">
              <a:solidFill>
                <a:srgbClr val="41510D"/>
              </a:solidFill>
              <a:latin typeface="Helvetica" pitchFamily="2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600" dirty="0">
              <a:solidFill>
                <a:srgbClr val="41510D"/>
              </a:solidFill>
              <a:latin typeface="Helvetica" pitchFamily="2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rgbClr val="41510D"/>
                </a:solidFill>
                <a:latin typeface="Helvetica" pitchFamily="2" charset="0"/>
              </a:rPr>
              <a:t>About 200 contributing authors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600" dirty="0">
              <a:solidFill>
                <a:srgbClr val="41510D"/>
              </a:solidFill>
              <a:latin typeface="Helvetica" pitchFamily="2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rgbClr val="41510D"/>
                </a:solidFill>
                <a:latin typeface="Helvetica" pitchFamily="2" charset="0"/>
              </a:rPr>
              <a:t>13000 documents reviewed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600" dirty="0">
              <a:solidFill>
                <a:srgbClr val="41510D"/>
              </a:solidFill>
              <a:latin typeface="Helvetica" pitchFamily="2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600" dirty="0">
              <a:solidFill>
                <a:srgbClr val="41510D"/>
              </a:solidFill>
              <a:latin typeface="Helvetica" pitchFamily="2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rgbClr val="41510D"/>
                </a:solidFill>
                <a:latin typeface="Helvetica" pitchFamily="2" charset="0"/>
              </a:rPr>
              <a:t>Supported by a management committee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rgbClr val="41510D"/>
                </a:solidFill>
                <a:latin typeface="Helvetica" pitchFamily="2" charset="0"/>
              </a:rPr>
              <a:t>Technical support unit based in Japan (Institute for Governance and Environmental Strategies, IGES)</a:t>
            </a:r>
          </a:p>
        </p:txBody>
      </p:sp>
    </p:spTree>
    <p:extLst>
      <p:ext uri="{BB962C8B-B14F-4D97-AF65-F5344CB8AC3E}">
        <p14:creationId xmlns:p14="http://schemas.microsoft.com/office/powerpoint/2010/main" val="2805165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6" name="Picture 2" descr="C:\Users\marti\AppData\Local\Packages\Microsoft.Windows.Photos_8wekyb3d8bbwe\TempState\ShareServiceTempFolder\IPBES IAS Background (4)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 b="7870"/>
          <a:stretch>
            <a:fillRect/>
          </a:stretch>
        </p:blipFill>
        <p:spPr bwMode="auto">
          <a:xfrm>
            <a:off x="1006022" y="1385888"/>
            <a:ext cx="7704137" cy="34618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6BA4BF37-C88D-FE43-9DF4-B6CDB578A5C3}"/>
              </a:ext>
            </a:extLst>
          </p:cNvPr>
          <p:cNvSpPr txBox="1">
            <a:spLocks/>
          </p:cNvSpPr>
          <p:nvPr/>
        </p:nvSpPr>
        <p:spPr>
          <a:xfrm>
            <a:off x="305283" y="1671592"/>
            <a:ext cx="4709630" cy="1965074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1600" dirty="0">
                <a:solidFill>
                  <a:srgbClr val="41510D"/>
                </a:solidFill>
                <a:latin typeface="Helvetica" pitchFamily="2" charset="0"/>
              </a:rPr>
              <a:t>37,000 established alien species have been introduced by human activities worldwide</a:t>
            </a:r>
          </a:p>
          <a:p>
            <a:pPr algn="l"/>
            <a:endParaRPr lang="en-GB" sz="1600" dirty="0">
              <a:solidFill>
                <a:srgbClr val="41510D"/>
              </a:solidFill>
              <a:latin typeface="Helvetica" pitchFamily="2" charset="0"/>
            </a:endParaRPr>
          </a:p>
          <a:p>
            <a:pPr algn="l"/>
            <a:r>
              <a:rPr lang="en-GB" sz="1600" dirty="0">
                <a:solidFill>
                  <a:srgbClr val="41510D"/>
                </a:solidFill>
                <a:latin typeface="Helvetica" pitchFamily="2" charset="0"/>
              </a:rPr>
              <a:t>200 new alien species every year</a:t>
            </a:r>
          </a:p>
          <a:p>
            <a:pPr algn="l"/>
            <a:endParaRPr lang="en-GB" sz="1600" dirty="0">
              <a:solidFill>
                <a:srgbClr val="41510D"/>
              </a:solidFill>
              <a:latin typeface="Helvetica" pitchFamily="2" charset="0"/>
            </a:endParaRPr>
          </a:p>
          <a:p>
            <a:pPr algn="l"/>
            <a:r>
              <a:rPr lang="en-GB" sz="1600" dirty="0">
                <a:solidFill>
                  <a:srgbClr val="41510D"/>
                </a:solidFill>
                <a:latin typeface="Helvetica" pitchFamily="2" charset="0"/>
              </a:rPr>
              <a:t>3,500 invasive alien species, with negative impacts on nature, and also on people</a:t>
            </a:r>
          </a:p>
          <a:p>
            <a:pPr algn="l"/>
            <a:endParaRPr lang="en-GB" sz="1600" dirty="0">
              <a:solidFill>
                <a:srgbClr val="41510D"/>
              </a:solidFill>
              <a:latin typeface="Helvetica" pitchFamily="2" charset="0"/>
            </a:endParaRPr>
          </a:p>
          <a:p>
            <a:pPr algn="l"/>
            <a:r>
              <a:rPr lang="en-GB" sz="1600" dirty="0">
                <a:solidFill>
                  <a:srgbClr val="41510D"/>
                </a:solidFill>
                <a:latin typeface="Helvetica" pitchFamily="2" charset="0"/>
              </a:rPr>
              <a:t>More than 2,300 invasive alien species are found on lands of Indigenous Peoples across all regions of Earth </a:t>
            </a:r>
          </a:p>
          <a:p>
            <a:pPr algn="l"/>
            <a:endParaRPr lang="en-GB" sz="2000" dirty="0">
              <a:solidFill>
                <a:srgbClr val="037473"/>
              </a:solidFill>
              <a:latin typeface="Helvetica" pitchFamily="2" charset="0"/>
              <a:cs typeface="Arial" panose="020B0604020202020204" pitchFamily="34" charset="0"/>
            </a:endParaRPr>
          </a:p>
          <a:p>
            <a:pPr algn="l"/>
            <a:endParaRPr lang="en-GB" sz="2000" dirty="0">
              <a:solidFill>
                <a:srgbClr val="037473"/>
              </a:solidFill>
              <a:latin typeface="Helvetica" pitchFamily="2" charset="0"/>
              <a:cs typeface="Arial" panose="020B0604020202020204" pitchFamily="34" charset="0"/>
            </a:endParaRPr>
          </a:p>
          <a:p>
            <a:pPr lvl="2">
              <a:buFont typeface="Wingdings" panose="05000000000000000000" pitchFamily="2" charset="2"/>
              <a:buChar char="§"/>
            </a:pPr>
            <a:endParaRPr lang="en-GB" sz="2000" dirty="0">
              <a:solidFill>
                <a:srgbClr val="037473"/>
              </a:solidFill>
              <a:latin typeface="Helvetica" pitchFamily="2" charset="0"/>
              <a:cs typeface="Arial" panose="020B0604020202020204" pitchFamily="34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E98D2C27-9C6A-823E-FE44-3B51E2BAE127}"/>
              </a:ext>
            </a:extLst>
          </p:cNvPr>
          <p:cNvSpPr txBox="1"/>
          <p:nvPr/>
        </p:nvSpPr>
        <p:spPr>
          <a:xfrm>
            <a:off x="457202" y="4674485"/>
            <a:ext cx="380571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b="1" noProof="1">
                <a:solidFill>
                  <a:srgbClr val="E4E7E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#InvasiveAlienSpecies Assessment</a:t>
            </a:r>
          </a:p>
        </p:txBody>
      </p:sp>
      <p:pic>
        <p:nvPicPr>
          <p:cNvPr id="3" name="image14.png" descr="A diagram of different types of plants&#10;&#10;Description automatically generated">
            <a:extLst>
              <a:ext uri="{FF2B5EF4-FFF2-40B4-BE49-F238E27FC236}">
                <a16:creationId xmlns:a16="http://schemas.microsoft.com/office/drawing/2014/main" id="{C7D42588-4F70-592E-29FB-D2B646A680A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068919" y="1056098"/>
            <a:ext cx="3769798" cy="3787665"/>
          </a:xfrm>
          <a:prstGeom prst="rect">
            <a:avLst/>
          </a:prstGeom>
          <a:ln/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31728956-1EAE-3846-BCD9-A73A00561A32}"/>
              </a:ext>
            </a:extLst>
          </p:cNvPr>
          <p:cNvSpPr txBox="1">
            <a:spLocks/>
          </p:cNvSpPr>
          <p:nvPr/>
        </p:nvSpPr>
        <p:spPr>
          <a:xfrm>
            <a:off x="305285" y="512064"/>
            <a:ext cx="8938727" cy="49463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i="0" kern="1200" baseline="0">
                <a:solidFill>
                  <a:srgbClr val="41510D"/>
                </a:solidFill>
                <a:latin typeface="Arial"/>
                <a:ea typeface="+mj-ea"/>
                <a:cs typeface="Calibri (Headings)"/>
              </a:defRPr>
            </a:lvl1pPr>
          </a:lstStyle>
          <a:p>
            <a:r>
              <a:rPr lang="en-US" sz="2500" dirty="0">
                <a:solidFill>
                  <a:srgbClr val="C7161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People and nature are threatened by invasive alien species in all regions of Earth </a:t>
            </a:r>
          </a:p>
        </p:txBody>
      </p:sp>
    </p:spTree>
    <p:extLst>
      <p:ext uri="{BB962C8B-B14F-4D97-AF65-F5344CB8AC3E}">
        <p14:creationId xmlns:p14="http://schemas.microsoft.com/office/powerpoint/2010/main" val="10589692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Google Shape;157;p9" descr="A green mountain with a tree on top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92573" y="1796585"/>
            <a:ext cx="2609088" cy="1956816"/>
          </a:xfrm>
          <a:prstGeom prst="rect">
            <a:avLst/>
          </a:prstGeom>
          <a:noFill/>
          <a:ln>
            <a:noFill/>
          </a:ln>
        </p:spPr>
      </p:pic>
      <p:sp>
        <p:nvSpPr>
          <p:cNvPr id="158" name="Google Shape;158;p9"/>
          <p:cNvSpPr txBox="1"/>
          <p:nvPr/>
        </p:nvSpPr>
        <p:spPr>
          <a:xfrm>
            <a:off x="298719" y="639337"/>
            <a:ext cx="8666607" cy="4946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C71617"/>
              </a:buClr>
              <a:buSzPts val="2500"/>
              <a:buFont typeface="Arial"/>
              <a:buNone/>
            </a:pPr>
            <a:r>
              <a:rPr lang="en-US" sz="2500" b="1" i="0" dirty="0">
                <a:solidFill>
                  <a:srgbClr val="C71617"/>
                </a:solidFill>
                <a:latin typeface="Helvetica Neue" charset="0"/>
                <a:sym typeface="Arial"/>
              </a:rPr>
              <a:t>What are </a:t>
            </a:r>
            <a:r>
              <a:rPr lang="en-US" sz="2500" b="1" i="0" dirty="0">
                <a:solidFill>
                  <a:srgbClr val="C71617"/>
                </a:solidFill>
                <a:latin typeface="Helvetica Neue" charset="0"/>
                <a:sym typeface="Arial"/>
                <a:extLst>
                  <a:ext uri="http://customooxmlschemas.google.com/">
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2"/>
                  </a:ext>
                </a:extLst>
              </a:rPr>
              <a:t>the</a:t>
            </a:r>
            <a:r>
              <a:rPr lang="en-US" sz="2500" b="1" i="0" dirty="0">
                <a:solidFill>
                  <a:srgbClr val="C71617"/>
                </a:solidFill>
                <a:latin typeface="Helvetica Neue" charset="0"/>
                <a:sym typeface="Arial"/>
              </a:rPr>
              <a:t> mechanisms of impacts on nature?</a:t>
            </a:r>
            <a:endParaRPr>
              <a:latin typeface="Helvetica Neue" charset="0"/>
            </a:endParaRPr>
          </a:p>
        </p:txBody>
      </p:sp>
      <p:sp>
        <p:nvSpPr>
          <p:cNvPr id="159" name="Google Shape;159;p9"/>
          <p:cNvSpPr txBox="1"/>
          <p:nvPr/>
        </p:nvSpPr>
        <p:spPr>
          <a:xfrm>
            <a:off x="457202" y="4674485"/>
            <a:ext cx="380571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rgbClr val="E4E7E0"/>
                </a:solidFill>
                <a:latin typeface="Arial"/>
                <a:ea typeface="Arial"/>
                <a:cs typeface="Arial"/>
                <a:sym typeface="Arial"/>
              </a:rPr>
              <a:t>#InvasiveAlienSpecies Assessment</a:t>
            </a:r>
            <a:endParaRPr/>
          </a:p>
        </p:txBody>
      </p:sp>
      <p:sp>
        <p:nvSpPr>
          <p:cNvPr id="160" name="Google Shape;160;p9"/>
          <p:cNvSpPr txBox="1"/>
          <p:nvPr/>
        </p:nvSpPr>
        <p:spPr>
          <a:xfrm>
            <a:off x="292573" y="2942819"/>
            <a:ext cx="2580196" cy="4946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03225" marR="0" lvl="1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Change ecosystems</a:t>
            </a:r>
            <a:endParaRPr/>
          </a:p>
          <a:p>
            <a:pPr marL="403225" marR="0" lvl="1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27%</a:t>
            </a:r>
            <a:endParaRPr/>
          </a:p>
          <a:p>
            <a:pPr marL="403225" marR="0" lvl="1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03225" marR="0" lvl="1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688975" marR="0" lvl="1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Noto Sans Symbols"/>
              <a:buNone/>
            </a:pPr>
            <a:endParaRPr sz="1200" b="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688975" marR="0" lvl="1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endParaRPr sz="16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688975" marR="0" lvl="1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Noto Sans Symbols"/>
              <a:buNone/>
            </a:pPr>
            <a:endParaRPr sz="1200" b="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Noto Sans Symbols"/>
              <a:buNone/>
            </a:pPr>
            <a:endParaRPr sz="1600" b="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688975" marR="0" lvl="1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endParaRPr sz="16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09550" algn="l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</a:pPr>
            <a:endParaRPr sz="1200" b="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marR="0" lvl="2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None/>
            </a:pPr>
            <a:endParaRPr sz="18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1" name="Google Shape;161;p9" descr="A close up of a fish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029370" y="1796585"/>
            <a:ext cx="2985670" cy="1958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p9" descr="A ladybugs on a leaf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077278" y="1796586"/>
            <a:ext cx="2982321" cy="1986272"/>
          </a:xfrm>
          <a:prstGeom prst="rect">
            <a:avLst/>
          </a:prstGeom>
          <a:noFill/>
          <a:ln>
            <a:noFill/>
          </a:ln>
        </p:spPr>
      </p:pic>
      <p:sp>
        <p:nvSpPr>
          <p:cNvPr id="163" name="Google Shape;163;p9"/>
          <p:cNvSpPr txBox="1"/>
          <p:nvPr/>
        </p:nvSpPr>
        <p:spPr>
          <a:xfrm>
            <a:off x="2872771" y="2927150"/>
            <a:ext cx="2948315" cy="4946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03225" marR="0" lvl="1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Predation and herbivory</a:t>
            </a:r>
            <a:endParaRPr/>
          </a:p>
          <a:p>
            <a:pPr marL="403225" marR="0" lvl="1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18% and 12%</a:t>
            </a:r>
            <a:endParaRPr/>
          </a:p>
          <a:p>
            <a:pPr marL="403225" marR="0" lvl="1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03225" marR="0" lvl="1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688975" marR="0" lvl="1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Noto Sans Symbols"/>
              <a:buNone/>
            </a:pPr>
            <a:endParaRPr sz="1200" b="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688975" marR="0" lvl="1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endParaRPr sz="16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688975" marR="0" lvl="1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Noto Sans Symbols"/>
              <a:buNone/>
            </a:pPr>
            <a:endParaRPr sz="1200" b="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Noto Sans Symbols"/>
              <a:buNone/>
            </a:pPr>
            <a:endParaRPr sz="1600" b="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688975" marR="0" lvl="1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endParaRPr sz="16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09550" algn="ct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</a:pPr>
            <a:endParaRPr sz="1200" b="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marR="0" lvl="2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None/>
            </a:pPr>
            <a:endParaRPr sz="18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4" name="Google Shape;164;p9"/>
          <p:cNvSpPr txBox="1"/>
          <p:nvPr/>
        </p:nvSpPr>
        <p:spPr>
          <a:xfrm>
            <a:off x="5670819" y="2927150"/>
            <a:ext cx="3473183" cy="4946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03225" marR="0" lvl="1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Compete with native species</a:t>
            </a:r>
            <a:endParaRPr/>
          </a:p>
          <a:p>
            <a:pPr marL="403225" marR="0" lvl="1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24%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Noto Sans Symbols"/>
              <a:buNone/>
            </a:pPr>
            <a:endParaRPr sz="1200" b="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Noto Sans Symbols"/>
              <a:buNone/>
            </a:pPr>
            <a:endParaRPr sz="1600" b="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688975" marR="0" lvl="1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endParaRPr sz="16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09550" algn="l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</a:pPr>
            <a:endParaRPr sz="1200" b="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marR="0" lvl="2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None/>
            </a:pPr>
            <a:endParaRPr sz="18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" name="Google Shape;165;p9"/>
          <p:cNvSpPr txBox="1"/>
          <p:nvPr/>
        </p:nvSpPr>
        <p:spPr>
          <a:xfrm>
            <a:off x="65725" y="3825326"/>
            <a:ext cx="9078300" cy="1184525"/>
          </a:xfrm>
          <a:prstGeom prst="rect">
            <a:avLst/>
          </a:prstGeom>
          <a:noFill/>
          <a:ln w="9525" cap="flat" cmpd="sng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rgbClr val="41510D"/>
                </a:solidFill>
                <a:latin typeface="Helvetica Neue" charset="0"/>
                <a:ea typeface="Helvetica Neue"/>
                <a:cs typeface="Helvetica Neue"/>
                <a:sym typeface="Helvetica Neue"/>
              </a:rPr>
              <a:t>And also through </a:t>
            </a:r>
            <a:r>
              <a:rPr lang="en-US" sz="1600" dirty="0">
                <a:solidFill>
                  <a:srgbClr val="C00000"/>
                </a:solidFill>
                <a:latin typeface="Helvetica Neue" charset="0"/>
                <a:ea typeface="Helvetica Neue"/>
                <a:cs typeface="Helvetica Neue"/>
                <a:sym typeface="Helvetica Neue"/>
              </a:rPr>
              <a:t>hybridization</a:t>
            </a:r>
            <a:r>
              <a:rPr lang="en-US" sz="1600" dirty="0">
                <a:solidFill>
                  <a:srgbClr val="41510D"/>
                </a:solidFill>
                <a:latin typeface="Helvetica Neue" charset="0"/>
                <a:ea typeface="Helvetica Neue"/>
                <a:cs typeface="Helvetica Neue"/>
                <a:sym typeface="Helvetica Neue"/>
              </a:rPr>
              <a:t>, transmission of </a:t>
            </a:r>
            <a:r>
              <a:rPr lang="en-US" sz="1600" dirty="0">
                <a:solidFill>
                  <a:srgbClr val="C00000"/>
                </a:solidFill>
                <a:latin typeface="Helvetica Neue" charset="0"/>
                <a:ea typeface="Helvetica Neue"/>
                <a:cs typeface="Helvetica Neue"/>
                <a:sym typeface="Helvetica Neue"/>
              </a:rPr>
              <a:t>disease</a:t>
            </a:r>
            <a:r>
              <a:rPr lang="en-US" sz="1600" dirty="0">
                <a:solidFill>
                  <a:srgbClr val="41510D"/>
                </a:solidFill>
                <a:latin typeface="Helvetica Neue" charset="0"/>
                <a:ea typeface="Helvetica Neue"/>
                <a:cs typeface="Helvetica Neue"/>
                <a:sym typeface="Helvetica Neue"/>
              </a:rPr>
              <a:t>, </a:t>
            </a:r>
            <a:r>
              <a:rPr lang="en-US" sz="1600" dirty="0">
                <a:solidFill>
                  <a:srgbClr val="C00000"/>
                </a:solidFill>
                <a:latin typeface="Helvetica Neue" charset="0"/>
                <a:ea typeface="Helvetica Neue"/>
                <a:cs typeface="Helvetica Neue"/>
                <a:sym typeface="Helvetica Neue"/>
              </a:rPr>
              <a:t>parasitism</a:t>
            </a:r>
            <a:r>
              <a:rPr lang="en-US" sz="1600" dirty="0">
                <a:solidFill>
                  <a:srgbClr val="41510D"/>
                </a:solidFill>
                <a:latin typeface="Helvetica Neue" charset="0"/>
                <a:ea typeface="Helvetica Neue"/>
                <a:cs typeface="Helvetica Neue"/>
                <a:sym typeface="Helvetica Neue"/>
              </a:rPr>
              <a:t>, </a:t>
            </a:r>
            <a:r>
              <a:rPr lang="en-US" sz="1600" dirty="0">
                <a:solidFill>
                  <a:srgbClr val="C00000"/>
                </a:solidFill>
                <a:latin typeface="Helvetica Neue" charset="0"/>
                <a:ea typeface="Helvetica Neue"/>
                <a:cs typeface="Helvetica Neue"/>
                <a:sym typeface="Helvetica Neue"/>
              </a:rPr>
              <a:t>poisoning/toxicity</a:t>
            </a:r>
            <a:r>
              <a:rPr lang="en-US" sz="1600" dirty="0">
                <a:solidFill>
                  <a:srgbClr val="41510D"/>
                </a:solidFill>
                <a:latin typeface="Helvetica Neue" charset="0"/>
                <a:ea typeface="Helvetica Neue"/>
                <a:cs typeface="Helvetica Neue"/>
                <a:sym typeface="Helvetica Neue"/>
              </a:rPr>
              <a:t>, </a:t>
            </a:r>
            <a:r>
              <a:rPr lang="en-US" sz="1600" dirty="0">
                <a:solidFill>
                  <a:srgbClr val="C00000"/>
                </a:solidFill>
                <a:latin typeface="Helvetica Neue" charset="0"/>
                <a:ea typeface="Helvetica Neue"/>
                <a:cs typeface="Helvetica Neue"/>
                <a:sym typeface="Helvetica Neue"/>
              </a:rPr>
              <a:t>bio-fouling</a:t>
            </a:r>
            <a:r>
              <a:rPr lang="en-US" sz="1600" dirty="0">
                <a:solidFill>
                  <a:srgbClr val="41510D"/>
                </a:solidFill>
                <a:latin typeface="Helvetica Neue" charset="0"/>
                <a:ea typeface="Helvetica Neue"/>
                <a:cs typeface="Helvetica Neue"/>
                <a:sym typeface="Helvetica Neue"/>
              </a:rPr>
              <a:t> or other direct </a:t>
            </a:r>
            <a:r>
              <a:rPr lang="en-US" sz="1600" dirty="0">
                <a:solidFill>
                  <a:srgbClr val="C00000"/>
                </a:solidFill>
                <a:latin typeface="Helvetica Neue" charset="0"/>
                <a:ea typeface="Helvetica Neue"/>
                <a:cs typeface="Helvetica Neue"/>
                <a:sym typeface="Helvetica Neue"/>
              </a:rPr>
              <a:t>physical disturbance</a:t>
            </a:r>
            <a:r>
              <a:rPr lang="en-US" sz="1600" dirty="0">
                <a:solidFill>
                  <a:srgbClr val="41510D"/>
                </a:solidFill>
                <a:latin typeface="Helvetica Neue" charset="0"/>
                <a:ea typeface="Helvetica Neue"/>
                <a:cs typeface="Helvetica Neue"/>
                <a:sym typeface="Helvetica Neue"/>
              </a:rPr>
              <a:t>, chemical, physical, structural</a:t>
            </a:r>
            <a:r>
              <a:rPr lang="en-US" sz="1600" dirty="0">
                <a:solidFill>
                  <a:srgbClr val="C00000"/>
                </a:solidFill>
                <a:latin typeface="Helvetica Neue" charset="0"/>
                <a:ea typeface="Helvetica Neue"/>
                <a:cs typeface="Helvetica Neue"/>
                <a:sym typeface="Helvetica Neue"/>
              </a:rPr>
              <a:t> impact on ecosystem</a:t>
            </a:r>
            <a:r>
              <a:rPr lang="en-US" sz="1600" dirty="0">
                <a:solidFill>
                  <a:srgbClr val="41510D"/>
                </a:solidFill>
                <a:latin typeface="Helvetica Neue" charset="0"/>
                <a:ea typeface="Helvetica Neue"/>
                <a:cs typeface="Helvetica Neue"/>
                <a:sym typeface="Helvetica Neue"/>
              </a:rPr>
              <a:t> and </a:t>
            </a:r>
            <a:r>
              <a:rPr lang="en-US" sz="1600" dirty="0">
                <a:solidFill>
                  <a:srgbClr val="C00000"/>
                </a:solidFill>
                <a:latin typeface="Helvetica Neue" charset="0"/>
                <a:ea typeface="Helvetica Neue"/>
                <a:cs typeface="Helvetica Neue"/>
                <a:sym typeface="Helvetica Neue"/>
              </a:rPr>
              <a:t>indirect impacts</a:t>
            </a:r>
            <a:r>
              <a:rPr lang="en-US" sz="1600" dirty="0">
                <a:solidFill>
                  <a:srgbClr val="41510D"/>
                </a:solidFill>
                <a:latin typeface="Helvetica Neue" charset="0"/>
                <a:ea typeface="Helvetica Neue"/>
                <a:cs typeface="Helvetica Neue"/>
                <a:sym typeface="Helvetica Neue"/>
              </a:rPr>
              <a:t> through interactions with other species </a:t>
            </a:r>
            <a:endParaRPr sz="850" b="1">
              <a:solidFill>
                <a:schemeClr val="dk1"/>
              </a:solidFill>
              <a:latin typeface="Helvetica Neue" charset="0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850" b="1">
              <a:solidFill>
                <a:schemeClr val="dk1"/>
              </a:solidFill>
              <a:latin typeface="Helvetica Neue" charset="0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31728956-1EAE-3846-BCD9-A73A00561A32}"/>
              </a:ext>
            </a:extLst>
          </p:cNvPr>
          <p:cNvSpPr txBox="1">
            <a:spLocks/>
          </p:cNvSpPr>
          <p:nvPr/>
        </p:nvSpPr>
        <p:spPr>
          <a:xfrm>
            <a:off x="228603" y="884737"/>
            <a:ext cx="5566864" cy="49463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i="0" kern="1200" baseline="0">
                <a:solidFill>
                  <a:srgbClr val="41510D"/>
                </a:solidFill>
                <a:latin typeface="Arial"/>
                <a:ea typeface="+mj-ea"/>
                <a:cs typeface="Calibri (Headings)"/>
              </a:defRPr>
            </a:lvl1pPr>
          </a:lstStyle>
          <a:p>
            <a:r>
              <a:rPr lang="en-US" sz="2500" dirty="0">
                <a:solidFill>
                  <a:srgbClr val="C7161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do invasive alien species impact people?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E98D2C27-9C6A-823E-FE44-3B51E2BAE127}"/>
              </a:ext>
            </a:extLst>
          </p:cNvPr>
          <p:cNvSpPr txBox="1"/>
          <p:nvPr/>
        </p:nvSpPr>
        <p:spPr>
          <a:xfrm>
            <a:off x="457202" y="4674485"/>
            <a:ext cx="380571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b="1" noProof="1">
                <a:solidFill>
                  <a:srgbClr val="E4E7E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#InvasiveAlienSpecies Assessment</a:t>
            </a:r>
          </a:p>
        </p:txBody>
      </p:sp>
      <p:pic>
        <p:nvPicPr>
          <p:cNvPr id="6" name="Picture 5" descr="A close-up of a mosquito&#10;&#10;Description automatically generated">
            <a:extLst>
              <a:ext uri="{FF2B5EF4-FFF2-40B4-BE49-F238E27FC236}">
                <a16:creationId xmlns:a16="http://schemas.microsoft.com/office/drawing/2014/main" id="{389B9CFF-DE1C-D482-502A-8ABB9B0FFEF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57948" y="177698"/>
            <a:ext cx="2378300" cy="1585533"/>
          </a:xfrm>
          <a:prstGeom prst="rect">
            <a:avLst/>
          </a:prstGeom>
        </p:spPr>
      </p:pic>
      <p:pic>
        <p:nvPicPr>
          <p:cNvPr id="8" name="Picture 7" descr="A person holding a branch in front of a fire&#10;&#10;Description automatically generated">
            <a:extLst>
              <a:ext uri="{FF2B5EF4-FFF2-40B4-BE49-F238E27FC236}">
                <a16:creationId xmlns:a16="http://schemas.microsoft.com/office/drawing/2014/main" id="{8D4044E1-4BEC-CD47-1366-B33132EF557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57948" y="1807987"/>
            <a:ext cx="2378300" cy="158398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9DF8B9A-1027-4D88-6D13-794CEEB0D93C}"/>
              </a:ext>
            </a:extLst>
          </p:cNvPr>
          <p:cNvSpPr txBox="1"/>
          <p:nvPr/>
        </p:nvSpPr>
        <p:spPr>
          <a:xfrm>
            <a:off x="228603" y="1968628"/>
            <a:ext cx="5566864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dirty="0">
                <a:solidFill>
                  <a:srgbClr val="41510D"/>
                </a:solidFill>
                <a:latin typeface="Helvetica" pitchFamily="2" charset="0"/>
              </a:rPr>
              <a:t>Economies, food security, water security, human health and cultural identities are profoundly and negatively affected by invasive alien species </a:t>
            </a:r>
          </a:p>
          <a:p>
            <a:endParaRPr lang="en-GB" sz="1600" dirty="0">
              <a:solidFill>
                <a:srgbClr val="41510D"/>
              </a:solidFill>
              <a:latin typeface="Helvetica" pitchFamily="2" charset="0"/>
            </a:endParaRPr>
          </a:p>
          <a:p>
            <a:r>
              <a:rPr lang="en-GB" sz="1600" dirty="0">
                <a:solidFill>
                  <a:srgbClr val="41510D"/>
                </a:solidFill>
                <a:latin typeface="Helvetica" pitchFamily="2" charset="0"/>
              </a:rPr>
              <a:t>People with the greatest direct dependence on nature, including Indigenous Peoples and local communities, may be disproportionately affected by invasive alien species</a:t>
            </a:r>
            <a:endParaRPr lang="en-US" sz="1600" dirty="0">
              <a:solidFill>
                <a:srgbClr val="41510D"/>
              </a:solidFill>
              <a:latin typeface="Helvetica" pitchFamily="2" charset="0"/>
            </a:endParaRPr>
          </a:p>
        </p:txBody>
      </p:sp>
      <p:pic>
        <p:nvPicPr>
          <p:cNvPr id="14" name="Picture 13" descr="A boat on a river&#10;&#10;Description automatically generated">
            <a:extLst>
              <a:ext uri="{FF2B5EF4-FFF2-40B4-BE49-F238E27FC236}">
                <a16:creationId xmlns:a16="http://schemas.microsoft.com/office/drawing/2014/main" id="{C7A5F84A-A71B-8649-4835-CACCEA1628C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57948" y="3436732"/>
            <a:ext cx="2378301" cy="1559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6203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31728956-1EAE-3846-BCD9-A73A00561A32}"/>
              </a:ext>
            </a:extLst>
          </p:cNvPr>
          <p:cNvSpPr txBox="1">
            <a:spLocks/>
          </p:cNvSpPr>
          <p:nvPr/>
        </p:nvSpPr>
        <p:spPr>
          <a:xfrm>
            <a:off x="200577" y="458998"/>
            <a:ext cx="5566864" cy="49463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i="0" kern="1200" baseline="0">
                <a:solidFill>
                  <a:srgbClr val="41510D"/>
                </a:solidFill>
                <a:latin typeface="Arial"/>
                <a:ea typeface="+mj-ea"/>
                <a:cs typeface="Calibri (Headings)"/>
              </a:defRPr>
            </a:lvl1pPr>
          </a:lstStyle>
          <a:p>
            <a:r>
              <a:rPr lang="en-US" sz="2500" dirty="0">
                <a:solidFill>
                  <a:srgbClr val="C7161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few numbers on impacts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E98D2C27-9C6A-823E-FE44-3B51E2BAE127}"/>
              </a:ext>
            </a:extLst>
          </p:cNvPr>
          <p:cNvSpPr txBox="1"/>
          <p:nvPr/>
        </p:nvSpPr>
        <p:spPr>
          <a:xfrm>
            <a:off x="457202" y="4674485"/>
            <a:ext cx="380571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b="1" noProof="1">
                <a:solidFill>
                  <a:srgbClr val="E4E7E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#InvasiveAlienSpecies Assessment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537FAB4E-51AE-8A70-F501-45C715731046}"/>
              </a:ext>
            </a:extLst>
          </p:cNvPr>
          <p:cNvGrpSpPr/>
          <p:nvPr/>
        </p:nvGrpSpPr>
        <p:grpSpPr>
          <a:xfrm>
            <a:off x="200577" y="1275532"/>
            <a:ext cx="2339500" cy="3312626"/>
            <a:chOff x="-78937" y="1275532"/>
            <a:chExt cx="2339500" cy="3312626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878C13D7-6F5C-2584-F877-3701D2BC3CB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13573" y="1275532"/>
              <a:ext cx="1554480" cy="1554480"/>
            </a:xfrm>
            <a:prstGeom prst="ellipse">
              <a:avLst/>
            </a:prstGeom>
            <a:solidFill>
              <a:srgbClr val="50783A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4400" dirty="0"/>
                <a:t>60%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2A404F5-ECB4-8AD2-3BAD-57693B5FD3F2}"/>
                </a:ext>
              </a:extLst>
            </p:cNvPr>
            <p:cNvSpPr txBox="1"/>
            <p:nvPr/>
          </p:nvSpPr>
          <p:spPr>
            <a:xfrm>
              <a:off x="-78937" y="2833832"/>
              <a:ext cx="2339500" cy="175432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800" dirty="0">
                  <a:solidFill>
                    <a:srgbClr val="41510D"/>
                  </a:solidFill>
                  <a:latin typeface="Helvetica" pitchFamily="2" charset="0"/>
                </a:rPr>
                <a:t>of </a:t>
              </a:r>
              <a:r>
                <a:rPr lang="en-US" sz="1800" dirty="0">
                  <a:solidFill>
                    <a:srgbClr val="C00000"/>
                  </a:solidFill>
                  <a:latin typeface="Helvetica" pitchFamily="2" charset="0"/>
                </a:rPr>
                <a:t>global species extinctions </a:t>
              </a:r>
              <a:r>
                <a:rPr lang="en-US" sz="1800" dirty="0">
                  <a:solidFill>
                    <a:srgbClr val="41510D"/>
                  </a:solidFill>
                  <a:latin typeface="Helvetica" pitchFamily="2" charset="0"/>
                </a:rPr>
                <a:t>have been caused, solely or alongside other drivers, by invasive alien species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623DEF2-6240-9FD0-CB38-D4BFE8170D65}"/>
              </a:ext>
            </a:extLst>
          </p:cNvPr>
          <p:cNvGrpSpPr/>
          <p:nvPr/>
        </p:nvGrpSpPr>
        <p:grpSpPr>
          <a:xfrm>
            <a:off x="2664777" y="1178896"/>
            <a:ext cx="2318302" cy="2881397"/>
            <a:chOff x="2398326" y="1269335"/>
            <a:chExt cx="2193602" cy="2764826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08D59658-1B93-FBE1-6F86-1CFF2C1EE4F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714963" y="1269335"/>
              <a:ext cx="1554480" cy="1554480"/>
            </a:xfrm>
            <a:prstGeom prst="ellipse">
              <a:avLst/>
            </a:prstGeom>
            <a:solidFill>
              <a:srgbClr val="50783A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3200" dirty="0"/>
                <a:t>&gt;$423 billion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A43ED2D8-4EE5-9179-38BE-16FFD27C8C34}"/>
                </a:ext>
              </a:extLst>
            </p:cNvPr>
            <p:cNvSpPr txBox="1"/>
            <p:nvPr/>
          </p:nvSpPr>
          <p:spPr>
            <a:xfrm>
              <a:off x="2398326" y="2833832"/>
              <a:ext cx="2193602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dirty="0">
                  <a:solidFill>
                    <a:srgbClr val="41510D"/>
                  </a:solidFill>
                  <a:latin typeface="Helvetica" pitchFamily="2" charset="0"/>
                </a:rPr>
                <a:t>i</a:t>
              </a:r>
              <a:r>
                <a:rPr lang="en-GB" sz="1800" dirty="0">
                  <a:solidFill>
                    <a:srgbClr val="41510D"/>
                  </a:solidFill>
                  <a:latin typeface="Helvetica" pitchFamily="2" charset="0"/>
                </a:rPr>
                <a:t>s the estimated </a:t>
              </a:r>
              <a:r>
                <a:rPr lang="en-GB" sz="1800" dirty="0">
                  <a:solidFill>
                    <a:srgbClr val="C00000"/>
                  </a:solidFill>
                  <a:latin typeface="Helvetica" pitchFamily="2" charset="0"/>
                </a:rPr>
                <a:t>global annual costs </a:t>
              </a:r>
              <a:r>
                <a:rPr lang="en-GB" sz="1800" dirty="0">
                  <a:solidFill>
                    <a:srgbClr val="41510D"/>
                  </a:solidFill>
                  <a:latin typeface="Helvetica" pitchFamily="2" charset="0"/>
                </a:rPr>
                <a:t>of biological invasions in 2019</a:t>
              </a:r>
              <a:r>
                <a:rPr lang="en-US" sz="1800" dirty="0">
                  <a:solidFill>
                    <a:srgbClr val="41510D"/>
                  </a:solidFill>
                  <a:latin typeface="Helvetica" pitchFamily="2" charset="0"/>
                </a:rPr>
                <a:t> 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A9F4D0D7-87F3-DF14-8863-D20BC006D542}"/>
              </a:ext>
            </a:extLst>
          </p:cNvPr>
          <p:cNvGrpSpPr/>
          <p:nvPr/>
        </p:nvGrpSpPr>
        <p:grpSpPr>
          <a:xfrm>
            <a:off x="4983079" y="1279353"/>
            <a:ext cx="2193602" cy="2747289"/>
            <a:chOff x="4785775" y="1279352"/>
            <a:chExt cx="2193602" cy="2747289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32EF3835-4FC3-E5A8-0D0F-5E5CE404E2D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105336" y="1279352"/>
              <a:ext cx="1554480" cy="1554480"/>
            </a:xfrm>
            <a:prstGeom prst="ellipse">
              <a:avLst/>
            </a:prstGeom>
            <a:solidFill>
              <a:srgbClr val="50783A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4400" dirty="0"/>
                <a:t>85%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3CD22337-9D1F-D8F6-034B-46B0E4FA1452}"/>
                </a:ext>
              </a:extLst>
            </p:cNvPr>
            <p:cNvSpPr txBox="1"/>
            <p:nvPr/>
          </p:nvSpPr>
          <p:spPr>
            <a:xfrm>
              <a:off x="4785775" y="2826312"/>
              <a:ext cx="2193602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dirty="0">
                  <a:solidFill>
                    <a:srgbClr val="41510D"/>
                  </a:solidFill>
                  <a:latin typeface="Helvetica" pitchFamily="2" charset="0"/>
                </a:rPr>
                <a:t>o</a:t>
              </a:r>
              <a:r>
                <a:rPr lang="en-US" sz="1800" dirty="0">
                  <a:solidFill>
                    <a:srgbClr val="41510D"/>
                  </a:solidFill>
                  <a:latin typeface="Helvetica" pitchFamily="2" charset="0"/>
                </a:rPr>
                <a:t>f impacts on </a:t>
              </a:r>
              <a:r>
                <a:rPr lang="en-US" sz="1800" dirty="0">
                  <a:solidFill>
                    <a:srgbClr val="C00000"/>
                  </a:solidFill>
                  <a:latin typeface="Helvetica" pitchFamily="2" charset="0"/>
                </a:rPr>
                <a:t>nature </a:t>
              </a:r>
              <a:r>
                <a:rPr lang="en-US" sz="1800" dirty="0">
                  <a:solidFill>
                    <a:srgbClr val="41510D"/>
                  </a:solidFill>
                  <a:latin typeface="Helvetica" pitchFamily="2" charset="0"/>
                </a:rPr>
                <a:t>and </a:t>
              </a:r>
              <a:r>
                <a:rPr lang="en-US" sz="1800" dirty="0">
                  <a:solidFill>
                    <a:srgbClr val="C00000"/>
                  </a:solidFill>
                  <a:latin typeface="Helvetica" pitchFamily="2" charset="0"/>
                </a:rPr>
                <a:t>good quality of life </a:t>
              </a:r>
              <a:r>
                <a:rPr lang="en-US" sz="1800" dirty="0">
                  <a:solidFill>
                    <a:srgbClr val="41510D"/>
                  </a:solidFill>
                  <a:latin typeface="Helvetica" pitchFamily="2" charset="0"/>
                </a:rPr>
                <a:t>are </a:t>
              </a:r>
              <a:r>
                <a:rPr lang="en-US" sz="1800" dirty="0">
                  <a:solidFill>
                    <a:srgbClr val="C00000"/>
                  </a:solidFill>
                  <a:latin typeface="Helvetica" pitchFamily="2" charset="0"/>
                </a:rPr>
                <a:t>negative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AD0EAEE6-461B-649B-1D33-06AF0BA1A293}"/>
              </a:ext>
            </a:extLst>
          </p:cNvPr>
          <p:cNvGrpSpPr/>
          <p:nvPr/>
        </p:nvGrpSpPr>
        <p:grpSpPr>
          <a:xfrm>
            <a:off x="7301380" y="1178896"/>
            <a:ext cx="1780612" cy="3024288"/>
            <a:chOff x="5012986" y="1279352"/>
            <a:chExt cx="1780612" cy="3024288"/>
          </a:xfrm>
        </p:grpSpPr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E9047116-F13D-C85D-5853-0D84CC4AB2B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105336" y="1279352"/>
              <a:ext cx="1554480" cy="1554480"/>
            </a:xfrm>
            <a:prstGeom prst="ellipse">
              <a:avLst/>
            </a:prstGeom>
            <a:solidFill>
              <a:srgbClr val="50783A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4400" dirty="0"/>
                <a:t>80%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05674342-F365-4839-4EDD-CB7893CB4884}"/>
                </a:ext>
              </a:extLst>
            </p:cNvPr>
            <p:cNvSpPr txBox="1"/>
            <p:nvPr/>
          </p:nvSpPr>
          <p:spPr>
            <a:xfrm>
              <a:off x="5012986" y="2826312"/>
              <a:ext cx="1780612" cy="147732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dirty="0">
                  <a:solidFill>
                    <a:srgbClr val="41510D"/>
                  </a:solidFill>
                  <a:latin typeface="Helvetica" pitchFamily="2" charset="0"/>
                </a:rPr>
                <a:t>o</a:t>
              </a:r>
              <a:r>
                <a:rPr lang="en-US" sz="1800" dirty="0">
                  <a:solidFill>
                    <a:srgbClr val="41510D"/>
                  </a:solidFill>
                  <a:latin typeface="Helvetica" pitchFamily="2" charset="0"/>
                </a:rPr>
                <a:t>f impacts on </a:t>
              </a:r>
              <a:r>
                <a:rPr lang="en-US" sz="1800" dirty="0">
                  <a:solidFill>
                    <a:srgbClr val="C00000"/>
                  </a:solidFill>
                  <a:latin typeface="Helvetica" pitchFamily="2" charset="0"/>
                </a:rPr>
                <a:t>nature’s contributions to people </a:t>
              </a:r>
              <a:r>
                <a:rPr lang="en-US" sz="1800" dirty="0">
                  <a:solidFill>
                    <a:srgbClr val="41510D"/>
                  </a:solidFill>
                  <a:latin typeface="Helvetica" pitchFamily="2" charset="0"/>
                </a:rPr>
                <a:t>are </a:t>
              </a:r>
              <a:r>
                <a:rPr lang="en-US" sz="1800" dirty="0">
                  <a:solidFill>
                    <a:srgbClr val="C00000"/>
                  </a:solidFill>
                  <a:latin typeface="Helvetica" pitchFamily="2" charset="0"/>
                </a:rPr>
                <a:t>negative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36292787"/>
      </p:ext>
    </p:extLst>
  </p:cSld>
  <p:clrMapOvr>
    <a:masterClrMapping/>
  </p:clrMapOvr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jpeg"/></Relationships>
</file>

<file path=ppt/theme/theme1.xml><?xml version="1.0" encoding="utf-8"?>
<a:theme xmlns:a="http://schemas.openxmlformats.org/drawingml/2006/main" name="Office Theme">
  <a:themeElements>
    <a:clrScheme name="Blue Green">
      <a:dk1>
        <a:srgbClr val="000000"/>
      </a:dk1>
      <a:lt1>
        <a:srgbClr val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2434555FC5069488214DC184E1A40D0" ma:contentTypeVersion="15" ma:contentTypeDescription="Create a new document." ma:contentTypeScope="" ma:versionID="dfa2378ec4ce62403fda8fb09c0be5a6">
  <xsd:schema xmlns:xsd="http://www.w3.org/2001/XMLSchema" xmlns:xs="http://www.w3.org/2001/XMLSchema" xmlns:p="http://schemas.microsoft.com/office/2006/metadata/properties" xmlns:ns2="ac71f5af-45bf-417d-9b0c-31c0abc7775b" xmlns:ns3="8fe787a5-7476-4b36-a333-c20c98769fb2" xmlns:ns4="610e4e47-46e6-4f2b-9ca4-abb19d7f29fa" targetNamespace="http://schemas.microsoft.com/office/2006/metadata/properties" ma:root="true" ma:fieldsID="cd7d4bfbbf70d90cb15bea8fe0015021" ns2:_="" ns3:_="" ns4:_="">
    <xsd:import namespace="ac71f5af-45bf-417d-9b0c-31c0abc7775b"/>
    <xsd:import namespace="8fe787a5-7476-4b36-a333-c20c98769fb2"/>
    <xsd:import namespace="610e4e47-46e6-4f2b-9ca4-abb19d7f29f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4:SharedWithUsers" minOccurs="0"/>
                <xsd:element ref="ns4:SharedWithDetails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c71f5af-45bf-417d-9b0c-31c0abc7775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c3ea2160-29c6-45a3-9bc6-8bc28cb0899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fe787a5-7476-4b36-a333-c20c98769fb2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7fcc71db-2776-4bf0-a4f0-7cf64b08be44}" ma:internalName="TaxCatchAll" ma:showField="CatchAllData" ma:web="610e4e47-46e6-4f2b-9ca4-abb19d7f29f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10e4e47-46e6-4f2b-9ca4-abb19d7f29fa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c71f5af-45bf-417d-9b0c-31c0abc7775b">
      <Terms xmlns="http://schemas.microsoft.com/office/infopath/2007/PartnerControls"/>
    </lcf76f155ced4ddcb4097134ff3c332f>
    <TaxCatchAll xmlns="8fe787a5-7476-4b36-a333-c20c98769fb2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DDDE3A2-1C04-4E11-AF93-9BD95231A062}"/>
</file>

<file path=customXml/itemProps2.xml><?xml version="1.0" encoding="utf-8"?>
<ds:datastoreItem xmlns:ds="http://schemas.openxmlformats.org/officeDocument/2006/customXml" ds:itemID="{885AD459-EEF9-446A-8377-E74F58A50868}">
  <ds:schemaRefs>
    <ds:schemaRef ds:uri="http://www.w3.org/XML/1998/namespace"/>
    <ds:schemaRef ds:uri="http://schemas.microsoft.com/office/2006/metadata/properties"/>
    <ds:schemaRef ds:uri="d171b53f-1e97-4759-80c4-d294f18acbad"/>
    <ds:schemaRef ds:uri="http://schemas.microsoft.com/office/infopath/2007/PartnerControls"/>
    <ds:schemaRef ds:uri="http://schemas.microsoft.com/office/2006/documentManagement/types"/>
    <ds:schemaRef ds:uri="http://purl.org/dc/dcmitype/"/>
    <ds:schemaRef ds:uri="http://purl.org/dc/terms/"/>
    <ds:schemaRef ds:uri="http://purl.org/dc/elements/1.1/"/>
    <ds:schemaRef ds:uri="http://schemas.openxmlformats.org/package/2006/metadata/core-properties"/>
    <ds:schemaRef ds:uri="985ec44e-1bab-4c0b-9df0-6ba128686fc9"/>
    <ds:schemaRef ds:uri="a5a030b7-a207-4454-9836-0151be6a4cb9"/>
    <ds:schemaRef ds:uri="ae4a642e-7f8b-4e18-9cfb-3601aa1025a5"/>
    <ds:schemaRef ds:uri="434407cf-833e-4317-8014-c98a4d8e11fc"/>
  </ds:schemaRefs>
</ds:datastoreItem>
</file>

<file path=customXml/itemProps3.xml><?xml version="1.0" encoding="utf-8"?>
<ds:datastoreItem xmlns:ds="http://schemas.openxmlformats.org/officeDocument/2006/customXml" ds:itemID="{72958F6E-B852-4EA6-8F7E-D6809C52830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2132</TotalTime>
  <Words>857</Words>
  <Application>Microsoft Office PowerPoint</Application>
  <PresentationFormat>On-screen Show (16:9)</PresentationFormat>
  <Paragraphs>116</Paragraphs>
  <Slides>24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24</vt:i4>
      </vt:variant>
    </vt:vector>
  </HeadingPairs>
  <TitlesOfParts>
    <vt:vector size="37" baseType="lpstr">
      <vt:lpstr>Arial</vt:lpstr>
      <vt:lpstr>Calibri</vt:lpstr>
      <vt:lpstr>Constantia</vt:lpstr>
      <vt:lpstr>Franklin Gothic</vt:lpstr>
      <vt:lpstr>Helvetica</vt:lpstr>
      <vt:lpstr>Helvetica Neue</vt:lpstr>
      <vt:lpstr>Libre Franklin</vt:lpstr>
      <vt:lpstr>Noto Sans Symbols</vt:lpstr>
      <vt:lpstr>Wingdings</vt:lpstr>
      <vt:lpstr>Wingdings 2</vt:lpstr>
      <vt:lpstr>Office Theme</vt:lpstr>
      <vt:lpstr>Flow</vt:lpstr>
      <vt:lpstr>1_Flow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Chapter 4. Impacts of IAS Database </vt:lpstr>
      <vt:lpstr>PowerPoint Presentation</vt:lpstr>
      <vt:lpstr>IPBES- Impacts of IAS Database</vt:lpstr>
      <vt:lpstr>Introduction to impacts Database</vt:lpstr>
      <vt:lpstr>Methodology of impacts database</vt:lpstr>
      <vt:lpstr>Methodology of impacts database</vt:lpstr>
      <vt:lpstr>Content of Impacts database</vt:lpstr>
      <vt:lpstr>Some illustrations from Chapter 4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Raising awareness  about mosquitoes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Event/subject Title Here Event/Subject Subtitle Here   VENUE AND DATE HERE __________</dc:title>
  <dc:creator>Maro Haas</dc:creator>
  <cp:lastModifiedBy>Helen Roy</cp:lastModifiedBy>
  <cp:revision>118</cp:revision>
  <dcterms:created xsi:type="dcterms:W3CDTF">2021-12-06T16:36:41Z</dcterms:created>
  <dcterms:modified xsi:type="dcterms:W3CDTF">2024-04-24T13:19:58Z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0x010100A2434555FC5069488214DC184E1A40D0</vt:lpwstr>
  </property>
  <property fmtid="{D5CDD505-2E9C-101B-9397-08002B2CF9AE}" pid="3" name="MediaServiceImageTags">
    <vt:lpwstr/>
  </property>
</Properties>
</file>